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gif" ContentType="image/gif"/>
  <Default Extension="xls" ContentType="application/vnd.ms-exce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7" r:id="rId2"/>
    <p:sldId id="284" r:id="rId3"/>
    <p:sldId id="439" r:id="rId4"/>
    <p:sldId id="377" r:id="rId5"/>
    <p:sldId id="379" r:id="rId6"/>
    <p:sldId id="378" r:id="rId7"/>
    <p:sldId id="376" r:id="rId8"/>
    <p:sldId id="380" r:id="rId9"/>
    <p:sldId id="438" r:id="rId10"/>
    <p:sldId id="381" r:id="rId11"/>
    <p:sldId id="382" r:id="rId12"/>
    <p:sldId id="383" r:id="rId13"/>
    <p:sldId id="384" r:id="rId14"/>
    <p:sldId id="385" r:id="rId15"/>
    <p:sldId id="386" r:id="rId16"/>
    <p:sldId id="387" r:id="rId17"/>
    <p:sldId id="388" r:id="rId18"/>
    <p:sldId id="389" r:id="rId19"/>
    <p:sldId id="390" r:id="rId20"/>
    <p:sldId id="391" r:id="rId21"/>
    <p:sldId id="392" r:id="rId22"/>
    <p:sldId id="393" r:id="rId23"/>
    <p:sldId id="394" r:id="rId24"/>
    <p:sldId id="395" r:id="rId25"/>
    <p:sldId id="396" r:id="rId26"/>
    <p:sldId id="397" r:id="rId27"/>
    <p:sldId id="398" r:id="rId28"/>
    <p:sldId id="399" r:id="rId29"/>
    <p:sldId id="400" r:id="rId30"/>
    <p:sldId id="401" r:id="rId31"/>
    <p:sldId id="402" r:id="rId32"/>
    <p:sldId id="403" r:id="rId33"/>
    <p:sldId id="404" r:id="rId34"/>
    <p:sldId id="405" r:id="rId35"/>
    <p:sldId id="406" r:id="rId36"/>
    <p:sldId id="407" r:id="rId37"/>
    <p:sldId id="408" r:id="rId38"/>
    <p:sldId id="409" r:id="rId39"/>
    <p:sldId id="410" r:id="rId40"/>
    <p:sldId id="411" r:id="rId41"/>
    <p:sldId id="412" r:id="rId42"/>
    <p:sldId id="413" r:id="rId43"/>
    <p:sldId id="414" r:id="rId44"/>
    <p:sldId id="415" r:id="rId45"/>
    <p:sldId id="416" r:id="rId46"/>
    <p:sldId id="417" r:id="rId47"/>
    <p:sldId id="418" r:id="rId48"/>
    <p:sldId id="419" r:id="rId49"/>
    <p:sldId id="420" r:id="rId50"/>
    <p:sldId id="421" r:id="rId51"/>
    <p:sldId id="422" r:id="rId52"/>
    <p:sldId id="423" r:id="rId53"/>
    <p:sldId id="424" r:id="rId54"/>
    <p:sldId id="425" r:id="rId55"/>
    <p:sldId id="426" r:id="rId56"/>
    <p:sldId id="427" r:id="rId57"/>
    <p:sldId id="428" r:id="rId58"/>
    <p:sldId id="429" r:id="rId59"/>
    <p:sldId id="430" r:id="rId60"/>
    <p:sldId id="431" r:id="rId61"/>
    <p:sldId id="432" r:id="rId62"/>
    <p:sldId id="433" r:id="rId63"/>
    <p:sldId id="434" r:id="rId64"/>
    <p:sldId id="435" r:id="rId65"/>
    <p:sldId id="436" r:id="rId66"/>
    <p:sldId id="437" r:id="rId67"/>
    <p:sldId id="370" r:id="rId68"/>
    <p:sldId id="371"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howGuides="1">
      <p:cViewPr varScale="1">
        <p:scale>
          <a:sx n="119" d="100"/>
          <a:sy n="119" d="100"/>
        </p:scale>
        <p:origin x="1888" y="19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3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spPr>
            <a:solidFill>
              <a:srgbClr val="47C352"/>
            </a:solidFill>
          </c:spPr>
          <c:invertIfNegative val="0"/>
          <c:cat>
            <c:strRef>
              <c:f>Sheet1!$A$2:$A$5</c:f>
              <c:strCache>
                <c:ptCount val="4"/>
                <c:pt idx="0">
                  <c:v>Control</c:v>
                </c:pt>
                <c:pt idx="1">
                  <c:v>Our stuff</c:v>
                </c:pt>
                <c:pt idx="2">
                  <c:v>Competitor One's stuff</c:v>
                </c:pt>
                <c:pt idx="3">
                  <c:v>Competitor Two's stuff</c:v>
                </c:pt>
              </c:strCache>
            </c:strRef>
          </c:cat>
          <c:val>
            <c:numRef>
              <c:f>Sheet1!$B$2:$B$5</c:f>
              <c:numCache>
                <c:formatCode>General</c:formatCode>
                <c:ptCount val="4"/>
                <c:pt idx="0">
                  <c:v>4.0</c:v>
                </c:pt>
                <c:pt idx="1">
                  <c:v>24.0</c:v>
                </c:pt>
                <c:pt idx="2">
                  <c:v>11.0</c:v>
                </c:pt>
                <c:pt idx="3">
                  <c:v>7.0</c:v>
                </c:pt>
              </c:numCache>
            </c:numRef>
          </c:val>
        </c:ser>
        <c:dLbls>
          <c:showLegendKey val="0"/>
          <c:showVal val="0"/>
          <c:showCatName val="0"/>
          <c:showSerName val="0"/>
          <c:showPercent val="0"/>
          <c:showBubbleSize val="0"/>
        </c:dLbls>
        <c:gapWidth val="150"/>
        <c:shape val="box"/>
        <c:axId val="-2068167328"/>
        <c:axId val="-2068163312"/>
        <c:axId val="0"/>
      </c:bar3DChart>
      <c:catAx>
        <c:axId val="-2068167328"/>
        <c:scaling>
          <c:orientation val="minMax"/>
        </c:scaling>
        <c:delete val="0"/>
        <c:axPos val="b"/>
        <c:numFmt formatCode="General" sourceLinked="1"/>
        <c:majorTickMark val="out"/>
        <c:minorTickMark val="none"/>
        <c:tickLblPos val="nextTo"/>
        <c:txPr>
          <a:bodyPr/>
          <a:lstStyle/>
          <a:p>
            <a:pPr>
              <a:defRPr sz="1099"/>
            </a:pPr>
            <a:endParaRPr lang="en-US"/>
          </a:p>
        </c:txPr>
        <c:crossAx val="-2068163312"/>
        <c:crosses val="autoZero"/>
        <c:auto val="1"/>
        <c:lblAlgn val="ctr"/>
        <c:lblOffset val="100"/>
        <c:noMultiLvlLbl val="0"/>
      </c:catAx>
      <c:valAx>
        <c:axId val="-2068163312"/>
        <c:scaling>
          <c:orientation val="minMax"/>
          <c:max val="25.0"/>
        </c:scaling>
        <c:delete val="0"/>
        <c:axPos val="l"/>
        <c:majorGridlines/>
        <c:numFmt formatCode="General" sourceLinked="1"/>
        <c:majorTickMark val="out"/>
        <c:minorTickMark val="none"/>
        <c:tickLblPos val="nextTo"/>
        <c:crossAx val="-2068167328"/>
        <c:crosses val="autoZero"/>
        <c:crossBetween val="between"/>
      </c:valAx>
      <c:spPr>
        <a:noFill/>
        <a:ln w="25405">
          <a:noFill/>
        </a:ln>
      </c:spPr>
    </c:plotArea>
    <c:plotVisOnly val="1"/>
    <c:dispBlanksAs val="gap"/>
    <c:showDLblsOverMax val="0"/>
  </c:chart>
  <c:txPr>
    <a:bodyPr/>
    <a:lstStyle/>
    <a:p>
      <a:pPr>
        <a:defRPr sz="1799"/>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CADC97-18DB-4DC8-81F3-CE1089759DE1}" type="datetimeFigureOut">
              <a:rPr lang="en-AU" smtClean="0"/>
              <a:t>1/10/2018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657057-C30C-4288-A757-357E0C8E82B9}" type="slidenum">
              <a:rPr lang="en-AU" smtClean="0"/>
              <a:t>‹#›</a:t>
            </a:fld>
            <a:endParaRPr lang="en-AU"/>
          </a:p>
        </p:txBody>
      </p:sp>
    </p:spTree>
    <p:extLst>
      <p:ext uri="{BB962C8B-B14F-4D97-AF65-F5344CB8AC3E}">
        <p14:creationId xmlns:p14="http://schemas.microsoft.com/office/powerpoint/2010/main" val="2300501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D43FCE-8E51-45F5-A0F2-A2E73CDA0EA3}" type="slidenum">
              <a:rPr lang="en-AU" smtClean="0"/>
              <a:pPr eaLnBrk="1" hangingPunct="1"/>
              <a:t>8</a:t>
            </a:fld>
            <a:endParaRPr lang="en-AU" smtClean="0"/>
          </a:p>
        </p:txBody>
      </p:sp>
    </p:spTree>
    <p:extLst>
      <p:ext uri="{BB962C8B-B14F-4D97-AF65-F5344CB8AC3E}">
        <p14:creationId xmlns:p14="http://schemas.microsoft.com/office/powerpoint/2010/main" val="945767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B2BB1DA-331C-4E85-8964-74F47AEDC1E2}" type="slidenum">
              <a:rPr lang="en-AU" smtClean="0"/>
              <a:t>34</a:t>
            </a:fld>
            <a:endParaRPr lang="en-AU"/>
          </a:p>
        </p:txBody>
      </p:sp>
    </p:spTree>
    <p:extLst>
      <p:ext uri="{BB962C8B-B14F-4D97-AF65-F5344CB8AC3E}">
        <p14:creationId xmlns:p14="http://schemas.microsoft.com/office/powerpoint/2010/main" val="2004451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85C4F54-89F6-4A25-B7BF-DFDE57A9DE92}" type="slidenum">
              <a:rPr lang="en-AU" smtClean="0"/>
              <a:t>35</a:t>
            </a:fld>
            <a:endParaRPr lang="en-AU"/>
          </a:p>
        </p:txBody>
      </p:sp>
    </p:spTree>
    <p:extLst>
      <p:ext uri="{BB962C8B-B14F-4D97-AF65-F5344CB8AC3E}">
        <p14:creationId xmlns:p14="http://schemas.microsoft.com/office/powerpoint/2010/main" val="3250167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C33F3CE-AD6C-415A-BDDA-2A4B0D860EC3}" type="slidenum">
              <a:rPr lang="en-AU" smtClean="0"/>
              <a:t>38</a:t>
            </a:fld>
            <a:endParaRPr lang="en-AU"/>
          </a:p>
        </p:txBody>
      </p:sp>
    </p:spTree>
    <p:extLst>
      <p:ext uri="{BB962C8B-B14F-4D97-AF65-F5344CB8AC3E}">
        <p14:creationId xmlns:p14="http://schemas.microsoft.com/office/powerpoint/2010/main" val="611681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need different types of knowledge as we move through</a:t>
            </a:r>
            <a:r>
              <a:rPr lang="en-AU" baseline="0" dirty="0" smtClean="0"/>
              <a:t> the development cycle. The tasks become less science orientated and more business orientated. </a:t>
            </a:r>
            <a:endParaRPr lang="en-AU" dirty="0"/>
          </a:p>
        </p:txBody>
      </p:sp>
      <p:sp>
        <p:nvSpPr>
          <p:cNvPr id="4" name="Slide Number Placeholder 3"/>
          <p:cNvSpPr>
            <a:spLocks noGrp="1"/>
          </p:cNvSpPr>
          <p:nvPr>
            <p:ph type="sldNum" sz="quarter" idx="10"/>
          </p:nvPr>
        </p:nvSpPr>
        <p:spPr/>
        <p:txBody>
          <a:bodyPr/>
          <a:lstStyle/>
          <a:p>
            <a:fld id="{D91B4255-0A1E-4692-BBA6-633718EBE5D0}" type="slidenum">
              <a:rPr lang="en-AU" smtClean="0"/>
              <a:t>39</a:t>
            </a:fld>
            <a:endParaRPr lang="en-AU"/>
          </a:p>
        </p:txBody>
      </p:sp>
    </p:spTree>
    <p:extLst>
      <p:ext uri="{BB962C8B-B14F-4D97-AF65-F5344CB8AC3E}">
        <p14:creationId xmlns:p14="http://schemas.microsoft.com/office/powerpoint/2010/main" val="4091377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7DAE21F-9C1A-4822-81B3-166B91A1221F}" type="slidenum">
              <a:rPr lang="en-AU" smtClean="0"/>
              <a:t>40</a:t>
            </a:fld>
            <a:endParaRPr lang="en-AU"/>
          </a:p>
        </p:txBody>
      </p:sp>
    </p:spTree>
    <p:extLst>
      <p:ext uri="{BB962C8B-B14F-4D97-AF65-F5344CB8AC3E}">
        <p14:creationId xmlns:p14="http://schemas.microsoft.com/office/powerpoint/2010/main" val="1038315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C33F3CE-AD6C-415A-BDDA-2A4B0D860EC3}" type="slidenum">
              <a:rPr lang="en-AU" smtClean="0"/>
              <a:t>41</a:t>
            </a:fld>
            <a:endParaRPr lang="en-AU"/>
          </a:p>
        </p:txBody>
      </p:sp>
    </p:spTree>
    <p:extLst>
      <p:ext uri="{BB962C8B-B14F-4D97-AF65-F5344CB8AC3E}">
        <p14:creationId xmlns:p14="http://schemas.microsoft.com/office/powerpoint/2010/main" val="2428708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85C4F54-89F6-4A25-B7BF-DFDE57A9DE92}" type="slidenum">
              <a:rPr lang="en-AU" smtClean="0"/>
              <a:t>43</a:t>
            </a:fld>
            <a:endParaRPr lang="en-AU"/>
          </a:p>
        </p:txBody>
      </p:sp>
    </p:spTree>
    <p:extLst>
      <p:ext uri="{BB962C8B-B14F-4D97-AF65-F5344CB8AC3E}">
        <p14:creationId xmlns:p14="http://schemas.microsoft.com/office/powerpoint/2010/main" val="2035041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a:defRPr sz="2600">
                <a:solidFill>
                  <a:schemeClr val="tx1"/>
                </a:solidFill>
                <a:latin typeface="Times" charset="0"/>
              </a:defRPr>
            </a:lvl1pPr>
            <a:lvl2pPr marL="698894" indent="-268806">
              <a:defRPr sz="2600">
                <a:solidFill>
                  <a:schemeClr val="tx1"/>
                </a:solidFill>
                <a:latin typeface="Times" charset="0"/>
              </a:defRPr>
            </a:lvl2pPr>
            <a:lvl3pPr marL="1075223" indent="-215045">
              <a:defRPr sz="2600">
                <a:solidFill>
                  <a:schemeClr val="tx1"/>
                </a:solidFill>
                <a:latin typeface="Times" charset="0"/>
              </a:defRPr>
            </a:lvl3pPr>
            <a:lvl4pPr marL="1505312" indent="-215045">
              <a:defRPr sz="2600">
                <a:solidFill>
                  <a:schemeClr val="tx1"/>
                </a:solidFill>
                <a:latin typeface="Times" charset="0"/>
              </a:defRPr>
            </a:lvl4pPr>
            <a:lvl5pPr marL="1935401" indent="-215045">
              <a:defRPr sz="2600">
                <a:solidFill>
                  <a:schemeClr val="tx1"/>
                </a:solidFill>
                <a:latin typeface="Times" charset="0"/>
              </a:defRPr>
            </a:lvl5pPr>
            <a:lvl6pPr marL="2365490" indent="-215045" algn="ctr" eaLnBrk="0" fontAlgn="base" hangingPunct="0">
              <a:spcBef>
                <a:spcPct val="0"/>
              </a:spcBef>
              <a:spcAft>
                <a:spcPct val="0"/>
              </a:spcAft>
              <a:defRPr sz="2600">
                <a:solidFill>
                  <a:schemeClr val="tx1"/>
                </a:solidFill>
                <a:latin typeface="Times" charset="0"/>
              </a:defRPr>
            </a:lvl6pPr>
            <a:lvl7pPr marL="2795578" indent="-215045" algn="ctr" eaLnBrk="0" fontAlgn="base" hangingPunct="0">
              <a:spcBef>
                <a:spcPct val="0"/>
              </a:spcBef>
              <a:spcAft>
                <a:spcPct val="0"/>
              </a:spcAft>
              <a:defRPr sz="2600">
                <a:solidFill>
                  <a:schemeClr val="tx1"/>
                </a:solidFill>
                <a:latin typeface="Times" charset="0"/>
              </a:defRPr>
            </a:lvl7pPr>
            <a:lvl8pPr marL="3225667" indent="-215045" algn="ctr" eaLnBrk="0" fontAlgn="base" hangingPunct="0">
              <a:spcBef>
                <a:spcPct val="0"/>
              </a:spcBef>
              <a:spcAft>
                <a:spcPct val="0"/>
              </a:spcAft>
              <a:defRPr sz="2600">
                <a:solidFill>
                  <a:schemeClr val="tx1"/>
                </a:solidFill>
                <a:latin typeface="Times" charset="0"/>
              </a:defRPr>
            </a:lvl8pPr>
            <a:lvl9pPr marL="3655758" indent="-215045" algn="ctr" eaLnBrk="0" fontAlgn="base" hangingPunct="0">
              <a:spcBef>
                <a:spcPct val="0"/>
              </a:spcBef>
              <a:spcAft>
                <a:spcPct val="0"/>
              </a:spcAft>
              <a:defRPr sz="2600">
                <a:solidFill>
                  <a:schemeClr val="tx1"/>
                </a:solidFill>
                <a:latin typeface="Times" charset="0"/>
              </a:defRPr>
            </a:lvl9pPr>
          </a:lstStyle>
          <a:p>
            <a:fld id="{79ACE04E-4FF7-45BE-9192-A8158353F9AA}" type="slidenum">
              <a:rPr lang="en-AU" sz="1100">
                <a:latin typeface="Arial" pitchFamily="34" charset="0"/>
              </a:rPr>
              <a:pPr/>
              <a:t>50</a:t>
            </a:fld>
            <a:endParaRPr lang="en-AU" sz="1100">
              <a:latin typeface="Arial" pitchFamily="34" charset="0"/>
            </a:endParaRPr>
          </a:p>
        </p:txBody>
      </p:sp>
      <p:sp>
        <p:nvSpPr>
          <p:cNvPr id="130051" name="Rectangle 2"/>
          <p:cNvSpPr>
            <a:spLocks noGrp="1" noRot="1" noChangeAspect="1" noChangeArrowheads="1" noTextEdit="1"/>
          </p:cNvSpPr>
          <p:nvPr>
            <p:ph type="sldImg"/>
          </p:nvPr>
        </p:nvSpPr>
        <p:spPr>
          <a:xfrm>
            <a:off x="1165225" y="1241425"/>
            <a:ext cx="4467225" cy="3349625"/>
          </a:xfrm>
          <a:ln/>
        </p:spPr>
      </p:sp>
      <p:sp>
        <p:nvSpPr>
          <p:cNvPr id="130052" name="Rectangle 3"/>
          <p:cNvSpPr>
            <a:spLocks noGrp="1" noChangeArrowheads="1"/>
          </p:cNvSpPr>
          <p:nvPr>
            <p:ph type="body" idx="1"/>
          </p:nvPr>
        </p:nvSpPr>
        <p:spPr>
          <a:noFill/>
        </p:spPr>
        <p:txBody>
          <a:bodyPr/>
          <a:lstStyle/>
          <a:p>
            <a:pPr eaLnBrk="1" hangingPunct="1">
              <a:lnSpc>
                <a:spcPct val="80000"/>
              </a:lnSpc>
            </a:pPr>
            <a:r>
              <a:rPr lang="en-US" sz="800" dirty="0">
                <a:latin typeface="Arial" pitchFamily="34" charset="0"/>
              </a:rPr>
              <a:t>One of the core considerations when choosing a </a:t>
            </a:r>
            <a:r>
              <a:rPr lang="en-US" sz="800" dirty="0" err="1">
                <a:latin typeface="Arial" pitchFamily="34" charset="0"/>
              </a:rPr>
              <a:t>commercialisation</a:t>
            </a:r>
            <a:r>
              <a:rPr lang="en-US" sz="800" dirty="0">
                <a:latin typeface="Arial" pitchFamily="34" charset="0"/>
              </a:rPr>
              <a:t> pathway is determining which pathway best suits the characteristics of the product, process or service. However, another equally important consideration relates to the appetite of the controlling </a:t>
            </a:r>
            <a:r>
              <a:rPr lang="en-US" sz="800" dirty="0" err="1">
                <a:latin typeface="Arial" pitchFamily="34" charset="0"/>
              </a:rPr>
              <a:t>organisation</a:t>
            </a:r>
            <a:r>
              <a:rPr lang="en-US" sz="800" dirty="0">
                <a:latin typeface="Arial" pitchFamily="34" charset="0"/>
              </a:rPr>
              <a:t> for risk and its desire to retain control. Lets discuss these concepts and while we are doing so, think about where you think your company sits on the continuum.</a:t>
            </a:r>
          </a:p>
          <a:p>
            <a:pPr eaLnBrk="1" hangingPunct="1">
              <a:lnSpc>
                <a:spcPct val="80000"/>
              </a:lnSpc>
            </a:pPr>
            <a:endParaRPr lang="en-US" sz="800" dirty="0">
              <a:latin typeface="Arial" pitchFamily="34" charset="0"/>
            </a:endParaRPr>
          </a:p>
          <a:p>
            <a:pPr eaLnBrk="1" hangingPunct="1">
              <a:lnSpc>
                <a:spcPct val="80000"/>
              </a:lnSpc>
            </a:pPr>
            <a:r>
              <a:rPr lang="en-US" sz="800" dirty="0">
                <a:latin typeface="Arial" pitchFamily="34" charset="0"/>
              </a:rPr>
              <a:t>Looking at the vertical axis first, lets consider </a:t>
            </a:r>
            <a:r>
              <a:rPr lang="en-US" sz="800" dirty="0" err="1">
                <a:latin typeface="Arial" pitchFamily="34" charset="0"/>
              </a:rPr>
              <a:t>commercialisation</a:t>
            </a:r>
            <a:r>
              <a:rPr lang="en-US" sz="800" dirty="0">
                <a:latin typeface="Arial" pitchFamily="34" charset="0"/>
              </a:rPr>
              <a:t> risk. At the lower end of the scale we have options such as outright sale or licensing of IP. These options shift the </a:t>
            </a:r>
            <a:r>
              <a:rPr lang="en-US" sz="800" dirty="0" err="1">
                <a:latin typeface="Arial" pitchFamily="34" charset="0"/>
              </a:rPr>
              <a:t>commercialisation</a:t>
            </a:r>
            <a:r>
              <a:rPr lang="en-US" sz="800" dirty="0">
                <a:latin typeface="Arial" pitchFamily="34" charset="0"/>
              </a:rPr>
              <a:t> risk (i.e. the risk that the </a:t>
            </a:r>
            <a:r>
              <a:rPr lang="en-US" sz="800" dirty="0" err="1">
                <a:latin typeface="Arial" pitchFamily="34" charset="0"/>
              </a:rPr>
              <a:t>commercialisation</a:t>
            </a:r>
            <a:r>
              <a:rPr lang="en-US" sz="800" dirty="0">
                <a:latin typeface="Arial" pitchFamily="34" charset="0"/>
              </a:rPr>
              <a:t> process may fail due to technical, market, financial or other problems) to the third party, leaving minimal residual risk with the licensor. This is an option often chosen by institutions that are risk averse and protective of their broader assets. At the other end of the scale are options like forming a start-up company. Where the institution that created the IP retains a large portion of the equity in the company, they also have a high risk exposure – should the company fail, and the value of this equity reduce, the creating institution will suffer heavy losses. There is also a heavy management load on the creating institution, which can draw scarce resources away from the institution’s core business.</a:t>
            </a:r>
          </a:p>
          <a:p>
            <a:pPr eaLnBrk="1" hangingPunct="1">
              <a:lnSpc>
                <a:spcPct val="80000"/>
              </a:lnSpc>
            </a:pPr>
            <a:endParaRPr lang="en-US" sz="800" dirty="0">
              <a:latin typeface="Arial" pitchFamily="34" charset="0"/>
            </a:endParaRPr>
          </a:p>
          <a:p>
            <a:pPr eaLnBrk="1" hangingPunct="1">
              <a:lnSpc>
                <a:spcPct val="80000"/>
              </a:lnSpc>
            </a:pPr>
            <a:r>
              <a:rPr lang="en-US" sz="800" dirty="0">
                <a:latin typeface="Arial" pitchFamily="34" charset="0"/>
              </a:rPr>
              <a:t>Where does your institution fir on this axis? How do you think this will impact on decisions about which pathway to choose?</a:t>
            </a:r>
          </a:p>
          <a:p>
            <a:pPr eaLnBrk="1" hangingPunct="1">
              <a:lnSpc>
                <a:spcPct val="80000"/>
              </a:lnSpc>
            </a:pPr>
            <a:endParaRPr lang="en-US" sz="800" dirty="0">
              <a:latin typeface="Arial" pitchFamily="34" charset="0"/>
            </a:endParaRPr>
          </a:p>
          <a:p>
            <a:pPr eaLnBrk="1" hangingPunct="1">
              <a:lnSpc>
                <a:spcPct val="80000"/>
              </a:lnSpc>
            </a:pPr>
            <a:r>
              <a:rPr lang="en-US" sz="800" dirty="0">
                <a:latin typeface="Arial" pitchFamily="34" charset="0"/>
              </a:rPr>
              <a:t>The horizontal axis describes the level of control the creating institution will retain for each of the </a:t>
            </a:r>
            <a:r>
              <a:rPr lang="en-US" sz="800" dirty="0" err="1">
                <a:latin typeface="Arial" pitchFamily="34" charset="0"/>
              </a:rPr>
              <a:t>commercialisation</a:t>
            </a:r>
            <a:r>
              <a:rPr lang="en-US" sz="800" dirty="0">
                <a:latin typeface="Arial" pitchFamily="34" charset="0"/>
              </a:rPr>
              <a:t> option. Again, at the lower end of the scale are outright sale and licensing. Generally, the licensee has a high level of control of the IP and how it is </a:t>
            </a:r>
            <a:r>
              <a:rPr lang="en-US" sz="800" dirty="0" err="1">
                <a:latin typeface="Arial" pitchFamily="34" charset="0"/>
              </a:rPr>
              <a:t>commercialised</a:t>
            </a:r>
            <a:r>
              <a:rPr lang="en-US" sz="800" dirty="0">
                <a:latin typeface="Arial" pitchFamily="34" charset="0"/>
              </a:rPr>
              <a:t>, and the creating institution is a relatively passive partner. This is one of the trade offs for shifting the risk across to the licensee. At the other end of the scale, options such as in-house production and start-ups allow the originating institution to continue to exert a high level of control – of course, the quid pro quo is there are high levels of cost and other resource required to do so.</a:t>
            </a:r>
          </a:p>
          <a:p>
            <a:pPr eaLnBrk="1" hangingPunct="1">
              <a:lnSpc>
                <a:spcPct val="80000"/>
              </a:lnSpc>
            </a:pPr>
            <a:endParaRPr lang="en-US" sz="800" dirty="0">
              <a:latin typeface="Arial" pitchFamily="34" charset="0"/>
            </a:endParaRPr>
          </a:p>
          <a:p>
            <a:pPr eaLnBrk="1" hangingPunct="1">
              <a:lnSpc>
                <a:spcPct val="80000"/>
              </a:lnSpc>
            </a:pPr>
            <a:r>
              <a:rPr lang="en-US" sz="800" dirty="0">
                <a:latin typeface="Arial" pitchFamily="34" charset="0"/>
              </a:rPr>
              <a:t>Where does your institution sit on the “control” axis? Do you perceive it as important to retain a high level of control during the course of the </a:t>
            </a:r>
            <a:r>
              <a:rPr lang="en-US" sz="800" dirty="0" err="1">
                <a:latin typeface="Arial" pitchFamily="34" charset="0"/>
              </a:rPr>
              <a:t>commercialisation</a:t>
            </a:r>
            <a:r>
              <a:rPr lang="en-US" sz="800" dirty="0">
                <a:latin typeface="Arial" pitchFamily="34" charset="0"/>
              </a:rPr>
              <a:t> process?</a:t>
            </a:r>
          </a:p>
          <a:p>
            <a:pPr eaLnBrk="1" hangingPunct="1">
              <a:lnSpc>
                <a:spcPct val="80000"/>
              </a:lnSpc>
            </a:pPr>
            <a:endParaRPr lang="en-US" sz="800" dirty="0">
              <a:latin typeface="Arial" pitchFamily="34" charset="0"/>
            </a:endParaRPr>
          </a:p>
          <a:p>
            <a:pPr eaLnBrk="1" hangingPunct="1">
              <a:lnSpc>
                <a:spcPct val="80000"/>
              </a:lnSpc>
            </a:pPr>
            <a:r>
              <a:rPr lang="en-US" sz="800" dirty="0">
                <a:latin typeface="Arial" pitchFamily="34" charset="0"/>
              </a:rPr>
              <a:t>Do the decisions made to date in relation to </a:t>
            </a:r>
            <a:r>
              <a:rPr lang="en-US" sz="800" dirty="0" err="1">
                <a:latin typeface="Arial" pitchFamily="34" charset="0"/>
              </a:rPr>
              <a:t>commercialisation</a:t>
            </a:r>
            <a:r>
              <a:rPr lang="en-US" sz="800" dirty="0">
                <a:latin typeface="Arial" pitchFamily="34" charset="0"/>
              </a:rPr>
              <a:t> within your institution reflect your assessment of appetite for risk and desire for control? If not, why do you think this is the case?</a:t>
            </a:r>
          </a:p>
          <a:p>
            <a:pPr eaLnBrk="1" hangingPunct="1">
              <a:lnSpc>
                <a:spcPct val="80000"/>
              </a:lnSpc>
            </a:pPr>
            <a:endParaRPr lang="en-AU" sz="800" dirty="0">
              <a:latin typeface="Arial" pitchFamily="34" charset="0"/>
            </a:endParaRPr>
          </a:p>
        </p:txBody>
      </p:sp>
    </p:spTree>
    <p:extLst>
      <p:ext uri="{BB962C8B-B14F-4D97-AF65-F5344CB8AC3E}">
        <p14:creationId xmlns:p14="http://schemas.microsoft.com/office/powerpoint/2010/main" val="447080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a:defRPr sz="2600">
                <a:solidFill>
                  <a:schemeClr val="tx1"/>
                </a:solidFill>
                <a:latin typeface="Times" charset="0"/>
              </a:defRPr>
            </a:lvl1pPr>
            <a:lvl2pPr marL="698894" indent="-268806">
              <a:defRPr sz="2600">
                <a:solidFill>
                  <a:schemeClr val="tx1"/>
                </a:solidFill>
                <a:latin typeface="Times" charset="0"/>
              </a:defRPr>
            </a:lvl2pPr>
            <a:lvl3pPr marL="1075223" indent="-215045">
              <a:defRPr sz="2600">
                <a:solidFill>
                  <a:schemeClr val="tx1"/>
                </a:solidFill>
                <a:latin typeface="Times" charset="0"/>
              </a:defRPr>
            </a:lvl3pPr>
            <a:lvl4pPr marL="1505312" indent="-215045">
              <a:defRPr sz="2600">
                <a:solidFill>
                  <a:schemeClr val="tx1"/>
                </a:solidFill>
                <a:latin typeface="Times" charset="0"/>
              </a:defRPr>
            </a:lvl4pPr>
            <a:lvl5pPr marL="1935401" indent="-215045">
              <a:defRPr sz="2600">
                <a:solidFill>
                  <a:schemeClr val="tx1"/>
                </a:solidFill>
                <a:latin typeface="Times" charset="0"/>
              </a:defRPr>
            </a:lvl5pPr>
            <a:lvl6pPr marL="2365490" indent="-215045" algn="ctr" eaLnBrk="0" fontAlgn="base" hangingPunct="0">
              <a:spcBef>
                <a:spcPct val="0"/>
              </a:spcBef>
              <a:spcAft>
                <a:spcPct val="0"/>
              </a:spcAft>
              <a:defRPr sz="2600">
                <a:solidFill>
                  <a:schemeClr val="tx1"/>
                </a:solidFill>
                <a:latin typeface="Times" charset="0"/>
              </a:defRPr>
            </a:lvl6pPr>
            <a:lvl7pPr marL="2795578" indent="-215045" algn="ctr" eaLnBrk="0" fontAlgn="base" hangingPunct="0">
              <a:spcBef>
                <a:spcPct val="0"/>
              </a:spcBef>
              <a:spcAft>
                <a:spcPct val="0"/>
              </a:spcAft>
              <a:defRPr sz="2600">
                <a:solidFill>
                  <a:schemeClr val="tx1"/>
                </a:solidFill>
                <a:latin typeface="Times" charset="0"/>
              </a:defRPr>
            </a:lvl7pPr>
            <a:lvl8pPr marL="3225667" indent="-215045" algn="ctr" eaLnBrk="0" fontAlgn="base" hangingPunct="0">
              <a:spcBef>
                <a:spcPct val="0"/>
              </a:spcBef>
              <a:spcAft>
                <a:spcPct val="0"/>
              </a:spcAft>
              <a:defRPr sz="2600">
                <a:solidFill>
                  <a:schemeClr val="tx1"/>
                </a:solidFill>
                <a:latin typeface="Times" charset="0"/>
              </a:defRPr>
            </a:lvl8pPr>
            <a:lvl9pPr marL="3655758" indent="-215045" algn="ctr" eaLnBrk="0" fontAlgn="base" hangingPunct="0">
              <a:spcBef>
                <a:spcPct val="0"/>
              </a:spcBef>
              <a:spcAft>
                <a:spcPct val="0"/>
              </a:spcAft>
              <a:defRPr sz="2600">
                <a:solidFill>
                  <a:schemeClr val="tx1"/>
                </a:solidFill>
                <a:latin typeface="Times" charset="0"/>
              </a:defRPr>
            </a:lvl9pPr>
          </a:lstStyle>
          <a:p>
            <a:fld id="{79ACE04E-4FF7-45BE-9192-A8158353F9AA}" type="slidenum">
              <a:rPr lang="en-AU" sz="1100">
                <a:latin typeface="Arial" pitchFamily="34" charset="0"/>
              </a:rPr>
              <a:pPr/>
              <a:t>51</a:t>
            </a:fld>
            <a:endParaRPr lang="en-AU" sz="1100">
              <a:latin typeface="Arial" pitchFamily="34" charset="0"/>
            </a:endParaRPr>
          </a:p>
        </p:txBody>
      </p:sp>
      <p:sp>
        <p:nvSpPr>
          <p:cNvPr id="130051" name="Rectangle 2"/>
          <p:cNvSpPr>
            <a:spLocks noGrp="1" noRot="1" noChangeAspect="1" noChangeArrowheads="1" noTextEdit="1"/>
          </p:cNvSpPr>
          <p:nvPr>
            <p:ph type="sldImg"/>
          </p:nvPr>
        </p:nvSpPr>
        <p:spPr>
          <a:xfrm>
            <a:off x="1165225" y="1241425"/>
            <a:ext cx="4467225" cy="3349625"/>
          </a:xfrm>
          <a:ln/>
        </p:spPr>
      </p:sp>
      <p:sp>
        <p:nvSpPr>
          <p:cNvPr id="130052" name="Rectangle 3"/>
          <p:cNvSpPr>
            <a:spLocks noGrp="1" noChangeArrowheads="1"/>
          </p:cNvSpPr>
          <p:nvPr>
            <p:ph type="body" idx="1"/>
          </p:nvPr>
        </p:nvSpPr>
        <p:spPr>
          <a:noFill/>
        </p:spPr>
        <p:txBody>
          <a:bodyPr/>
          <a:lstStyle/>
          <a:p>
            <a:pPr eaLnBrk="1" hangingPunct="1">
              <a:lnSpc>
                <a:spcPct val="80000"/>
              </a:lnSpc>
            </a:pPr>
            <a:r>
              <a:rPr lang="en-US" sz="800" dirty="0">
                <a:latin typeface="Arial" pitchFamily="34" charset="0"/>
              </a:rPr>
              <a:t>One of the core considerations when choosing a </a:t>
            </a:r>
            <a:r>
              <a:rPr lang="en-US" sz="800" dirty="0" err="1">
                <a:latin typeface="Arial" pitchFamily="34" charset="0"/>
              </a:rPr>
              <a:t>commercialisation</a:t>
            </a:r>
            <a:r>
              <a:rPr lang="en-US" sz="800" dirty="0">
                <a:latin typeface="Arial" pitchFamily="34" charset="0"/>
              </a:rPr>
              <a:t> pathway is determining which pathway best suits the characteristics of the product, process or service. However, another equally important consideration relates to the appetite of the controlling </a:t>
            </a:r>
            <a:r>
              <a:rPr lang="en-US" sz="800" dirty="0" err="1">
                <a:latin typeface="Arial" pitchFamily="34" charset="0"/>
              </a:rPr>
              <a:t>organisation</a:t>
            </a:r>
            <a:r>
              <a:rPr lang="en-US" sz="800" dirty="0">
                <a:latin typeface="Arial" pitchFamily="34" charset="0"/>
              </a:rPr>
              <a:t> for risk and its desire to retain control. Lets discuss these concepts and while we are doing so, think about where you think your company sits on the continuum.</a:t>
            </a:r>
          </a:p>
          <a:p>
            <a:pPr eaLnBrk="1" hangingPunct="1">
              <a:lnSpc>
                <a:spcPct val="80000"/>
              </a:lnSpc>
            </a:pPr>
            <a:endParaRPr lang="en-US" sz="800" dirty="0">
              <a:latin typeface="Arial" pitchFamily="34" charset="0"/>
            </a:endParaRPr>
          </a:p>
          <a:p>
            <a:pPr eaLnBrk="1" hangingPunct="1">
              <a:lnSpc>
                <a:spcPct val="80000"/>
              </a:lnSpc>
            </a:pPr>
            <a:r>
              <a:rPr lang="en-US" sz="800" dirty="0">
                <a:latin typeface="Arial" pitchFamily="34" charset="0"/>
              </a:rPr>
              <a:t>Looking at the vertical axis first, lets consider </a:t>
            </a:r>
            <a:r>
              <a:rPr lang="en-US" sz="800" dirty="0" err="1">
                <a:latin typeface="Arial" pitchFamily="34" charset="0"/>
              </a:rPr>
              <a:t>commercialisation</a:t>
            </a:r>
            <a:r>
              <a:rPr lang="en-US" sz="800" dirty="0">
                <a:latin typeface="Arial" pitchFamily="34" charset="0"/>
              </a:rPr>
              <a:t> risk. At the lower end of the scale we have options such as outright sale or licensing of IP. These options shift the </a:t>
            </a:r>
            <a:r>
              <a:rPr lang="en-US" sz="800" dirty="0" err="1">
                <a:latin typeface="Arial" pitchFamily="34" charset="0"/>
              </a:rPr>
              <a:t>commercialisation</a:t>
            </a:r>
            <a:r>
              <a:rPr lang="en-US" sz="800" dirty="0">
                <a:latin typeface="Arial" pitchFamily="34" charset="0"/>
              </a:rPr>
              <a:t> risk (i.e. the risk that the </a:t>
            </a:r>
            <a:r>
              <a:rPr lang="en-US" sz="800" dirty="0" err="1">
                <a:latin typeface="Arial" pitchFamily="34" charset="0"/>
              </a:rPr>
              <a:t>commercialisation</a:t>
            </a:r>
            <a:r>
              <a:rPr lang="en-US" sz="800" dirty="0">
                <a:latin typeface="Arial" pitchFamily="34" charset="0"/>
              </a:rPr>
              <a:t> process may fail due to technical, market, financial or other problems) to the third party, leaving minimal residual risk with the licensor. This is an option often chosen by institutions that are risk averse and protective of their broader assets. At the other end of the scale are options like forming a start-up company. Where the institution that created the IP retains a large portion of the equity in the company, they also have a high risk exposure – should the company fail, and the value of this equity reduce, the creating institution will suffer heavy losses. There is also a heavy management load on the creating institution, which can draw scarce resources away from the institution’s core business.</a:t>
            </a:r>
          </a:p>
          <a:p>
            <a:pPr eaLnBrk="1" hangingPunct="1">
              <a:lnSpc>
                <a:spcPct val="80000"/>
              </a:lnSpc>
            </a:pPr>
            <a:endParaRPr lang="en-US" sz="800" dirty="0">
              <a:latin typeface="Arial" pitchFamily="34" charset="0"/>
            </a:endParaRPr>
          </a:p>
          <a:p>
            <a:pPr eaLnBrk="1" hangingPunct="1">
              <a:lnSpc>
                <a:spcPct val="80000"/>
              </a:lnSpc>
            </a:pPr>
            <a:r>
              <a:rPr lang="en-US" sz="800" dirty="0">
                <a:latin typeface="Arial" pitchFamily="34" charset="0"/>
              </a:rPr>
              <a:t>Where does your institution fir on this axis? How do you think this will impact on decisions about which pathway to choose?</a:t>
            </a:r>
          </a:p>
          <a:p>
            <a:pPr eaLnBrk="1" hangingPunct="1">
              <a:lnSpc>
                <a:spcPct val="80000"/>
              </a:lnSpc>
            </a:pPr>
            <a:endParaRPr lang="en-US" sz="800" dirty="0">
              <a:latin typeface="Arial" pitchFamily="34" charset="0"/>
            </a:endParaRPr>
          </a:p>
          <a:p>
            <a:pPr eaLnBrk="1" hangingPunct="1">
              <a:lnSpc>
                <a:spcPct val="80000"/>
              </a:lnSpc>
            </a:pPr>
            <a:r>
              <a:rPr lang="en-US" sz="800" dirty="0">
                <a:latin typeface="Arial" pitchFamily="34" charset="0"/>
              </a:rPr>
              <a:t>The horizontal axis describes the level of control the creating institution will retain for each of the </a:t>
            </a:r>
            <a:r>
              <a:rPr lang="en-US" sz="800" dirty="0" err="1">
                <a:latin typeface="Arial" pitchFamily="34" charset="0"/>
              </a:rPr>
              <a:t>commercialisation</a:t>
            </a:r>
            <a:r>
              <a:rPr lang="en-US" sz="800" dirty="0">
                <a:latin typeface="Arial" pitchFamily="34" charset="0"/>
              </a:rPr>
              <a:t> option. Again, at the lower end of the scale are outright sale and licensing. Generally, the licensee has a high level of control of the IP and how it is </a:t>
            </a:r>
            <a:r>
              <a:rPr lang="en-US" sz="800" dirty="0" err="1">
                <a:latin typeface="Arial" pitchFamily="34" charset="0"/>
              </a:rPr>
              <a:t>commercialised</a:t>
            </a:r>
            <a:r>
              <a:rPr lang="en-US" sz="800" dirty="0">
                <a:latin typeface="Arial" pitchFamily="34" charset="0"/>
              </a:rPr>
              <a:t>, and the creating institution is a relatively passive partner. This is one of the trade offs for shifting the risk across to the licensee. At the other end of the scale, options such as in-house production and start-ups allow the originating institution to continue to exert a high level of control – of course, the quid pro quo is there are high levels of cost and other resource required to do so.</a:t>
            </a:r>
          </a:p>
          <a:p>
            <a:pPr eaLnBrk="1" hangingPunct="1">
              <a:lnSpc>
                <a:spcPct val="80000"/>
              </a:lnSpc>
            </a:pPr>
            <a:endParaRPr lang="en-US" sz="800" dirty="0">
              <a:latin typeface="Arial" pitchFamily="34" charset="0"/>
            </a:endParaRPr>
          </a:p>
          <a:p>
            <a:pPr eaLnBrk="1" hangingPunct="1">
              <a:lnSpc>
                <a:spcPct val="80000"/>
              </a:lnSpc>
            </a:pPr>
            <a:r>
              <a:rPr lang="en-US" sz="800" dirty="0">
                <a:latin typeface="Arial" pitchFamily="34" charset="0"/>
              </a:rPr>
              <a:t>Where does your institution sit on the “control” axis? Do you perceive it as important to retain a high level of control during the course of the </a:t>
            </a:r>
            <a:r>
              <a:rPr lang="en-US" sz="800" dirty="0" err="1">
                <a:latin typeface="Arial" pitchFamily="34" charset="0"/>
              </a:rPr>
              <a:t>commercialisation</a:t>
            </a:r>
            <a:r>
              <a:rPr lang="en-US" sz="800" dirty="0">
                <a:latin typeface="Arial" pitchFamily="34" charset="0"/>
              </a:rPr>
              <a:t> process?</a:t>
            </a:r>
          </a:p>
          <a:p>
            <a:pPr eaLnBrk="1" hangingPunct="1">
              <a:lnSpc>
                <a:spcPct val="80000"/>
              </a:lnSpc>
            </a:pPr>
            <a:endParaRPr lang="en-US" sz="800" dirty="0">
              <a:latin typeface="Arial" pitchFamily="34" charset="0"/>
            </a:endParaRPr>
          </a:p>
          <a:p>
            <a:pPr eaLnBrk="1" hangingPunct="1">
              <a:lnSpc>
                <a:spcPct val="80000"/>
              </a:lnSpc>
            </a:pPr>
            <a:r>
              <a:rPr lang="en-US" sz="800" dirty="0">
                <a:latin typeface="Arial" pitchFamily="34" charset="0"/>
              </a:rPr>
              <a:t>Do the decisions made to date in relation to </a:t>
            </a:r>
            <a:r>
              <a:rPr lang="en-US" sz="800" dirty="0" err="1">
                <a:latin typeface="Arial" pitchFamily="34" charset="0"/>
              </a:rPr>
              <a:t>commercialisation</a:t>
            </a:r>
            <a:r>
              <a:rPr lang="en-US" sz="800" dirty="0">
                <a:latin typeface="Arial" pitchFamily="34" charset="0"/>
              </a:rPr>
              <a:t> within your institution reflect your assessment of appetite for risk and desire for control? If not, why do you think this is the case?</a:t>
            </a:r>
          </a:p>
          <a:p>
            <a:pPr eaLnBrk="1" hangingPunct="1">
              <a:lnSpc>
                <a:spcPct val="80000"/>
              </a:lnSpc>
            </a:pPr>
            <a:endParaRPr lang="en-AU" sz="800" dirty="0">
              <a:latin typeface="Arial" pitchFamily="34" charset="0"/>
            </a:endParaRPr>
          </a:p>
        </p:txBody>
      </p:sp>
    </p:spTree>
    <p:extLst>
      <p:ext uri="{BB962C8B-B14F-4D97-AF65-F5344CB8AC3E}">
        <p14:creationId xmlns:p14="http://schemas.microsoft.com/office/powerpoint/2010/main" val="3263367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FE44950B-70A8-4EF4-B4D9-21185CE14E1A}" type="slidenum">
              <a:rPr lang="en-AU" smtClean="0"/>
              <a:pPr>
                <a:defRPr/>
              </a:pPr>
              <a:t>55</a:t>
            </a:fld>
            <a:endParaRPr lang="en-AU"/>
          </a:p>
        </p:txBody>
      </p:sp>
    </p:spTree>
    <p:extLst>
      <p:ext uri="{BB962C8B-B14F-4D97-AF65-F5344CB8AC3E}">
        <p14:creationId xmlns:p14="http://schemas.microsoft.com/office/powerpoint/2010/main" val="3102806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EFB5377E-23DE-4FF5-B050-3AB6037D0CBF}" type="slidenum">
              <a:rPr lang="en-AU" smtClean="0"/>
              <a:pPr>
                <a:defRPr/>
              </a:pPr>
              <a:t>18</a:t>
            </a:fld>
            <a:endParaRPr lang="en-AU"/>
          </a:p>
        </p:txBody>
      </p:sp>
    </p:spTree>
    <p:extLst>
      <p:ext uri="{BB962C8B-B14F-4D97-AF65-F5344CB8AC3E}">
        <p14:creationId xmlns:p14="http://schemas.microsoft.com/office/powerpoint/2010/main" val="2150060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200" dirty="0" smtClean="0"/>
              <a:t>Product one comes on stream, with sales building and then falling away as it gains some traction in the market and funds the horizon 2 product. P2 leverages the success of P1 by building scale and revenues faster. P3 may utilise new technology for lower cost, higher scale production and generate rapid revenues to offset the decline from P1. So the business builds across products and generations. This looks like a short development cycle, cash flow based business. Optimistic, but not unheard of.  </a:t>
            </a:r>
          </a:p>
          <a:p>
            <a:endParaRPr lang="en-AU" dirty="0"/>
          </a:p>
        </p:txBody>
      </p:sp>
      <p:sp>
        <p:nvSpPr>
          <p:cNvPr id="4" name="Slide Number Placeholder 3"/>
          <p:cNvSpPr>
            <a:spLocks noGrp="1"/>
          </p:cNvSpPr>
          <p:nvPr>
            <p:ph type="sldNum" sz="quarter" idx="10"/>
          </p:nvPr>
        </p:nvSpPr>
        <p:spPr/>
        <p:txBody>
          <a:bodyPr/>
          <a:lstStyle/>
          <a:p>
            <a:pPr>
              <a:defRPr/>
            </a:pPr>
            <a:fld id="{D64B7BE7-CE3D-4408-9D25-28A2B8472E62}" type="slidenum">
              <a:rPr lang="en-GB" smtClean="0"/>
              <a:pPr>
                <a:defRPr/>
              </a:pPr>
              <a:t>63</a:t>
            </a:fld>
            <a:endParaRPr lang="en-GB"/>
          </a:p>
        </p:txBody>
      </p:sp>
    </p:spTree>
    <p:extLst>
      <p:ext uri="{BB962C8B-B14F-4D97-AF65-F5344CB8AC3E}">
        <p14:creationId xmlns:p14="http://schemas.microsoft.com/office/powerpoint/2010/main" val="3689107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AB2FAE-A16D-42E4-9C82-DD24804949D4}" type="slidenum">
              <a:rPr lang="en-AU"/>
              <a:pPr eaLnBrk="1" hangingPunct="1"/>
              <a:t>22</a:t>
            </a:fld>
            <a:endParaRPr lang="en-AU"/>
          </a:p>
        </p:txBody>
      </p:sp>
      <p:sp>
        <p:nvSpPr>
          <p:cNvPr id="25603" name="Rectangle 2"/>
          <p:cNvSpPr>
            <a:spLocks noGrp="1" noRot="1" noChangeAspect="1" noChangeArrowheads="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739114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B28F396-3464-484E-96B6-3FE611D34F34}" type="slidenum">
              <a:rPr lang="en-AU" smtClean="0"/>
              <a:t>23</a:t>
            </a:fld>
            <a:endParaRPr lang="en-AU"/>
          </a:p>
        </p:txBody>
      </p:sp>
    </p:spTree>
    <p:extLst>
      <p:ext uri="{BB962C8B-B14F-4D97-AF65-F5344CB8AC3E}">
        <p14:creationId xmlns:p14="http://schemas.microsoft.com/office/powerpoint/2010/main" val="2845919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65225" y="1241425"/>
            <a:ext cx="4467225" cy="3349625"/>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F05E0C08-F9E0-4678-A032-7713737B7652}" type="slidenum">
              <a:rPr lang="en-AU" altLang="en-US" sz="1200">
                <a:latin typeface="Arial" panose="020B0604020202020204" pitchFamily="34" charset="0"/>
              </a:rPr>
              <a:pPr/>
              <a:t>25</a:t>
            </a:fld>
            <a:endParaRPr lang="en-AU" altLang="en-US" sz="1200">
              <a:latin typeface="Arial" panose="020B0604020202020204" pitchFamily="34" charset="0"/>
            </a:endParaRPr>
          </a:p>
        </p:txBody>
      </p:sp>
    </p:spTree>
    <p:extLst>
      <p:ext uri="{BB962C8B-B14F-4D97-AF65-F5344CB8AC3E}">
        <p14:creationId xmlns:p14="http://schemas.microsoft.com/office/powerpoint/2010/main" val="2764927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D64B7BE7-CE3D-4408-9D25-28A2B8472E62}" type="slidenum">
              <a:rPr lang="en-GB" smtClean="0"/>
              <a:pPr>
                <a:defRPr/>
              </a:pPr>
              <a:t>29</a:t>
            </a:fld>
            <a:endParaRPr lang="en-GB"/>
          </a:p>
        </p:txBody>
      </p:sp>
    </p:spTree>
    <p:extLst>
      <p:ext uri="{BB962C8B-B14F-4D97-AF65-F5344CB8AC3E}">
        <p14:creationId xmlns:p14="http://schemas.microsoft.com/office/powerpoint/2010/main" val="1970347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AU" dirty="0" smtClean="0"/>
              <a:t>Not just</a:t>
            </a:r>
            <a:r>
              <a:rPr lang="en-AU" baseline="0" dirty="0" smtClean="0"/>
              <a:t> the broader activities, but within each broad area there are multiple activities that need to be performed</a:t>
            </a:r>
          </a:p>
          <a:p>
            <a:endParaRPr lang="en-AU" baseline="0" dirty="0" smtClean="0"/>
          </a:p>
          <a:p>
            <a:r>
              <a:rPr lang="en-AU" baseline="0" dirty="0" smtClean="0"/>
              <a:t>Also may not be a strictly linear process</a:t>
            </a:r>
          </a:p>
          <a:p>
            <a:endParaRPr lang="en-AU" dirty="0"/>
          </a:p>
        </p:txBody>
      </p:sp>
      <p:sp>
        <p:nvSpPr>
          <p:cNvPr id="4" name="Slide Number Placeholder 3"/>
          <p:cNvSpPr>
            <a:spLocks noGrp="1"/>
          </p:cNvSpPr>
          <p:nvPr>
            <p:ph type="sldNum" sz="quarter" idx="10"/>
          </p:nvPr>
        </p:nvSpPr>
        <p:spPr/>
        <p:txBody>
          <a:bodyPr/>
          <a:lstStyle/>
          <a:p>
            <a:pPr>
              <a:defRPr/>
            </a:pPr>
            <a:fld id="{D64B7BE7-CE3D-4408-9D25-28A2B8472E62}" type="slidenum">
              <a:rPr lang="en-GB" smtClean="0"/>
              <a:pPr>
                <a:defRPr/>
              </a:pPr>
              <a:t>30</a:t>
            </a:fld>
            <a:endParaRPr lang="en-GB"/>
          </a:p>
        </p:txBody>
      </p:sp>
    </p:spTree>
    <p:extLst>
      <p:ext uri="{BB962C8B-B14F-4D97-AF65-F5344CB8AC3E}">
        <p14:creationId xmlns:p14="http://schemas.microsoft.com/office/powerpoint/2010/main" val="1449398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B2BB1DA-331C-4E85-8964-74F47AEDC1E2}" type="slidenum">
              <a:rPr lang="en-AU" smtClean="0"/>
              <a:t>32</a:t>
            </a:fld>
            <a:endParaRPr lang="en-AU"/>
          </a:p>
        </p:txBody>
      </p:sp>
    </p:spTree>
    <p:extLst>
      <p:ext uri="{BB962C8B-B14F-4D97-AF65-F5344CB8AC3E}">
        <p14:creationId xmlns:p14="http://schemas.microsoft.com/office/powerpoint/2010/main" val="3362975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B2BB1DA-331C-4E85-8964-74F47AEDC1E2}" type="slidenum">
              <a:rPr lang="en-AU" smtClean="0"/>
              <a:t>33</a:t>
            </a:fld>
            <a:endParaRPr lang="en-AU"/>
          </a:p>
        </p:txBody>
      </p:sp>
    </p:spTree>
    <p:extLst>
      <p:ext uri="{BB962C8B-B14F-4D97-AF65-F5344CB8AC3E}">
        <p14:creationId xmlns:p14="http://schemas.microsoft.com/office/powerpoint/2010/main" val="583048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34B004A-A4A2-4467-AD31-AB8564578B17}" type="datetimeFigureOut">
              <a:rPr lang="en-AU" smtClean="0"/>
              <a:t>1/10/2018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3E0AB57-30AB-428A-9170-5D7100E217CD}" type="slidenum">
              <a:rPr lang="en-AU" smtClean="0"/>
              <a:t>‹#›</a:t>
            </a:fld>
            <a:endParaRPr lang="en-AU"/>
          </a:p>
        </p:txBody>
      </p:sp>
    </p:spTree>
    <p:extLst>
      <p:ext uri="{BB962C8B-B14F-4D97-AF65-F5344CB8AC3E}">
        <p14:creationId xmlns:p14="http://schemas.microsoft.com/office/powerpoint/2010/main" val="1896981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34B004A-A4A2-4467-AD31-AB8564578B17}" type="datetimeFigureOut">
              <a:rPr lang="en-AU" smtClean="0"/>
              <a:t>1/10/2018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3E0AB57-30AB-428A-9170-5D7100E217CD}" type="slidenum">
              <a:rPr lang="en-AU" smtClean="0"/>
              <a:t>‹#›</a:t>
            </a:fld>
            <a:endParaRPr lang="en-AU"/>
          </a:p>
        </p:txBody>
      </p:sp>
    </p:spTree>
    <p:extLst>
      <p:ext uri="{BB962C8B-B14F-4D97-AF65-F5344CB8AC3E}">
        <p14:creationId xmlns:p14="http://schemas.microsoft.com/office/powerpoint/2010/main" val="687665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34B004A-A4A2-4467-AD31-AB8564578B17}" type="datetimeFigureOut">
              <a:rPr lang="en-AU" smtClean="0"/>
              <a:t>1/10/2018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3E0AB57-30AB-428A-9170-5D7100E217CD}" type="slidenum">
              <a:rPr lang="en-AU" smtClean="0"/>
              <a:t>‹#›</a:t>
            </a:fld>
            <a:endParaRPr lang="en-AU"/>
          </a:p>
        </p:txBody>
      </p:sp>
    </p:spTree>
    <p:extLst>
      <p:ext uri="{BB962C8B-B14F-4D97-AF65-F5344CB8AC3E}">
        <p14:creationId xmlns:p14="http://schemas.microsoft.com/office/powerpoint/2010/main" val="1298384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6" name="Rectangle 5"/>
          <p:cNvSpPr/>
          <p:nvPr/>
        </p:nvSpPr>
        <p:spPr>
          <a:xfrm>
            <a:off x="0" y="4606925"/>
            <a:ext cx="9144000" cy="227268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ontent Placeholder 12"/>
          <p:cNvSpPr>
            <a:spLocks noGrp="1"/>
          </p:cNvSpPr>
          <p:nvPr>
            <p:ph sz="quarter" idx="12" hasCustomPrompt="1"/>
          </p:nvPr>
        </p:nvSpPr>
        <p:spPr>
          <a:xfrm>
            <a:off x="828489" y="5301576"/>
            <a:ext cx="7411350" cy="478237"/>
          </a:xfrm>
          <a:prstGeom prst="rect">
            <a:avLst/>
          </a:prstGeom>
        </p:spPr>
        <p:txBody>
          <a:bodyPr vert="horz" anchor="ctr"/>
          <a:lstStyle>
            <a:lvl1pPr marL="0" indent="0">
              <a:buNone/>
              <a:defRPr sz="2400" b="0" baseline="0">
                <a:solidFill>
                  <a:schemeClr val="bg1"/>
                </a:solidFill>
                <a:latin typeface="Helvetica Neue"/>
                <a:cs typeface="Helvetica Neue"/>
              </a:defRPr>
            </a:lvl1pPr>
          </a:lstStyle>
          <a:p>
            <a:pPr lvl="0"/>
            <a:r>
              <a:rPr lang="en-AU" dirty="0" smtClean="0"/>
              <a:t>Date </a:t>
            </a:r>
          </a:p>
        </p:txBody>
      </p:sp>
      <p:sp>
        <p:nvSpPr>
          <p:cNvPr id="13" name="Content Placeholder 12"/>
          <p:cNvSpPr>
            <a:spLocks noGrp="1"/>
          </p:cNvSpPr>
          <p:nvPr>
            <p:ph sz="quarter" idx="11" hasCustomPrompt="1"/>
          </p:nvPr>
        </p:nvSpPr>
        <p:spPr>
          <a:xfrm>
            <a:off x="828675" y="1845733"/>
            <a:ext cx="7410978" cy="1092198"/>
          </a:xfrm>
          <a:prstGeom prst="rect">
            <a:avLst/>
          </a:prstGeom>
        </p:spPr>
        <p:txBody>
          <a:bodyPr vert="horz" anchor="ctr"/>
          <a:lstStyle>
            <a:lvl1pPr marL="0" indent="0">
              <a:lnSpc>
                <a:spcPct val="100000"/>
              </a:lnSpc>
              <a:buNone/>
              <a:defRPr sz="3600" b="1" baseline="0">
                <a:solidFill>
                  <a:schemeClr val="tx1"/>
                </a:solidFill>
                <a:latin typeface="Helvetica Neue"/>
                <a:cs typeface="Helvetica Neue"/>
              </a:defRPr>
            </a:lvl1pPr>
          </a:lstStyle>
          <a:p>
            <a:pPr lvl="0"/>
            <a:r>
              <a:rPr lang="en-AU" dirty="0" smtClean="0"/>
              <a:t>Title of Presentation</a:t>
            </a:r>
          </a:p>
        </p:txBody>
      </p:sp>
      <p:sp>
        <p:nvSpPr>
          <p:cNvPr id="25" name="Content Placeholder 12"/>
          <p:cNvSpPr>
            <a:spLocks noGrp="1"/>
          </p:cNvSpPr>
          <p:nvPr>
            <p:ph sz="quarter" idx="16" hasCustomPrompt="1"/>
          </p:nvPr>
        </p:nvSpPr>
        <p:spPr>
          <a:xfrm>
            <a:off x="828675" y="3115732"/>
            <a:ext cx="7411164" cy="419713"/>
          </a:xfrm>
          <a:prstGeom prst="rect">
            <a:avLst/>
          </a:prstGeom>
        </p:spPr>
        <p:txBody>
          <a:bodyPr vert="horz" anchor="ctr"/>
          <a:lstStyle>
            <a:lvl1pPr marL="0" indent="0">
              <a:buNone/>
              <a:defRPr b="0" baseline="0">
                <a:solidFill>
                  <a:srgbClr val="000000"/>
                </a:solidFill>
                <a:latin typeface="Helvetica Neue"/>
                <a:cs typeface="Helvetica Neue"/>
              </a:defRPr>
            </a:lvl1pPr>
          </a:lstStyle>
          <a:p>
            <a:pPr lvl="0"/>
            <a:r>
              <a:rPr lang="en-AU" dirty="0" smtClean="0"/>
              <a:t>Subtitle</a:t>
            </a:r>
          </a:p>
        </p:txBody>
      </p:sp>
      <p:pic>
        <p:nvPicPr>
          <p:cNvPr id="3" name="Picture 2" descr="UQBS020_POWERPOINT_V3-01-0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55144"/>
            <a:ext cx="9144000" cy="46024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1979" y="476122"/>
            <a:ext cx="1417860" cy="373062"/>
          </a:xfrm>
          <a:prstGeom prst="rect">
            <a:avLst/>
          </a:prstGeom>
        </p:spPr>
      </p:pic>
    </p:spTree>
    <p:extLst>
      <p:ext uri="{BB962C8B-B14F-4D97-AF65-F5344CB8AC3E}">
        <p14:creationId xmlns:p14="http://schemas.microsoft.com/office/powerpoint/2010/main" val="39766488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UQBS">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791405" y="2476499"/>
            <a:ext cx="7448248" cy="4082781"/>
          </a:xfrm>
          <a:prstGeom prst="rect">
            <a:avLst/>
          </a:prstGeom>
        </p:spPr>
        <p:txBody>
          <a:bodyPr vert="horz"/>
          <a:lstStyle>
            <a:lvl1pPr marL="457200" indent="-457200">
              <a:lnSpc>
                <a:spcPct val="120000"/>
              </a:lnSpc>
              <a:buFont typeface="Wingdings" charset="2"/>
              <a:buChar char="§"/>
              <a:defRPr sz="2400" baseline="0">
                <a:solidFill>
                  <a:srgbClr val="000000"/>
                </a:solidFill>
                <a:latin typeface="Helvetice neue"/>
                <a:cs typeface="Helvetice neue"/>
              </a:defRPr>
            </a:lvl1pPr>
            <a:lvl2pPr marL="457200" indent="0">
              <a:buNone/>
              <a:defRPr>
                <a:latin typeface="Helvetica Neue"/>
                <a:cs typeface="Helvetica Neue"/>
              </a:defRPr>
            </a:lvl2pPr>
            <a:lvl3pPr marL="914400" indent="0">
              <a:buFont typeface="Arial"/>
              <a:buNone/>
              <a:defRPr>
                <a:latin typeface=" helvetica neue"/>
                <a:cs typeface=" helvetica neue"/>
              </a:defRPr>
            </a:lvl3pPr>
          </a:lstStyle>
          <a:p>
            <a:pPr lvl="0"/>
            <a:r>
              <a:rPr lang="en-AU" dirty="0" smtClean="0"/>
              <a:t>Insert text here </a:t>
            </a:r>
          </a:p>
          <a:p>
            <a:pPr lvl="0"/>
            <a:endParaRPr lang="en-AU" dirty="0" smtClean="0"/>
          </a:p>
        </p:txBody>
      </p:sp>
      <p:sp>
        <p:nvSpPr>
          <p:cNvPr id="10" name="Content Placeholder 12"/>
          <p:cNvSpPr>
            <a:spLocks noGrp="1"/>
          </p:cNvSpPr>
          <p:nvPr>
            <p:ph sz="quarter" idx="11" hasCustomPrompt="1"/>
          </p:nvPr>
        </p:nvSpPr>
        <p:spPr>
          <a:xfrm>
            <a:off x="791405" y="234968"/>
            <a:ext cx="5686596" cy="894282"/>
          </a:xfrm>
          <a:prstGeom prst="rect">
            <a:avLst/>
          </a:prstGeom>
        </p:spPr>
        <p:txBody>
          <a:bodyPr vert="horz" anchor="ctr"/>
          <a:lstStyle>
            <a:lvl1pPr marL="0" indent="0">
              <a:buNone/>
              <a:defRPr sz="2800" b="1" baseline="0">
                <a:solidFill>
                  <a:schemeClr val="tx1"/>
                </a:solidFill>
                <a:latin typeface="Helvetica Neue"/>
                <a:cs typeface="Helvetica Neue"/>
              </a:defRPr>
            </a:lvl1pPr>
          </a:lstStyle>
          <a:p>
            <a:pPr lvl="0"/>
            <a:r>
              <a:rPr lang="en-AU" dirty="0" smtClean="0"/>
              <a:t>Title</a:t>
            </a:r>
          </a:p>
        </p:txBody>
      </p:sp>
      <p:sp>
        <p:nvSpPr>
          <p:cNvPr id="16" name="Slide Number Placeholder 5"/>
          <p:cNvSpPr>
            <a:spLocks noGrp="1"/>
          </p:cNvSpPr>
          <p:nvPr>
            <p:ph type="sldNum" sz="quarter" idx="4"/>
          </p:nvPr>
        </p:nvSpPr>
        <p:spPr>
          <a:xfrm>
            <a:off x="6478001" y="609838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15DCDC-0AC1-B24F-A2B1-2DFA15BB6016}" type="slidenum">
              <a:rPr lang="en-US" smtClean="0"/>
              <a:pPr/>
              <a:t>‹#›</a:t>
            </a:fld>
            <a:endParaRPr lang="en-US" dirty="0"/>
          </a:p>
        </p:txBody>
      </p:sp>
      <p:pic>
        <p:nvPicPr>
          <p:cNvPr id="7" name="Picture 6" descr="UQBS020_POWERPOINT_V3-01-0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81277"/>
            <a:ext cx="9144000" cy="46024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1979" y="476122"/>
            <a:ext cx="1417860" cy="373062"/>
          </a:xfrm>
          <a:prstGeom prst="rect">
            <a:avLst/>
          </a:prstGeom>
        </p:spPr>
      </p:pic>
    </p:spTree>
    <p:extLst>
      <p:ext uri="{BB962C8B-B14F-4D97-AF65-F5344CB8AC3E}">
        <p14:creationId xmlns:p14="http://schemas.microsoft.com/office/powerpoint/2010/main" val="42047895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pic>
        <p:nvPicPr>
          <p:cNvPr id="5" name="Picture 4" descr="UQBS_FORMA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5186" y="291679"/>
            <a:ext cx="1024467" cy="1024467"/>
          </a:xfrm>
          <a:prstGeom prst="rect">
            <a:avLst/>
          </a:prstGeom>
        </p:spPr>
      </p:pic>
      <p:pic>
        <p:nvPicPr>
          <p:cNvPr id="6" name="Picture 5" descr="TIMELIN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533" y="5939597"/>
            <a:ext cx="9180000" cy="926870"/>
          </a:xfrm>
          <a:prstGeom prst="rect">
            <a:avLst/>
          </a:prstGeom>
        </p:spPr>
      </p:pic>
      <p:sp>
        <p:nvSpPr>
          <p:cNvPr id="10" name="Title 9"/>
          <p:cNvSpPr>
            <a:spLocks noGrp="1"/>
          </p:cNvSpPr>
          <p:nvPr>
            <p:ph type="title"/>
          </p:nvPr>
        </p:nvSpPr>
        <p:spPr>
          <a:xfrm>
            <a:off x="791404" y="274638"/>
            <a:ext cx="7448249" cy="1143000"/>
          </a:xfrm>
          <a:prstGeom prst="rect">
            <a:avLst/>
          </a:prstGeom>
        </p:spPr>
        <p:txBody>
          <a:bodyPr anchor="ctr"/>
          <a:lstStyle>
            <a:lvl1pPr algn="l">
              <a:defRPr sz="3200"/>
            </a:lvl1pPr>
          </a:lstStyle>
          <a:p>
            <a:r>
              <a:rPr lang="en-US" dirty="0" smtClean="0"/>
              <a:t>Click to edit Master title style</a:t>
            </a:r>
            <a:endParaRPr lang="en-AU" dirty="0"/>
          </a:p>
        </p:txBody>
      </p:sp>
      <p:sp>
        <p:nvSpPr>
          <p:cNvPr id="14" name="Text Placeholder 13"/>
          <p:cNvSpPr>
            <a:spLocks noGrp="1"/>
          </p:cNvSpPr>
          <p:nvPr>
            <p:ph type="body" sz="quarter" idx="10"/>
          </p:nvPr>
        </p:nvSpPr>
        <p:spPr>
          <a:xfrm>
            <a:off x="792163" y="1797050"/>
            <a:ext cx="7446962" cy="37417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280433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slide - Whit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21277" y="441325"/>
            <a:ext cx="4043601" cy="593391"/>
          </a:xfrm>
        </p:spPr>
        <p:txBody>
          <a:bodyPr>
            <a:normAutofit/>
          </a:bodyPr>
          <a:lstStyle>
            <a:lvl1pPr marL="0" indent="0">
              <a:buNone/>
              <a:defRPr sz="2476">
                <a:solidFill>
                  <a:schemeClr val="bg2"/>
                </a:solidFill>
              </a:defRPr>
            </a:lvl1pPr>
            <a:lvl2pPr marL="342923" indent="0">
              <a:buNone/>
              <a:defRPr/>
            </a:lvl2pPr>
            <a:lvl3pPr marL="685846" indent="0">
              <a:buNone/>
              <a:defRPr/>
            </a:lvl3pPr>
            <a:lvl4pPr marL="1028768" indent="0">
              <a:buNone/>
              <a:defRPr/>
            </a:lvl4pPr>
            <a:lvl5pPr marL="1371691" indent="0">
              <a:buNone/>
              <a:defRPr/>
            </a:lvl5pPr>
          </a:lstStyle>
          <a:p>
            <a:r>
              <a:rPr lang="en-US" dirty="0"/>
              <a:t>Header to go here</a:t>
            </a:r>
          </a:p>
        </p:txBody>
      </p:sp>
      <p:sp>
        <p:nvSpPr>
          <p:cNvPr id="3" name="Oval 2"/>
          <p:cNvSpPr/>
          <p:nvPr userDrawn="1"/>
        </p:nvSpPr>
        <p:spPr>
          <a:xfrm rot="1521677">
            <a:off x="7913451" y="-1051600"/>
            <a:ext cx="1690877" cy="2253916"/>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bg2"/>
              </a:solidFill>
            </a:endParaRPr>
          </a:p>
        </p:txBody>
      </p:sp>
      <p:sp>
        <p:nvSpPr>
          <p:cNvPr id="4" name="Oval 3"/>
          <p:cNvSpPr/>
          <p:nvPr userDrawn="1"/>
        </p:nvSpPr>
        <p:spPr>
          <a:xfrm rot="1521677">
            <a:off x="8214319" y="887235"/>
            <a:ext cx="221279" cy="294962"/>
          </a:xfrm>
          <a:prstGeom prst="ellipse">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bg2"/>
              </a:solidFill>
            </a:endParaRPr>
          </a:p>
        </p:txBody>
      </p:sp>
      <p:sp>
        <p:nvSpPr>
          <p:cNvPr id="5" name="Text Placeholder 8"/>
          <p:cNvSpPr>
            <a:spLocks noGrp="1"/>
          </p:cNvSpPr>
          <p:nvPr>
            <p:ph type="body" sz="quarter" idx="12" hasCustomPrompt="1"/>
          </p:nvPr>
        </p:nvSpPr>
        <p:spPr>
          <a:xfrm>
            <a:off x="421277" y="1474259"/>
            <a:ext cx="8185214" cy="4791075"/>
          </a:xfrm>
        </p:spPr>
        <p:txBody>
          <a:bodyPr>
            <a:normAutofit/>
          </a:bodyPr>
          <a:lstStyle>
            <a:lvl1pPr marL="0" indent="0">
              <a:buFont typeface="Arial" panose="020B0604020202020204" pitchFamily="34" charset="0"/>
              <a:buNone/>
              <a:defRPr lang="en-AU" sz="1650" b="0" i="0" baseline="0" smtClean="0">
                <a:solidFill>
                  <a:schemeClr val="tx1"/>
                </a:solidFill>
                <a:effectLst/>
                <a:latin typeface="Gotham Light" pitchFamily="50" charset="0"/>
              </a:defRPr>
            </a:lvl1pPr>
            <a:lvl2pPr marL="342923" indent="0">
              <a:buNone/>
              <a:defRPr/>
            </a:lvl2pPr>
            <a:lvl3pPr marL="685846" indent="0">
              <a:buNone/>
              <a:defRPr/>
            </a:lvl3pPr>
            <a:lvl4pPr marL="1028768" indent="0">
              <a:buNone/>
              <a:defRPr/>
            </a:lvl4pPr>
            <a:lvl5pPr marL="1371691" indent="0">
              <a:buNone/>
              <a:defRPr/>
            </a:lvl5pPr>
          </a:lstStyle>
          <a:p>
            <a:r>
              <a:rPr lang="en-US" dirty="0"/>
              <a:t>Body Text</a:t>
            </a:r>
          </a:p>
        </p:txBody>
      </p:sp>
    </p:spTree>
    <p:extLst>
      <p:ext uri="{BB962C8B-B14F-4D97-AF65-F5344CB8AC3E}">
        <p14:creationId xmlns:p14="http://schemas.microsoft.com/office/powerpoint/2010/main" val="28133757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34B004A-A4A2-4467-AD31-AB8564578B17}" type="datetimeFigureOut">
              <a:rPr lang="en-AU" smtClean="0"/>
              <a:t>1/10/2018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3E0AB57-30AB-428A-9170-5D7100E217CD}" type="slidenum">
              <a:rPr lang="en-AU" smtClean="0"/>
              <a:t>‹#›</a:t>
            </a:fld>
            <a:endParaRPr lang="en-AU"/>
          </a:p>
        </p:txBody>
      </p:sp>
    </p:spTree>
    <p:extLst>
      <p:ext uri="{BB962C8B-B14F-4D97-AF65-F5344CB8AC3E}">
        <p14:creationId xmlns:p14="http://schemas.microsoft.com/office/powerpoint/2010/main" val="298121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4B004A-A4A2-4467-AD31-AB8564578B17}" type="datetimeFigureOut">
              <a:rPr lang="en-AU" smtClean="0"/>
              <a:t>1/10/2018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3E0AB57-30AB-428A-9170-5D7100E217CD}" type="slidenum">
              <a:rPr lang="en-AU" smtClean="0"/>
              <a:t>‹#›</a:t>
            </a:fld>
            <a:endParaRPr lang="en-AU"/>
          </a:p>
        </p:txBody>
      </p:sp>
    </p:spTree>
    <p:extLst>
      <p:ext uri="{BB962C8B-B14F-4D97-AF65-F5344CB8AC3E}">
        <p14:creationId xmlns:p14="http://schemas.microsoft.com/office/powerpoint/2010/main" val="3931331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34B004A-A4A2-4467-AD31-AB8564578B17}" type="datetimeFigureOut">
              <a:rPr lang="en-AU" smtClean="0"/>
              <a:t>1/10/2018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3E0AB57-30AB-428A-9170-5D7100E217CD}" type="slidenum">
              <a:rPr lang="en-AU" smtClean="0"/>
              <a:t>‹#›</a:t>
            </a:fld>
            <a:endParaRPr lang="en-AU"/>
          </a:p>
        </p:txBody>
      </p:sp>
    </p:spTree>
    <p:extLst>
      <p:ext uri="{BB962C8B-B14F-4D97-AF65-F5344CB8AC3E}">
        <p14:creationId xmlns:p14="http://schemas.microsoft.com/office/powerpoint/2010/main" val="811865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34B004A-A4A2-4467-AD31-AB8564578B17}" type="datetimeFigureOut">
              <a:rPr lang="en-AU" smtClean="0"/>
              <a:t>1/10/2018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3E0AB57-30AB-428A-9170-5D7100E217CD}" type="slidenum">
              <a:rPr lang="en-AU" smtClean="0"/>
              <a:t>‹#›</a:t>
            </a:fld>
            <a:endParaRPr lang="en-AU"/>
          </a:p>
        </p:txBody>
      </p:sp>
    </p:spTree>
    <p:extLst>
      <p:ext uri="{BB962C8B-B14F-4D97-AF65-F5344CB8AC3E}">
        <p14:creationId xmlns:p14="http://schemas.microsoft.com/office/powerpoint/2010/main" val="90213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34B004A-A4A2-4467-AD31-AB8564578B17}" type="datetimeFigureOut">
              <a:rPr lang="en-AU" smtClean="0"/>
              <a:t>1/10/2018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3E0AB57-30AB-428A-9170-5D7100E217CD}" type="slidenum">
              <a:rPr lang="en-AU" smtClean="0"/>
              <a:t>‹#›</a:t>
            </a:fld>
            <a:endParaRPr lang="en-AU"/>
          </a:p>
        </p:txBody>
      </p:sp>
    </p:spTree>
    <p:extLst>
      <p:ext uri="{BB962C8B-B14F-4D97-AF65-F5344CB8AC3E}">
        <p14:creationId xmlns:p14="http://schemas.microsoft.com/office/powerpoint/2010/main" val="1383160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B004A-A4A2-4467-AD31-AB8564578B17}" type="datetimeFigureOut">
              <a:rPr lang="en-AU" smtClean="0"/>
              <a:t>1/10/2018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3E0AB57-30AB-428A-9170-5D7100E217CD}" type="slidenum">
              <a:rPr lang="en-AU" smtClean="0"/>
              <a:t>‹#›</a:t>
            </a:fld>
            <a:endParaRPr lang="en-AU"/>
          </a:p>
        </p:txBody>
      </p:sp>
    </p:spTree>
    <p:extLst>
      <p:ext uri="{BB962C8B-B14F-4D97-AF65-F5344CB8AC3E}">
        <p14:creationId xmlns:p14="http://schemas.microsoft.com/office/powerpoint/2010/main" val="135115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B004A-A4A2-4467-AD31-AB8564578B17}" type="datetimeFigureOut">
              <a:rPr lang="en-AU" smtClean="0"/>
              <a:t>1/10/2018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3E0AB57-30AB-428A-9170-5D7100E217CD}" type="slidenum">
              <a:rPr lang="en-AU" smtClean="0"/>
              <a:t>‹#›</a:t>
            </a:fld>
            <a:endParaRPr lang="en-AU"/>
          </a:p>
        </p:txBody>
      </p:sp>
    </p:spTree>
    <p:extLst>
      <p:ext uri="{BB962C8B-B14F-4D97-AF65-F5344CB8AC3E}">
        <p14:creationId xmlns:p14="http://schemas.microsoft.com/office/powerpoint/2010/main" val="1064201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B004A-A4A2-4467-AD31-AB8564578B17}" type="datetimeFigureOut">
              <a:rPr lang="en-AU" smtClean="0"/>
              <a:t>1/10/2018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3E0AB57-30AB-428A-9170-5D7100E217CD}" type="slidenum">
              <a:rPr lang="en-AU" smtClean="0"/>
              <a:t>‹#›</a:t>
            </a:fld>
            <a:endParaRPr lang="en-AU"/>
          </a:p>
        </p:txBody>
      </p:sp>
    </p:spTree>
    <p:extLst>
      <p:ext uri="{BB962C8B-B14F-4D97-AF65-F5344CB8AC3E}">
        <p14:creationId xmlns:p14="http://schemas.microsoft.com/office/powerpoint/2010/main" val="25924259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B004A-A4A2-4467-AD31-AB8564578B17}" type="datetimeFigureOut">
              <a:rPr lang="en-AU" smtClean="0"/>
              <a:t>1/10/2018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E0AB57-30AB-428A-9170-5D7100E217CD}" type="slidenum">
              <a:rPr lang="en-AU" smtClean="0"/>
              <a:t>‹#›</a:t>
            </a:fld>
            <a:endParaRPr lang="en-AU"/>
          </a:p>
        </p:txBody>
      </p:sp>
    </p:spTree>
    <p:extLst>
      <p:ext uri="{BB962C8B-B14F-4D97-AF65-F5344CB8AC3E}">
        <p14:creationId xmlns:p14="http://schemas.microsoft.com/office/powerpoint/2010/main" val="3939545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74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jpeg"/><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jpg"/><Relationship Id="rId1" Type="http://schemas.openxmlformats.org/officeDocument/2006/relationships/slideLayout" Target="../slideLayouts/slideLayout15.xml"/><Relationship Id="rId2"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0.jpeg"/><Relationship Id="rId1" Type="http://schemas.openxmlformats.org/officeDocument/2006/relationships/slideLayout" Target="../slideLayouts/slideLayout15.xml"/><Relationship Id="rId2"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g"/><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23.xml.rels><?xml version="1.0" encoding="UTF-8" standalone="yes"?>
<Relationships xmlns="http://schemas.openxmlformats.org/package/2006/relationships"><Relationship Id="rId11" Type="http://schemas.openxmlformats.org/officeDocument/2006/relationships/image" Target="../media/image31.png"/><Relationship Id="rId12" Type="http://schemas.openxmlformats.org/officeDocument/2006/relationships/image" Target="../media/image32.png"/><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jpeg"/><Relationship Id="rId9" Type="http://schemas.openxmlformats.org/officeDocument/2006/relationships/image" Target="../media/image29.png"/><Relationship Id="rId10"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eg"/><Relationship Id="rId6" Type="http://schemas.openxmlformats.org/officeDocument/2006/relationships/image" Target="../media/image37.jpg"/><Relationship Id="rId7" Type="http://schemas.openxmlformats.org/officeDocument/2006/relationships/image" Target="../media/image38.jpg"/><Relationship Id="rId8" Type="http://schemas.openxmlformats.org/officeDocument/2006/relationships/image" Target="../media/image39.jpeg"/><Relationship Id="rId9" Type="http://schemas.openxmlformats.org/officeDocument/2006/relationships/image" Target="../media/image40.jpg"/><Relationship Id="rId10" Type="http://schemas.openxmlformats.org/officeDocument/2006/relationships/image" Target="../media/image41.jpg"/><Relationship Id="rId11" Type="http://schemas.openxmlformats.org/officeDocument/2006/relationships/image" Target="../media/image42.jpg"/><Relationship Id="rId1" Type="http://schemas.openxmlformats.org/officeDocument/2006/relationships/slideLayout" Target="../slideLayouts/slideLayout15.xml"/><Relationship Id="rId2" Type="http://schemas.openxmlformats.org/officeDocument/2006/relationships/image" Target="../media/image3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4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4.jpg"/><Relationship Id="rId3" Type="http://schemas.openxmlformats.org/officeDocument/2006/relationships/image" Target="../media/image4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4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4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4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hyperlink" Target="http://www.thomascrampton.com/wp-content/uploads/china-social-media-equivalents.png" TargetMode="External"/><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oleObject" Target="../embeddings/Microsoft_Excel_97_-_2004_Worksheet1.xls"/><Relationship Id="rId4" Type="http://schemas.openxmlformats.org/officeDocument/2006/relationships/image" Target="../media/image52.png"/><Relationship Id="rId5" Type="http://schemas.openxmlformats.org/officeDocument/2006/relationships/chart" Target="../charts/chart1.xml"/><Relationship Id="rId1" Type="http://schemas.openxmlformats.org/officeDocument/2006/relationships/vmlDrawing" Target="../drawings/vmlDrawing1.vml"/><Relationship Id="rId2"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4.gi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55.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6.png"/><Relationship Id="rId3" Type="http://schemas.openxmlformats.org/officeDocument/2006/relationships/image" Target="../media/image5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8.png"/><Relationship Id="rId3" Type="http://schemas.openxmlformats.org/officeDocument/2006/relationships/hyperlink" Target="http://onlineaccountreading.blogspot.com.au/2014/06/balance-sheet.html#.WK-pnPl94UE"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9.png"/></Relationships>
</file>

<file path=ppt/slides/_rels/slide65.xml.rels><?xml version="1.0" encoding="UTF-8" standalone="yes"?>
<Relationships xmlns="http://schemas.openxmlformats.org/package/2006/relationships"><Relationship Id="rId11" Type="http://schemas.openxmlformats.org/officeDocument/2006/relationships/image" Target="../media/image69.png"/><Relationship Id="rId12" Type="http://schemas.openxmlformats.org/officeDocument/2006/relationships/image" Target="../media/image70.png"/><Relationship Id="rId13" Type="http://schemas.openxmlformats.org/officeDocument/2006/relationships/image" Target="../media/image71.png"/><Relationship Id="rId14" Type="http://schemas.openxmlformats.org/officeDocument/2006/relationships/image" Target="../media/image72.png"/><Relationship Id="rId15" Type="http://schemas.openxmlformats.org/officeDocument/2006/relationships/image" Target="../media/image73.png"/><Relationship Id="rId1" Type="http://schemas.openxmlformats.org/officeDocument/2006/relationships/slideLayout" Target="../slideLayouts/slideLayout15.xml"/><Relationship Id="rId2" Type="http://schemas.openxmlformats.org/officeDocument/2006/relationships/image" Target="../media/image60.jpeg"/><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63.png"/><Relationship Id="rId6" Type="http://schemas.openxmlformats.org/officeDocument/2006/relationships/image" Target="../media/image64.png"/><Relationship Id="rId7" Type="http://schemas.openxmlformats.org/officeDocument/2006/relationships/image" Target="../media/image65.png"/><Relationship Id="rId8" Type="http://schemas.openxmlformats.org/officeDocument/2006/relationships/image" Target="../media/image66.png"/><Relationship Id="rId9" Type="http://schemas.openxmlformats.org/officeDocument/2006/relationships/image" Target="../media/image67.png"/><Relationship Id="rId10" Type="http://schemas.openxmlformats.org/officeDocument/2006/relationships/image" Target="../media/image6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s://app.frame.io/presentations/2d648a02-b16a-40c2-be0a-bea6d0871c7a"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jpeg"/><Relationship Id="rId3" Type="http://schemas.openxmlformats.org/officeDocument/2006/relationships/image" Target="../media/image75.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13.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app.frame.io/presentations/23c87d74-8d78-4f39-8854-2648f805547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2"/>
          </p:nvPr>
        </p:nvSpPr>
        <p:spPr>
          <a:xfrm>
            <a:off x="5076056" y="5301576"/>
            <a:ext cx="3163783" cy="503688"/>
          </a:xfrm>
        </p:spPr>
        <p:txBody>
          <a:bodyPr>
            <a:noAutofit/>
          </a:bodyPr>
          <a:lstStyle/>
          <a:p>
            <a:pPr algn="r"/>
            <a:r>
              <a:rPr lang="en-AU" sz="1800" dirty="0" smtClean="0"/>
              <a:t>Bandung Conference </a:t>
            </a:r>
          </a:p>
          <a:p>
            <a:pPr algn="r"/>
            <a:r>
              <a:rPr lang="en-AU" sz="1800" dirty="0" smtClean="0"/>
              <a:t>September 2018</a:t>
            </a:r>
            <a:endParaRPr lang="en-AU" sz="1800" dirty="0"/>
          </a:p>
        </p:txBody>
      </p:sp>
      <p:sp>
        <p:nvSpPr>
          <p:cNvPr id="4" name="Content Placeholder 3"/>
          <p:cNvSpPr>
            <a:spLocks noGrp="1"/>
          </p:cNvSpPr>
          <p:nvPr>
            <p:ph sz="quarter" idx="11"/>
          </p:nvPr>
        </p:nvSpPr>
        <p:spPr>
          <a:xfrm>
            <a:off x="367017" y="870497"/>
            <a:ext cx="7847781" cy="2245235"/>
          </a:xfrm>
        </p:spPr>
        <p:txBody>
          <a:bodyPr>
            <a:normAutofit fontScale="55000" lnSpcReduction="20000"/>
          </a:bodyPr>
          <a:lstStyle/>
          <a:p>
            <a:r>
              <a:rPr lang="en-AU" sz="7300" dirty="0" smtClean="0"/>
              <a:t>Assessing the Feasibility of your Research and Discoveries</a:t>
            </a:r>
          </a:p>
          <a:p>
            <a:r>
              <a:rPr lang="en-AU" sz="4900" dirty="0" smtClean="0">
                <a:latin typeface="+mn-lt"/>
              </a:rPr>
              <a:t>Using a framework </a:t>
            </a:r>
            <a:r>
              <a:rPr lang="en-AU" sz="4900" dirty="0">
                <a:latin typeface="+mn-lt"/>
              </a:rPr>
              <a:t>f</a:t>
            </a:r>
            <a:r>
              <a:rPr lang="en-AU" sz="4900" dirty="0" smtClean="0">
                <a:latin typeface="+mn-lt"/>
              </a:rPr>
              <a:t>or rapidly assessi</a:t>
            </a:r>
            <a:r>
              <a:rPr lang="en-AU" sz="4900" dirty="0">
                <a:latin typeface="+mn-lt"/>
              </a:rPr>
              <a:t>n</a:t>
            </a:r>
            <a:r>
              <a:rPr lang="en-AU" sz="4900" dirty="0" smtClean="0">
                <a:latin typeface="+mn-lt"/>
              </a:rPr>
              <a:t>g the commercial feasibility of an idea, technology or research discovery.</a:t>
            </a:r>
            <a:endParaRPr lang="en-AU" sz="4900" dirty="0">
              <a:latin typeface="+mn-lt"/>
            </a:endParaRPr>
          </a:p>
        </p:txBody>
      </p:sp>
      <p:sp>
        <p:nvSpPr>
          <p:cNvPr id="6" name="Content Placeholder 5"/>
          <p:cNvSpPr>
            <a:spLocks noGrp="1"/>
          </p:cNvSpPr>
          <p:nvPr>
            <p:ph sz="quarter" idx="16"/>
          </p:nvPr>
        </p:nvSpPr>
        <p:spPr>
          <a:xfrm>
            <a:off x="585325" y="3356992"/>
            <a:ext cx="7411164" cy="419713"/>
          </a:xfrm>
        </p:spPr>
        <p:txBody>
          <a:bodyPr>
            <a:noAutofit/>
          </a:bodyPr>
          <a:lstStyle/>
          <a:p>
            <a:pPr algn="r"/>
            <a:r>
              <a:rPr lang="en-AU" sz="2800" dirty="0" smtClean="0"/>
              <a:t>Professor Damian Hine</a:t>
            </a:r>
            <a:endParaRPr lang="en-AU" sz="2800" dirty="0"/>
          </a:p>
          <a:p>
            <a:pPr algn="r"/>
            <a:r>
              <a:rPr lang="en-AU" sz="2800" dirty="0" smtClean="0"/>
              <a:t>University of Queensland</a:t>
            </a:r>
            <a:endParaRPr lang="en-AU" sz="2800" dirty="0"/>
          </a:p>
        </p:txBody>
      </p:sp>
    </p:spTree>
    <p:extLst>
      <p:ext uri="{BB962C8B-B14F-4D97-AF65-F5344CB8AC3E}">
        <p14:creationId xmlns:p14="http://schemas.microsoft.com/office/powerpoint/2010/main" val="2264021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353348"/>
            <a:ext cx="4385712" cy="370445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71600" y="1039962"/>
            <a:ext cx="4256384" cy="2869777"/>
          </a:xfrm>
          <a:prstGeom prst="rect">
            <a:avLst/>
          </a:prstGeom>
        </p:spPr>
      </p:pic>
      <p:sp>
        <p:nvSpPr>
          <p:cNvPr id="7" name="TextBox 6"/>
          <p:cNvSpPr txBox="1"/>
          <p:nvPr/>
        </p:nvSpPr>
        <p:spPr>
          <a:xfrm>
            <a:off x="5580112" y="4797152"/>
            <a:ext cx="2664296" cy="646331"/>
          </a:xfrm>
          <a:prstGeom prst="rect">
            <a:avLst/>
          </a:prstGeom>
          <a:noFill/>
        </p:spPr>
        <p:txBody>
          <a:bodyPr wrap="square" rtlCol="0">
            <a:spAutoFit/>
          </a:bodyPr>
          <a:lstStyle/>
          <a:p>
            <a:pPr algn="ctr"/>
            <a:r>
              <a:rPr lang="en-AU" sz="3600" dirty="0" smtClean="0"/>
              <a:t>Precision</a:t>
            </a:r>
            <a:endParaRPr lang="en-AU" sz="3600" dirty="0"/>
          </a:p>
        </p:txBody>
      </p:sp>
      <p:sp>
        <p:nvSpPr>
          <p:cNvPr id="8" name="TextBox 7"/>
          <p:cNvSpPr txBox="1"/>
          <p:nvPr/>
        </p:nvSpPr>
        <p:spPr>
          <a:xfrm>
            <a:off x="251520" y="4134469"/>
            <a:ext cx="4248472" cy="1569660"/>
          </a:xfrm>
          <a:prstGeom prst="rect">
            <a:avLst/>
          </a:prstGeom>
          <a:noFill/>
        </p:spPr>
        <p:txBody>
          <a:bodyPr wrap="square" rtlCol="0">
            <a:spAutoFit/>
          </a:bodyPr>
          <a:lstStyle/>
          <a:p>
            <a:pPr marL="571500" indent="-571500">
              <a:buFont typeface="Arial" panose="020B0604020202020204" pitchFamily="34" charset="0"/>
              <a:buChar char="•"/>
            </a:pPr>
            <a:r>
              <a:rPr lang="en-AU" sz="3200" dirty="0" smtClean="0"/>
              <a:t>Integration</a:t>
            </a:r>
          </a:p>
          <a:p>
            <a:pPr marL="571500" indent="-571500">
              <a:buFont typeface="Arial" panose="020B0604020202020204" pitchFamily="34" charset="0"/>
              <a:buChar char="•"/>
            </a:pPr>
            <a:r>
              <a:rPr lang="en-AU" sz="3200" dirty="0" smtClean="0"/>
              <a:t>Interrelationships</a:t>
            </a:r>
          </a:p>
          <a:p>
            <a:pPr marL="571500" indent="-571500">
              <a:buFont typeface="Arial" panose="020B0604020202020204" pitchFamily="34" charset="0"/>
              <a:buChar char="•"/>
            </a:pPr>
            <a:r>
              <a:rPr lang="en-AU" sz="3200" dirty="0" smtClean="0"/>
              <a:t>Decision point</a:t>
            </a:r>
            <a:endParaRPr lang="en-AU" sz="3200" dirty="0"/>
          </a:p>
        </p:txBody>
      </p:sp>
      <p:sp>
        <p:nvSpPr>
          <p:cNvPr id="9" name="TextBox 8"/>
          <p:cNvSpPr txBox="1"/>
          <p:nvPr/>
        </p:nvSpPr>
        <p:spPr>
          <a:xfrm>
            <a:off x="2159732" y="116632"/>
            <a:ext cx="4140460" cy="923330"/>
          </a:xfrm>
          <a:prstGeom prst="rect">
            <a:avLst/>
          </a:prstGeom>
          <a:noFill/>
        </p:spPr>
        <p:txBody>
          <a:bodyPr wrap="square" rtlCol="0">
            <a:spAutoFit/>
          </a:bodyPr>
          <a:lstStyle/>
          <a:p>
            <a:pPr algn="ctr"/>
            <a:r>
              <a:rPr lang="en-AU" sz="5400" dirty="0" smtClean="0"/>
              <a:t>Tourbillon</a:t>
            </a:r>
            <a:endParaRPr lang="en-AU" sz="5400" dirty="0"/>
          </a:p>
        </p:txBody>
      </p:sp>
    </p:spTree>
    <p:extLst>
      <p:ext uri="{BB962C8B-B14F-4D97-AF65-F5344CB8AC3E}">
        <p14:creationId xmlns:p14="http://schemas.microsoft.com/office/powerpoint/2010/main" val="4258932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08" y="866905"/>
            <a:ext cx="10212863" cy="5748383"/>
          </a:xfrm>
          <a:prstGeom prst="rect">
            <a:avLst/>
          </a:prstGeom>
        </p:spPr>
      </p:pic>
    </p:spTree>
    <p:extLst>
      <p:ext uri="{BB962C8B-B14F-4D97-AF65-F5344CB8AC3E}">
        <p14:creationId xmlns:p14="http://schemas.microsoft.com/office/powerpoint/2010/main" val="222797619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758895" y="2132856"/>
            <a:ext cx="7448248" cy="4082781"/>
          </a:xfrm>
        </p:spPr>
        <p:txBody>
          <a:bodyPr>
            <a:noAutofit/>
          </a:bodyPr>
          <a:lstStyle/>
          <a:p>
            <a:pPr marL="285750" indent="-285750">
              <a:buFont typeface="Arial" panose="020B0604020202020204" pitchFamily="34" charset="0"/>
              <a:buChar char="•"/>
            </a:pPr>
            <a:r>
              <a:rPr lang="en-AU" sz="2400" dirty="0" smtClean="0">
                <a:solidFill>
                  <a:schemeClr val="bg2">
                    <a:lumMod val="50000"/>
                  </a:schemeClr>
                </a:solidFill>
              </a:rPr>
              <a:t>It is a straightforward way of assessing the feasibility of an idea/technology.</a:t>
            </a:r>
          </a:p>
          <a:p>
            <a:pPr marL="285750" indent="-285750">
              <a:buFont typeface="Arial" panose="020B0604020202020204" pitchFamily="34" charset="0"/>
              <a:buChar char="•"/>
            </a:pPr>
            <a:r>
              <a:rPr lang="en-AU" sz="2400" dirty="0" smtClean="0">
                <a:solidFill>
                  <a:schemeClr val="bg2">
                    <a:lumMod val="50000"/>
                  </a:schemeClr>
                </a:solidFill>
              </a:rPr>
              <a:t>It uses state of the art management tools.</a:t>
            </a:r>
          </a:p>
          <a:p>
            <a:pPr marL="285750" indent="-285750">
              <a:buFont typeface="Arial" panose="020B0604020202020204" pitchFamily="34" charset="0"/>
              <a:buChar char="•"/>
            </a:pPr>
            <a:r>
              <a:rPr lang="en-AU" sz="2400" dirty="0" smtClean="0">
                <a:solidFill>
                  <a:schemeClr val="bg2">
                    <a:lumMod val="50000"/>
                  </a:schemeClr>
                </a:solidFill>
              </a:rPr>
              <a:t>It provides a systematic assessment.</a:t>
            </a:r>
          </a:p>
          <a:p>
            <a:pPr marL="285750" indent="-285750">
              <a:buFont typeface="Arial" panose="020B0604020202020204" pitchFamily="34" charset="0"/>
              <a:buChar char="•"/>
            </a:pPr>
            <a:r>
              <a:rPr lang="en-AU" sz="2400" dirty="0" smtClean="0">
                <a:solidFill>
                  <a:schemeClr val="bg2">
                    <a:lumMod val="50000"/>
                  </a:schemeClr>
                </a:solidFill>
              </a:rPr>
              <a:t>It builds an evidence base for strong decisions.</a:t>
            </a:r>
          </a:p>
          <a:p>
            <a:pPr marL="285750" indent="-285750">
              <a:buFont typeface="Arial" panose="020B0604020202020204" pitchFamily="34" charset="0"/>
              <a:buChar char="•"/>
            </a:pPr>
            <a:r>
              <a:rPr lang="en-AU" sz="2400" dirty="0" smtClean="0">
                <a:solidFill>
                  <a:schemeClr val="bg2">
                    <a:lumMod val="50000"/>
                  </a:schemeClr>
                </a:solidFill>
              </a:rPr>
              <a:t>It provides multiple choices at each step  - so it allows the creative process to continue after you come up with idea.</a:t>
            </a:r>
          </a:p>
          <a:p>
            <a:pPr marL="285750" indent="-285750">
              <a:buFont typeface="Arial" panose="020B0604020202020204" pitchFamily="34" charset="0"/>
              <a:buChar char="•"/>
            </a:pPr>
            <a:r>
              <a:rPr lang="en-AU" sz="2400" dirty="0" smtClean="0">
                <a:solidFill>
                  <a:schemeClr val="bg2">
                    <a:lumMod val="50000"/>
                  </a:schemeClr>
                </a:solidFill>
              </a:rPr>
              <a:t>It provides a cohesive strategy that provides confidence </a:t>
            </a:r>
          </a:p>
          <a:p>
            <a:pPr marL="285750" indent="-285750">
              <a:buFont typeface="Arial" panose="020B0604020202020204" pitchFamily="34" charset="0"/>
              <a:buChar char="•"/>
            </a:pPr>
            <a:r>
              <a:rPr lang="en-AU" sz="2400" dirty="0" smtClean="0">
                <a:solidFill>
                  <a:schemeClr val="bg2">
                    <a:lumMod val="50000"/>
                  </a:schemeClr>
                </a:solidFill>
              </a:rPr>
              <a:t>It can save years of work pursuing a dream that has little likelihood of success. </a:t>
            </a:r>
          </a:p>
          <a:p>
            <a:pPr marL="285750" indent="-285750">
              <a:buFont typeface="Arial" panose="020B0604020202020204" pitchFamily="34" charset="0"/>
              <a:buChar char="•"/>
            </a:pPr>
            <a:r>
              <a:rPr lang="en-AU" sz="2400" dirty="0" smtClean="0">
                <a:solidFill>
                  <a:schemeClr val="bg2">
                    <a:lumMod val="50000"/>
                  </a:schemeClr>
                </a:solidFill>
              </a:rPr>
              <a:t>It provides rapid business skills development.</a:t>
            </a:r>
            <a:endParaRPr lang="en-AU" sz="2400" dirty="0">
              <a:solidFill>
                <a:schemeClr val="bg2">
                  <a:lumMod val="50000"/>
                </a:schemeClr>
              </a:solidFill>
            </a:endParaRPr>
          </a:p>
        </p:txBody>
      </p:sp>
      <p:sp>
        <p:nvSpPr>
          <p:cNvPr id="2" name="Title 1"/>
          <p:cNvSpPr>
            <a:spLocks noGrp="1"/>
          </p:cNvSpPr>
          <p:nvPr>
            <p:ph type="title" idx="4294967295"/>
          </p:nvPr>
        </p:nvSpPr>
        <p:spPr>
          <a:xfrm>
            <a:off x="0" y="150813"/>
            <a:ext cx="7886700" cy="1325562"/>
          </a:xfrm>
        </p:spPr>
        <p:txBody>
          <a:bodyPr/>
          <a:lstStyle/>
          <a:p>
            <a:r>
              <a:rPr lang="en-AU" dirty="0" smtClean="0"/>
              <a:t>Why use the Tourbillon?</a:t>
            </a:r>
            <a:endParaRPr lang="en-AU" dirty="0"/>
          </a:p>
        </p:txBody>
      </p:sp>
    </p:spTree>
    <p:extLst>
      <p:ext uri="{BB962C8B-B14F-4D97-AF65-F5344CB8AC3E}">
        <p14:creationId xmlns:p14="http://schemas.microsoft.com/office/powerpoint/2010/main" val="97243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5617"/>
            <a:ext cx="9144000" cy="5146766"/>
          </a:xfrm>
          <a:prstGeom prst="rect">
            <a:avLst/>
          </a:prstGeom>
        </p:spPr>
      </p:pic>
      <p:sp>
        <p:nvSpPr>
          <p:cNvPr id="2" name="Oval 1"/>
          <p:cNvSpPr/>
          <p:nvPr/>
        </p:nvSpPr>
        <p:spPr>
          <a:xfrm>
            <a:off x="4617156" y="1817511"/>
            <a:ext cx="451555" cy="36124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3271606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208642" y="1280899"/>
            <a:ext cx="7210511" cy="8572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700" dirty="0"/>
              <a:t>We use a matrix to work out where a product or service sits</a:t>
            </a:r>
          </a:p>
        </p:txBody>
      </p:sp>
      <p:grpSp>
        <p:nvGrpSpPr>
          <p:cNvPr id="5" name="Group 4"/>
          <p:cNvGrpSpPr/>
          <p:nvPr/>
        </p:nvGrpSpPr>
        <p:grpSpPr>
          <a:xfrm>
            <a:off x="455923" y="2385758"/>
            <a:ext cx="8112344" cy="4285975"/>
            <a:chOff x="441325" y="1865313"/>
            <a:chExt cx="7940675" cy="4078287"/>
          </a:xfrm>
        </p:grpSpPr>
        <p:sp>
          <p:nvSpPr>
            <p:cNvPr id="6" name="Rectangle 4"/>
            <p:cNvSpPr>
              <a:spLocks noChangeArrowheads="1"/>
            </p:cNvSpPr>
            <p:nvPr/>
          </p:nvSpPr>
          <p:spPr bwMode="auto">
            <a:xfrm>
              <a:off x="2286000" y="2819400"/>
              <a:ext cx="6096000" cy="3124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sp>
          <p:nvSpPr>
            <p:cNvPr id="7" name="Line 5"/>
            <p:cNvSpPr>
              <a:spLocks noChangeShapeType="1"/>
            </p:cNvSpPr>
            <p:nvPr/>
          </p:nvSpPr>
          <p:spPr bwMode="auto">
            <a:xfrm>
              <a:off x="2286000" y="4419600"/>
              <a:ext cx="6096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2000"/>
            </a:p>
          </p:txBody>
        </p:sp>
        <p:sp>
          <p:nvSpPr>
            <p:cNvPr id="8" name="Line 6"/>
            <p:cNvSpPr>
              <a:spLocks noChangeShapeType="1"/>
            </p:cNvSpPr>
            <p:nvPr/>
          </p:nvSpPr>
          <p:spPr bwMode="auto">
            <a:xfrm>
              <a:off x="5410200" y="2819400"/>
              <a:ext cx="0" cy="3124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2000"/>
            </a:p>
          </p:txBody>
        </p:sp>
        <p:sp>
          <p:nvSpPr>
            <p:cNvPr id="9" name="Text Box 7"/>
            <p:cNvSpPr txBox="1">
              <a:spLocks noChangeArrowheads="1"/>
            </p:cNvSpPr>
            <p:nvPr/>
          </p:nvSpPr>
          <p:spPr bwMode="auto">
            <a:xfrm>
              <a:off x="5013325" y="1865313"/>
              <a:ext cx="1831699" cy="943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dirty="0"/>
                <a:t>Rare?</a:t>
              </a:r>
            </a:p>
          </p:txBody>
        </p:sp>
        <p:sp>
          <p:nvSpPr>
            <p:cNvPr id="10" name="Text Box 8"/>
            <p:cNvSpPr txBox="1">
              <a:spLocks noChangeArrowheads="1"/>
            </p:cNvSpPr>
            <p:nvPr/>
          </p:nvSpPr>
          <p:spPr bwMode="auto">
            <a:xfrm>
              <a:off x="441325" y="4227513"/>
              <a:ext cx="1865888" cy="49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Excludable?</a:t>
              </a:r>
            </a:p>
          </p:txBody>
        </p:sp>
        <p:sp>
          <p:nvSpPr>
            <p:cNvPr id="11" name="Text Box 9"/>
            <p:cNvSpPr txBox="1">
              <a:spLocks noChangeArrowheads="1"/>
            </p:cNvSpPr>
            <p:nvPr/>
          </p:nvSpPr>
          <p:spPr bwMode="auto">
            <a:xfrm>
              <a:off x="1203325" y="3313113"/>
              <a:ext cx="878873" cy="533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t>High</a:t>
              </a:r>
            </a:p>
          </p:txBody>
        </p:sp>
        <p:sp>
          <p:nvSpPr>
            <p:cNvPr id="12" name="Text Box 10"/>
            <p:cNvSpPr txBox="1">
              <a:spLocks noChangeArrowheads="1"/>
            </p:cNvSpPr>
            <p:nvPr/>
          </p:nvSpPr>
          <p:spPr bwMode="auto">
            <a:xfrm>
              <a:off x="1203325" y="4989513"/>
              <a:ext cx="811248" cy="533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Low</a:t>
              </a:r>
            </a:p>
          </p:txBody>
        </p:sp>
        <p:sp>
          <p:nvSpPr>
            <p:cNvPr id="13" name="Text Box 11"/>
            <p:cNvSpPr txBox="1">
              <a:spLocks noChangeArrowheads="1"/>
            </p:cNvSpPr>
            <p:nvPr/>
          </p:nvSpPr>
          <p:spPr bwMode="auto">
            <a:xfrm>
              <a:off x="3489325" y="2322513"/>
              <a:ext cx="878873" cy="533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t>High</a:t>
              </a:r>
            </a:p>
          </p:txBody>
        </p:sp>
        <p:sp>
          <p:nvSpPr>
            <p:cNvPr id="14" name="Text Box 12"/>
            <p:cNvSpPr txBox="1">
              <a:spLocks noChangeArrowheads="1"/>
            </p:cNvSpPr>
            <p:nvPr/>
          </p:nvSpPr>
          <p:spPr bwMode="auto">
            <a:xfrm>
              <a:off x="6384925" y="2246313"/>
              <a:ext cx="811248" cy="533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Low</a:t>
              </a:r>
            </a:p>
          </p:txBody>
        </p:sp>
        <p:sp>
          <p:nvSpPr>
            <p:cNvPr id="15" name="Text Box 14"/>
            <p:cNvSpPr txBox="1">
              <a:spLocks noChangeArrowheads="1"/>
            </p:cNvSpPr>
            <p:nvPr/>
          </p:nvSpPr>
          <p:spPr bwMode="auto">
            <a:xfrm>
              <a:off x="3081338" y="2841624"/>
              <a:ext cx="2181452" cy="533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t>Private Goods</a:t>
              </a:r>
            </a:p>
          </p:txBody>
        </p:sp>
        <p:sp>
          <p:nvSpPr>
            <p:cNvPr id="16" name="Text Box 15"/>
            <p:cNvSpPr txBox="1">
              <a:spLocks noChangeArrowheads="1"/>
            </p:cNvSpPr>
            <p:nvPr/>
          </p:nvSpPr>
          <p:spPr bwMode="auto">
            <a:xfrm>
              <a:off x="6003925" y="4456113"/>
              <a:ext cx="2052272" cy="533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Public Goods</a:t>
              </a:r>
            </a:p>
          </p:txBody>
        </p:sp>
        <p:sp>
          <p:nvSpPr>
            <p:cNvPr id="17" name="Text Box 16"/>
            <p:cNvSpPr txBox="1">
              <a:spLocks noChangeArrowheads="1"/>
            </p:cNvSpPr>
            <p:nvPr/>
          </p:nvSpPr>
          <p:spPr bwMode="auto">
            <a:xfrm>
              <a:off x="2918502" y="4456113"/>
              <a:ext cx="2479740" cy="533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t>Common Goods</a:t>
              </a:r>
            </a:p>
          </p:txBody>
        </p:sp>
        <p:sp>
          <p:nvSpPr>
            <p:cNvPr id="18" name="Text Box 17"/>
            <p:cNvSpPr txBox="1">
              <a:spLocks noChangeArrowheads="1"/>
            </p:cNvSpPr>
            <p:nvPr/>
          </p:nvSpPr>
          <p:spPr bwMode="auto">
            <a:xfrm>
              <a:off x="5943600" y="2895600"/>
              <a:ext cx="2429383" cy="533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Collective Good</a:t>
              </a:r>
            </a:p>
          </p:txBody>
        </p:sp>
        <p:sp>
          <p:nvSpPr>
            <p:cNvPr id="19" name="Text Box 18"/>
            <p:cNvSpPr txBox="1">
              <a:spLocks noChangeArrowheads="1"/>
            </p:cNvSpPr>
            <p:nvPr/>
          </p:nvSpPr>
          <p:spPr bwMode="auto">
            <a:xfrm>
              <a:off x="2574925" y="3236913"/>
              <a:ext cx="246308" cy="533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000"/>
            </a:p>
          </p:txBody>
        </p:sp>
      </p:grpSp>
      <p:sp>
        <p:nvSpPr>
          <p:cNvPr id="20" name="TextBox 19"/>
          <p:cNvSpPr txBox="1"/>
          <p:nvPr/>
        </p:nvSpPr>
        <p:spPr>
          <a:xfrm>
            <a:off x="320797" y="5518106"/>
            <a:ext cx="184731" cy="507831"/>
          </a:xfrm>
          <a:prstGeom prst="rect">
            <a:avLst/>
          </a:prstGeom>
          <a:noFill/>
        </p:spPr>
        <p:txBody>
          <a:bodyPr wrap="none" rtlCol="0">
            <a:spAutoFit/>
          </a:bodyPr>
          <a:lstStyle/>
          <a:p>
            <a:pPr marL="0" lvl="2"/>
            <a:endParaRPr lang="en-US" sz="1350" dirty="0"/>
          </a:p>
          <a:p>
            <a:endParaRPr lang="en-AU" sz="1350" dirty="0"/>
          </a:p>
        </p:txBody>
      </p:sp>
    </p:spTree>
    <p:extLst>
      <p:ext uri="{BB962C8B-B14F-4D97-AF65-F5344CB8AC3E}">
        <p14:creationId xmlns:p14="http://schemas.microsoft.com/office/powerpoint/2010/main" val="93991610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4521" y="1795711"/>
            <a:ext cx="3795399" cy="18689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00" b="1" dirty="0"/>
              <a:t>Rarity</a:t>
            </a:r>
          </a:p>
          <a:p>
            <a:r>
              <a:rPr lang="en-AU" sz="2400" dirty="0"/>
              <a:t>- if one person's consumption of a good necessarily diminishes another person's consumption of it.</a:t>
            </a:r>
            <a:endParaRPr lang="en-US" sz="2400" dirty="0"/>
          </a:p>
        </p:txBody>
      </p:sp>
      <p:sp>
        <p:nvSpPr>
          <p:cNvPr id="20" name="TextBox 19"/>
          <p:cNvSpPr txBox="1"/>
          <p:nvPr/>
        </p:nvSpPr>
        <p:spPr>
          <a:xfrm>
            <a:off x="320797" y="5518106"/>
            <a:ext cx="184731" cy="507831"/>
          </a:xfrm>
          <a:prstGeom prst="rect">
            <a:avLst/>
          </a:prstGeom>
          <a:noFill/>
        </p:spPr>
        <p:txBody>
          <a:bodyPr wrap="none" rtlCol="0">
            <a:spAutoFit/>
          </a:bodyPr>
          <a:lstStyle/>
          <a:p>
            <a:pPr marL="0" lvl="2"/>
            <a:endParaRPr lang="en-US" sz="1350" dirty="0"/>
          </a:p>
          <a:p>
            <a:endParaRPr lang="en-AU" sz="1350" dirty="0"/>
          </a:p>
        </p:txBody>
      </p:sp>
      <p:sp>
        <p:nvSpPr>
          <p:cNvPr id="2" name="Rectangle 1"/>
          <p:cNvSpPr/>
          <p:nvPr/>
        </p:nvSpPr>
        <p:spPr>
          <a:xfrm>
            <a:off x="4434423" y="1737601"/>
            <a:ext cx="4452342" cy="1985159"/>
          </a:xfrm>
          <a:prstGeom prst="rect">
            <a:avLst/>
          </a:prstGeom>
        </p:spPr>
        <p:txBody>
          <a:bodyPr wrap="square">
            <a:spAutoFit/>
          </a:bodyPr>
          <a:lstStyle/>
          <a:p>
            <a:r>
              <a:rPr lang="en-AU" sz="2700" b="1" dirty="0">
                <a:latin typeface="+mj-lt"/>
              </a:rPr>
              <a:t>Excludable </a:t>
            </a:r>
          </a:p>
          <a:p>
            <a:pPr marL="342900" indent="-342900">
              <a:buFontTx/>
              <a:buChar char="-"/>
            </a:pPr>
            <a:r>
              <a:rPr lang="en-AU" sz="2400" dirty="0">
                <a:latin typeface="+mj-lt"/>
              </a:rPr>
              <a:t>if people (ordinarily, people who have not paid for it) can be prevented from using it.</a:t>
            </a:r>
          </a:p>
          <a:p>
            <a:r>
              <a:rPr lang="en-AU" sz="2400" dirty="0">
                <a:latin typeface="+mj-lt"/>
              </a:rPr>
              <a:t>		A beach?</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560" y="4339814"/>
            <a:ext cx="2046403" cy="1371600"/>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5572" y="4339814"/>
            <a:ext cx="1971675" cy="1371600"/>
          </a:xfrm>
          <a:prstGeom prst="rect">
            <a:avLst/>
          </a:prstGeom>
        </p:spPr>
      </p:pic>
      <p:sp>
        <p:nvSpPr>
          <p:cNvPr id="27" name="TextBox 26"/>
          <p:cNvSpPr txBox="1"/>
          <p:nvPr/>
        </p:nvSpPr>
        <p:spPr>
          <a:xfrm>
            <a:off x="4848821" y="5673921"/>
            <a:ext cx="1275159" cy="300082"/>
          </a:xfrm>
          <a:prstGeom prst="rect">
            <a:avLst/>
          </a:prstGeom>
          <a:noFill/>
        </p:spPr>
        <p:txBody>
          <a:bodyPr wrap="square" rtlCol="0">
            <a:spAutoFit/>
          </a:bodyPr>
          <a:lstStyle/>
          <a:p>
            <a:pPr algn="ctr"/>
            <a:r>
              <a:rPr lang="en-AU" sz="1350" dirty="0"/>
              <a:t>Low</a:t>
            </a:r>
          </a:p>
        </p:txBody>
      </p:sp>
      <p:sp>
        <p:nvSpPr>
          <p:cNvPr id="28" name="TextBox 27"/>
          <p:cNvSpPr txBox="1"/>
          <p:nvPr/>
        </p:nvSpPr>
        <p:spPr>
          <a:xfrm>
            <a:off x="7034808" y="5652475"/>
            <a:ext cx="1275159" cy="300082"/>
          </a:xfrm>
          <a:prstGeom prst="rect">
            <a:avLst/>
          </a:prstGeom>
          <a:noFill/>
        </p:spPr>
        <p:txBody>
          <a:bodyPr wrap="square" rtlCol="0">
            <a:spAutoFit/>
          </a:bodyPr>
          <a:lstStyle/>
          <a:p>
            <a:pPr algn="ctr"/>
            <a:r>
              <a:rPr lang="en-AU" sz="1350" dirty="0"/>
              <a:t>High</a:t>
            </a: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52" y="4185249"/>
            <a:ext cx="2401102" cy="1680729"/>
          </a:xfrm>
          <a:prstGeom prst="rect">
            <a:avLst/>
          </a:prstGeom>
        </p:spPr>
      </p:pic>
      <p:sp>
        <p:nvSpPr>
          <p:cNvPr id="31" name="TextBox 30"/>
          <p:cNvSpPr txBox="1"/>
          <p:nvPr/>
        </p:nvSpPr>
        <p:spPr>
          <a:xfrm>
            <a:off x="1365463" y="936968"/>
            <a:ext cx="5952530" cy="600164"/>
          </a:xfrm>
          <a:prstGeom prst="rect">
            <a:avLst/>
          </a:prstGeom>
          <a:noFill/>
        </p:spPr>
        <p:txBody>
          <a:bodyPr wrap="square" rtlCol="0">
            <a:spAutoFit/>
          </a:bodyPr>
          <a:lstStyle/>
          <a:p>
            <a:r>
              <a:rPr lang="en-AU" sz="3300" dirty="0"/>
              <a:t>The two parts of the matrix</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6431" y="4447267"/>
            <a:ext cx="1683489" cy="1264147"/>
          </a:xfrm>
          <a:prstGeom prst="rect">
            <a:avLst/>
          </a:prstGeom>
        </p:spPr>
      </p:pic>
    </p:spTree>
    <p:extLst>
      <p:ext uri="{BB962C8B-B14F-4D97-AF65-F5344CB8AC3E}">
        <p14:creationId xmlns:p14="http://schemas.microsoft.com/office/powerpoint/2010/main" val="75423094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056122" y="1051067"/>
            <a:ext cx="5586187" cy="8572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00" dirty="0"/>
              <a:t>FOUR TYPES OF GOODS</a:t>
            </a:r>
          </a:p>
        </p:txBody>
      </p:sp>
      <p:grpSp>
        <p:nvGrpSpPr>
          <p:cNvPr id="5" name="Group 4"/>
          <p:cNvGrpSpPr/>
          <p:nvPr/>
        </p:nvGrpSpPr>
        <p:grpSpPr>
          <a:xfrm>
            <a:off x="455923" y="2385758"/>
            <a:ext cx="5955506" cy="3058715"/>
            <a:chOff x="441325" y="1865313"/>
            <a:chExt cx="7940675" cy="4078287"/>
          </a:xfrm>
        </p:grpSpPr>
        <p:sp>
          <p:nvSpPr>
            <p:cNvPr id="6" name="Rectangle 4"/>
            <p:cNvSpPr>
              <a:spLocks noChangeArrowheads="1"/>
            </p:cNvSpPr>
            <p:nvPr/>
          </p:nvSpPr>
          <p:spPr bwMode="auto">
            <a:xfrm>
              <a:off x="2286000" y="2819400"/>
              <a:ext cx="6096000" cy="3124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350"/>
            </a:p>
          </p:txBody>
        </p:sp>
        <p:sp>
          <p:nvSpPr>
            <p:cNvPr id="7" name="Line 5"/>
            <p:cNvSpPr>
              <a:spLocks noChangeShapeType="1"/>
            </p:cNvSpPr>
            <p:nvPr/>
          </p:nvSpPr>
          <p:spPr bwMode="auto">
            <a:xfrm>
              <a:off x="2286000" y="4419600"/>
              <a:ext cx="6096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350"/>
            </a:p>
          </p:txBody>
        </p:sp>
        <p:sp>
          <p:nvSpPr>
            <p:cNvPr id="8" name="Line 6"/>
            <p:cNvSpPr>
              <a:spLocks noChangeShapeType="1"/>
            </p:cNvSpPr>
            <p:nvPr/>
          </p:nvSpPr>
          <p:spPr bwMode="auto">
            <a:xfrm>
              <a:off x="5410200" y="2819400"/>
              <a:ext cx="0" cy="3124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350"/>
            </a:p>
          </p:txBody>
        </p:sp>
        <p:sp>
          <p:nvSpPr>
            <p:cNvPr id="9" name="Text Box 7"/>
            <p:cNvSpPr txBox="1">
              <a:spLocks noChangeArrowheads="1"/>
            </p:cNvSpPr>
            <p:nvPr/>
          </p:nvSpPr>
          <p:spPr bwMode="auto">
            <a:xfrm>
              <a:off x="5013325" y="1865313"/>
              <a:ext cx="783891" cy="40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50" dirty="0"/>
                <a:t>Rare?</a:t>
              </a:r>
            </a:p>
          </p:txBody>
        </p:sp>
        <p:sp>
          <p:nvSpPr>
            <p:cNvPr id="10" name="Text Box 8"/>
            <p:cNvSpPr txBox="1">
              <a:spLocks noChangeArrowheads="1"/>
            </p:cNvSpPr>
            <p:nvPr/>
          </p:nvSpPr>
          <p:spPr bwMode="auto">
            <a:xfrm>
              <a:off x="441325" y="4227513"/>
              <a:ext cx="1358833" cy="40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50"/>
                <a:t>Excludable?</a:t>
              </a:r>
            </a:p>
          </p:txBody>
        </p:sp>
        <p:sp>
          <p:nvSpPr>
            <p:cNvPr id="11" name="Text Box 9"/>
            <p:cNvSpPr txBox="1">
              <a:spLocks noChangeArrowheads="1"/>
            </p:cNvSpPr>
            <p:nvPr/>
          </p:nvSpPr>
          <p:spPr bwMode="auto">
            <a:xfrm>
              <a:off x="1203325" y="3313113"/>
              <a:ext cx="673689" cy="40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50" dirty="0"/>
                <a:t>High</a:t>
              </a:r>
            </a:p>
          </p:txBody>
        </p:sp>
        <p:sp>
          <p:nvSpPr>
            <p:cNvPr id="12" name="Text Box 10"/>
            <p:cNvSpPr txBox="1">
              <a:spLocks noChangeArrowheads="1"/>
            </p:cNvSpPr>
            <p:nvPr/>
          </p:nvSpPr>
          <p:spPr bwMode="auto">
            <a:xfrm>
              <a:off x="1203325" y="4989513"/>
              <a:ext cx="627864" cy="40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50"/>
                <a:t>Low</a:t>
              </a:r>
            </a:p>
          </p:txBody>
        </p:sp>
        <p:sp>
          <p:nvSpPr>
            <p:cNvPr id="13" name="Text Box 11"/>
            <p:cNvSpPr txBox="1">
              <a:spLocks noChangeArrowheads="1"/>
            </p:cNvSpPr>
            <p:nvPr/>
          </p:nvSpPr>
          <p:spPr bwMode="auto">
            <a:xfrm>
              <a:off x="3489325" y="2322513"/>
              <a:ext cx="673689" cy="40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50"/>
                <a:t>High</a:t>
              </a:r>
            </a:p>
          </p:txBody>
        </p:sp>
        <p:sp>
          <p:nvSpPr>
            <p:cNvPr id="14" name="Text Box 12"/>
            <p:cNvSpPr txBox="1">
              <a:spLocks noChangeArrowheads="1"/>
            </p:cNvSpPr>
            <p:nvPr/>
          </p:nvSpPr>
          <p:spPr bwMode="auto">
            <a:xfrm>
              <a:off x="6384925" y="2246313"/>
              <a:ext cx="627864" cy="40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50"/>
                <a:t>Low</a:t>
              </a:r>
            </a:p>
          </p:txBody>
        </p:sp>
        <p:sp>
          <p:nvSpPr>
            <p:cNvPr id="15" name="Text Box 14"/>
            <p:cNvSpPr txBox="1">
              <a:spLocks noChangeArrowheads="1"/>
            </p:cNvSpPr>
            <p:nvPr/>
          </p:nvSpPr>
          <p:spPr bwMode="auto">
            <a:xfrm>
              <a:off x="3081338" y="2841624"/>
              <a:ext cx="1552648" cy="40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50" dirty="0"/>
                <a:t>Private Goods</a:t>
              </a:r>
            </a:p>
          </p:txBody>
        </p:sp>
        <p:sp>
          <p:nvSpPr>
            <p:cNvPr id="16" name="Text Box 15"/>
            <p:cNvSpPr txBox="1">
              <a:spLocks noChangeArrowheads="1"/>
            </p:cNvSpPr>
            <p:nvPr/>
          </p:nvSpPr>
          <p:spPr bwMode="auto">
            <a:xfrm>
              <a:off x="6003925" y="4456113"/>
              <a:ext cx="1466641" cy="40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50"/>
                <a:t>Public Goods</a:t>
              </a:r>
            </a:p>
          </p:txBody>
        </p:sp>
        <p:sp>
          <p:nvSpPr>
            <p:cNvPr id="17" name="Text Box 16"/>
            <p:cNvSpPr txBox="1">
              <a:spLocks noChangeArrowheads="1"/>
            </p:cNvSpPr>
            <p:nvPr/>
          </p:nvSpPr>
          <p:spPr bwMode="auto">
            <a:xfrm>
              <a:off x="2918502" y="4456113"/>
              <a:ext cx="1755181" cy="40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50" dirty="0"/>
                <a:t>Common Goods</a:t>
              </a:r>
              <a:endParaRPr lang="en-US" sz="1200" dirty="0"/>
            </a:p>
          </p:txBody>
        </p:sp>
        <p:sp>
          <p:nvSpPr>
            <p:cNvPr id="18" name="Text Box 17"/>
            <p:cNvSpPr txBox="1">
              <a:spLocks noChangeArrowheads="1"/>
            </p:cNvSpPr>
            <p:nvPr/>
          </p:nvSpPr>
          <p:spPr bwMode="auto">
            <a:xfrm>
              <a:off x="5943600" y="2895600"/>
              <a:ext cx="1723036" cy="40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50"/>
                <a:t>Collective Good</a:t>
              </a:r>
            </a:p>
          </p:txBody>
        </p:sp>
        <p:sp>
          <p:nvSpPr>
            <p:cNvPr id="19" name="Text Box 18"/>
            <p:cNvSpPr txBox="1">
              <a:spLocks noChangeArrowheads="1"/>
            </p:cNvSpPr>
            <p:nvPr/>
          </p:nvSpPr>
          <p:spPr bwMode="auto">
            <a:xfrm>
              <a:off x="2574925" y="3236913"/>
              <a:ext cx="246308" cy="40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350"/>
            </a:p>
          </p:txBody>
        </p:sp>
      </p:grpSp>
      <p:sp>
        <p:nvSpPr>
          <p:cNvPr id="20" name="TextBox 19"/>
          <p:cNvSpPr txBox="1"/>
          <p:nvPr/>
        </p:nvSpPr>
        <p:spPr>
          <a:xfrm>
            <a:off x="320797" y="5518106"/>
            <a:ext cx="184731" cy="507831"/>
          </a:xfrm>
          <a:prstGeom prst="rect">
            <a:avLst/>
          </a:prstGeom>
          <a:noFill/>
        </p:spPr>
        <p:txBody>
          <a:bodyPr wrap="none" rtlCol="0">
            <a:spAutoFit/>
          </a:bodyPr>
          <a:lstStyle/>
          <a:p>
            <a:pPr marL="0" lvl="2"/>
            <a:endParaRPr lang="en-US" sz="1350" dirty="0"/>
          </a:p>
          <a:p>
            <a:endParaRPr lang="en-AU" sz="1350" dirty="0"/>
          </a:p>
        </p:txBody>
      </p:sp>
      <p:sp>
        <p:nvSpPr>
          <p:cNvPr id="21" name="TextBox 20"/>
          <p:cNvSpPr txBox="1"/>
          <p:nvPr/>
        </p:nvSpPr>
        <p:spPr>
          <a:xfrm>
            <a:off x="6411428" y="2298244"/>
            <a:ext cx="2618271" cy="3277820"/>
          </a:xfrm>
          <a:prstGeom prst="rect">
            <a:avLst/>
          </a:prstGeom>
          <a:noFill/>
        </p:spPr>
        <p:txBody>
          <a:bodyPr wrap="square" rtlCol="0">
            <a:spAutoFit/>
          </a:bodyPr>
          <a:lstStyle/>
          <a:p>
            <a:r>
              <a:rPr lang="en-AU" dirty="0"/>
              <a:t>Where should these go:</a:t>
            </a:r>
          </a:p>
          <a:p>
            <a:endParaRPr lang="en-AU" sz="2700" dirty="0"/>
          </a:p>
          <a:p>
            <a:r>
              <a:rPr lang="en-AU" sz="2700" dirty="0"/>
              <a:t>Air?</a:t>
            </a:r>
          </a:p>
          <a:p>
            <a:endParaRPr lang="en-AU" sz="2700" dirty="0"/>
          </a:p>
          <a:p>
            <a:endParaRPr lang="en-AU" sz="2700" dirty="0"/>
          </a:p>
          <a:p>
            <a:r>
              <a:rPr lang="en-AU" sz="2700" dirty="0"/>
              <a:t>Water?</a:t>
            </a:r>
          </a:p>
          <a:p>
            <a:endParaRPr lang="en-AU" sz="2700" dirty="0"/>
          </a:p>
          <a:p>
            <a:r>
              <a:rPr lang="en-AU" sz="2700" dirty="0"/>
              <a:t>Fish?</a:t>
            </a: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1548" y="2645870"/>
            <a:ext cx="1313306" cy="983712"/>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1841" y="4415773"/>
            <a:ext cx="1087580" cy="675445"/>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7367" y="3760591"/>
            <a:ext cx="1013284" cy="671851"/>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4419" y="5104632"/>
            <a:ext cx="1326870" cy="885023"/>
          </a:xfrm>
          <a:prstGeom prst="rect">
            <a:avLst/>
          </a:prstGeom>
        </p:spPr>
      </p:pic>
      <p:sp>
        <p:nvSpPr>
          <p:cNvPr id="2" name="Text Placeholder 1"/>
          <p:cNvSpPr>
            <a:spLocks noGrp="1"/>
          </p:cNvSpPr>
          <p:nvPr>
            <p:ph type="body" sz="quarter" idx="10"/>
          </p:nvPr>
        </p:nvSpPr>
        <p:spPr/>
        <p:txBody>
          <a:bodyPr/>
          <a:lstStyle/>
          <a:p>
            <a:endParaRPr lang="en-AU"/>
          </a:p>
        </p:txBody>
      </p:sp>
      <p:sp>
        <p:nvSpPr>
          <p:cNvPr id="3" name="Text Placeholder 2"/>
          <p:cNvSpPr>
            <a:spLocks noGrp="1"/>
          </p:cNvSpPr>
          <p:nvPr>
            <p:ph type="body" sz="quarter" idx="12"/>
          </p:nvPr>
        </p:nvSpPr>
        <p:spPr/>
        <p:txBody>
          <a:bodyPr/>
          <a:lstStyle/>
          <a:p>
            <a:endParaRPr lang="en-AU"/>
          </a:p>
        </p:txBody>
      </p:sp>
    </p:spTree>
    <p:extLst>
      <p:ext uri="{BB962C8B-B14F-4D97-AF65-F5344CB8AC3E}">
        <p14:creationId xmlns:p14="http://schemas.microsoft.com/office/powerpoint/2010/main" val="397024118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1751"/>
            <a:ext cx="9144000" cy="5146766"/>
          </a:xfrm>
          <a:prstGeom prst="rect">
            <a:avLst/>
          </a:prstGeom>
        </p:spPr>
      </p:pic>
      <p:sp>
        <p:nvSpPr>
          <p:cNvPr id="2" name="Oval 1"/>
          <p:cNvSpPr/>
          <p:nvPr/>
        </p:nvSpPr>
        <p:spPr>
          <a:xfrm>
            <a:off x="5362222" y="2111022"/>
            <a:ext cx="451555" cy="36124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9037482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flipV="1">
            <a:off x="1925706" y="4315949"/>
            <a:ext cx="4914546" cy="5400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5850853" y="4314720"/>
            <a:ext cx="2140989" cy="338554"/>
          </a:xfrm>
          <a:prstGeom prst="rect">
            <a:avLst/>
          </a:prstGeom>
          <a:noFill/>
        </p:spPr>
        <p:txBody>
          <a:bodyPr wrap="square" rtlCol="0">
            <a:spAutoFit/>
          </a:bodyPr>
          <a:lstStyle/>
          <a:p>
            <a:pPr algn="ctr"/>
            <a:r>
              <a:rPr lang="en-AU" sz="16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Private Good</a:t>
            </a:r>
          </a:p>
        </p:txBody>
      </p:sp>
      <p:cxnSp>
        <p:nvCxnSpPr>
          <p:cNvPr id="6" name="Straight Arrow Connector 5"/>
          <p:cNvCxnSpPr/>
          <p:nvPr/>
        </p:nvCxnSpPr>
        <p:spPr>
          <a:xfrm flipV="1">
            <a:off x="2146875" y="2009640"/>
            <a:ext cx="4909401" cy="3494"/>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1151467" y="2024845"/>
            <a:ext cx="1643480" cy="784830"/>
          </a:xfrm>
          <a:prstGeom prst="rect">
            <a:avLst/>
          </a:prstGeom>
          <a:noFill/>
        </p:spPr>
        <p:txBody>
          <a:bodyPr wrap="square" rtlCol="0">
            <a:spAutoFit/>
          </a:bodyPr>
          <a:lstStyle/>
          <a:p>
            <a:pPr algn="ctr"/>
            <a:r>
              <a:rPr lang="en-AU" sz="1500"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Societal/ Environmental </a:t>
            </a:r>
          </a:p>
          <a:p>
            <a:pPr algn="ctr"/>
            <a:r>
              <a:rPr lang="en-AU" sz="1500"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Value</a:t>
            </a:r>
          </a:p>
        </p:txBody>
      </p:sp>
      <p:sp>
        <p:nvSpPr>
          <p:cNvPr id="8" name="TextBox 7"/>
          <p:cNvSpPr txBox="1"/>
          <p:nvPr/>
        </p:nvSpPr>
        <p:spPr>
          <a:xfrm>
            <a:off x="6251331" y="2009639"/>
            <a:ext cx="1453017" cy="646331"/>
          </a:xfrm>
          <a:prstGeom prst="rect">
            <a:avLst/>
          </a:prstGeom>
          <a:noFill/>
        </p:spPr>
        <p:txBody>
          <a:bodyPr wrap="square" rtlCol="0">
            <a:spAutoFit/>
          </a:bodyPr>
          <a:lstStyle/>
          <a:p>
            <a:pPr algn="ctr"/>
            <a:r>
              <a:rPr lang="en-AU"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Commercial Value</a:t>
            </a:r>
          </a:p>
        </p:txBody>
      </p:sp>
      <p:pic>
        <p:nvPicPr>
          <p:cNvPr id="9" name="Picture 2" descr="http://images.wikia.com/fallout/images/0/06/See_Sa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670" y="2437857"/>
            <a:ext cx="5778642" cy="189593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V="1">
            <a:off x="1963803" y="4689029"/>
            <a:ext cx="4914546" cy="5400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466432" y="4710634"/>
            <a:ext cx="2140989" cy="338554"/>
          </a:xfrm>
          <a:prstGeom prst="rect">
            <a:avLst/>
          </a:prstGeom>
          <a:noFill/>
        </p:spPr>
        <p:txBody>
          <a:bodyPr wrap="square" rtlCol="0">
            <a:spAutoFit/>
          </a:bodyPr>
          <a:lstStyle/>
          <a:p>
            <a:pPr algn="ctr"/>
            <a:r>
              <a:rPr lang="en-AU" sz="16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Low excludability</a:t>
            </a:r>
          </a:p>
        </p:txBody>
      </p:sp>
      <p:sp>
        <p:nvSpPr>
          <p:cNvPr id="12" name="TextBox 11"/>
          <p:cNvSpPr txBox="1"/>
          <p:nvPr/>
        </p:nvSpPr>
        <p:spPr>
          <a:xfrm>
            <a:off x="6001274" y="4652806"/>
            <a:ext cx="2140989" cy="338554"/>
          </a:xfrm>
          <a:prstGeom prst="rect">
            <a:avLst/>
          </a:prstGeom>
          <a:noFill/>
        </p:spPr>
        <p:txBody>
          <a:bodyPr wrap="square" rtlCol="0">
            <a:spAutoFit/>
          </a:bodyPr>
          <a:lstStyle/>
          <a:p>
            <a:pPr algn="ctr"/>
            <a:r>
              <a:rPr lang="en-AU" sz="16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High excludability</a:t>
            </a:r>
          </a:p>
        </p:txBody>
      </p:sp>
      <p:cxnSp>
        <p:nvCxnSpPr>
          <p:cNvPr id="13" name="Straight Arrow Connector 12"/>
          <p:cNvCxnSpPr/>
          <p:nvPr/>
        </p:nvCxnSpPr>
        <p:spPr>
          <a:xfrm flipV="1">
            <a:off x="1963799" y="4987487"/>
            <a:ext cx="4914546" cy="5400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111777" y="5010562"/>
            <a:ext cx="2140989" cy="336374"/>
          </a:xfrm>
          <a:prstGeom prst="rect">
            <a:avLst/>
          </a:prstGeom>
          <a:noFill/>
        </p:spPr>
        <p:txBody>
          <a:bodyPr wrap="square" rtlCol="0">
            <a:spAutoFit/>
          </a:bodyPr>
          <a:lstStyle/>
          <a:p>
            <a:pPr algn="ctr"/>
            <a:r>
              <a:rPr lang="en-AU" sz="16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Low rivalry</a:t>
            </a:r>
          </a:p>
        </p:txBody>
      </p:sp>
      <p:sp>
        <p:nvSpPr>
          <p:cNvPr id="15" name="TextBox 14"/>
          <p:cNvSpPr txBox="1"/>
          <p:nvPr/>
        </p:nvSpPr>
        <p:spPr>
          <a:xfrm>
            <a:off x="5881837" y="5045377"/>
            <a:ext cx="2140989" cy="336374"/>
          </a:xfrm>
          <a:prstGeom prst="rect">
            <a:avLst/>
          </a:prstGeom>
          <a:noFill/>
        </p:spPr>
        <p:txBody>
          <a:bodyPr wrap="square" rtlCol="0">
            <a:spAutoFit/>
          </a:bodyPr>
          <a:lstStyle/>
          <a:p>
            <a:pPr algn="ctr"/>
            <a:r>
              <a:rPr lang="en-AU" sz="16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High rivalry</a:t>
            </a:r>
          </a:p>
        </p:txBody>
      </p:sp>
      <p:sp>
        <p:nvSpPr>
          <p:cNvPr id="16" name="TextBox 15"/>
          <p:cNvSpPr txBox="1"/>
          <p:nvPr/>
        </p:nvSpPr>
        <p:spPr>
          <a:xfrm>
            <a:off x="2399269" y="1430778"/>
            <a:ext cx="4453073" cy="415498"/>
          </a:xfrm>
          <a:prstGeom prst="rect">
            <a:avLst/>
          </a:prstGeom>
          <a:noFill/>
        </p:spPr>
        <p:txBody>
          <a:bodyPr wrap="square" rtlCol="0">
            <a:spAutoFit/>
          </a:bodyPr>
          <a:lstStyle/>
          <a:p>
            <a:pPr algn="ctr"/>
            <a:r>
              <a:rPr lang="en-AU" sz="2100" b="1" dirty="0">
                <a:latin typeface="Arial" panose="020B0604020202020204" pitchFamily="34" charset="0"/>
                <a:cs typeface="Arial" panose="020B0604020202020204" pitchFamily="34" charset="0"/>
              </a:rPr>
              <a:t>What type of value dominates?</a:t>
            </a:r>
          </a:p>
        </p:txBody>
      </p:sp>
      <p:sp>
        <p:nvSpPr>
          <p:cNvPr id="17" name="TextBox 16"/>
          <p:cNvSpPr txBox="1"/>
          <p:nvPr/>
        </p:nvSpPr>
        <p:spPr>
          <a:xfrm>
            <a:off x="184301" y="4352934"/>
            <a:ext cx="3925147" cy="338554"/>
          </a:xfrm>
          <a:prstGeom prst="rect">
            <a:avLst/>
          </a:prstGeom>
          <a:noFill/>
        </p:spPr>
        <p:txBody>
          <a:bodyPr wrap="square" rtlCol="0">
            <a:spAutoFit/>
          </a:bodyPr>
          <a:lstStyle/>
          <a:p>
            <a:pPr algn="ctr"/>
            <a:r>
              <a:rPr lang="en-AU" sz="16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Public Good</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4684" y="5082887"/>
            <a:ext cx="3236590" cy="1750943"/>
          </a:xfrm>
          <a:prstGeom prst="rect">
            <a:avLst/>
          </a:prstGeom>
        </p:spPr>
      </p:pic>
    </p:spTree>
    <p:extLst>
      <p:ext uri="{BB962C8B-B14F-4D97-AF65-F5344CB8AC3E}">
        <p14:creationId xmlns:p14="http://schemas.microsoft.com/office/powerpoint/2010/main" val="323321424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1033235" y="1513233"/>
            <a:ext cx="6321495" cy="450642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 name="TextBox 4"/>
          <p:cNvSpPr txBox="1"/>
          <p:nvPr/>
        </p:nvSpPr>
        <p:spPr>
          <a:xfrm>
            <a:off x="3439266" y="1034716"/>
            <a:ext cx="1509431" cy="369332"/>
          </a:xfrm>
          <a:prstGeom prst="rect">
            <a:avLst/>
          </a:prstGeom>
          <a:noFill/>
        </p:spPr>
        <p:txBody>
          <a:bodyPr wrap="square" rtlCol="0">
            <a:spAutoFit/>
          </a:bodyPr>
          <a:lstStyle/>
          <a:p>
            <a:pPr algn="ctr"/>
            <a:r>
              <a:rPr lang="en-AU" dirty="0"/>
              <a:t>Social value</a:t>
            </a:r>
          </a:p>
        </p:txBody>
      </p:sp>
      <p:sp>
        <p:nvSpPr>
          <p:cNvPr id="6" name="TextBox 5"/>
          <p:cNvSpPr txBox="1"/>
          <p:nvPr/>
        </p:nvSpPr>
        <p:spPr>
          <a:xfrm>
            <a:off x="158268" y="6048053"/>
            <a:ext cx="1749933" cy="646331"/>
          </a:xfrm>
          <a:prstGeom prst="rect">
            <a:avLst/>
          </a:prstGeom>
          <a:noFill/>
        </p:spPr>
        <p:txBody>
          <a:bodyPr wrap="square" rtlCol="0">
            <a:spAutoFit/>
          </a:bodyPr>
          <a:lstStyle/>
          <a:p>
            <a:pPr algn="ctr"/>
            <a:r>
              <a:rPr lang="en-AU" dirty="0"/>
              <a:t>Environmental  value</a:t>
            </a:r>
          </a:p>
        </p:txBody>
      </p:sp>
      <p:sp>
        <p:nvSpPr>
          <p:cNvPr id="7" name="TextBox 6"/>
          <p:cNvSpPr txBox="1"/>
          <p:nvPr/>
        </p:nvSpPr>
        <p:spPr>
          <a:xfrm>
            <a:off x="6721311" y="6048053"/>
            <a:ext cx="1509431" cy="646331"/>
          </a:xfrm>
          <a:prstGeom prst="rect">
            <a:avLst/>
          </a:prstGeom>
          <a:noFill/>
        </p:spPr>
        <p:txBody>
          <a:bodyPr wrap="square" rtlCol="0">
            <a:spAutoFit/>
          </a:bodyPr>
          <a:lstStyle/>
          <a:p>
            <a:pPr algn="ctr"/>
            <a:r>
              <a:rPr lang="en-AU" dirty="0"/>
              <a:t>Economic value</a:t>
            </a:r>
          </a:p>
        </p:txBody>
      </p:sp>
      <p:sp>
        <p:nvSpPr>
          <p:cNvPr id="2" name="Text Placeholder 1"/>
          <p:cNvSpPr>
            <a:spLocks noGrp="1"/>
          </p:cNvSpPr>
          <p:nvPr>
            <p:ph type="body" sz="quarter" idx="10"/>
          </p:nvPr>
        </p:nvSpPr>
        <p:spPr/>
        <p:txBody>
          <a:bodyPr/>
          <a:lstStyle/>
          <a:p>
            <a:r>
              <a:rPr lang="en-AU" dirty="0" smtClean="0">
                <a:solidFill>
                  <a:schemeClr val="bg2">
                    <a:lumMod val="50000"/>
                  </a:schemeClr>
                </a:solidFill>
              </a:rPr>
              <a:t>Three ways to look at value</a:t>
            </a:r>
            <a:endParaRPr lang="en-AU" dirty="0">
              <a:solidFill>
                <a:schemeClr val="bg2">
                  <a:lumMod val="50000"/>
                </a:schemeClr>
              </a:solidFill>
            </a:endParaRPr>
          </a:p>
        </p:txBody>
      </p:sp>
      <p:sp>
        <p:nvSpPr>
          <p:cNvPr id="8" name="Oval 7"/>
          <p:cNvSpPr/>
          <p:nvPr/>
        </p:nvSpPr>
        <p:spPr>
          <a:xfrm>
            <a:off x="4193981" y="2686756"/>
            <a:ext cx="129663" cy="101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a:off x="5622025" y="4509911"/>
            <a:ext cx="473975" cy="13264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9344682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12" y="3140968"/>
            <a:ext cx="8229600" cy="1143000"/>
          </a:xfrm>
        </p:spPr>
        <p:txBody>
          <a:bodyPr>
            <a:noAutofit/>
          </a:bodyPr>
          <a:lstStyle/>
          <a:p>
            <a:r>
              <a:rPr lang="en-AU" sz="7200" dirty="0" smtClean="0"/>
              <a:t>Let’s clear up some misconceptions.</a:t>
            </a:r>
            <a:endParaRPr lang="en-AU" sz="7200" dirty="0"/>
          </a:p>
        </p:txBody>
      </p:sp>
    </p:spTree>
    <p:extLst>
      <p:ext uri="{BB962C8B-B14F-4D97-AF65-F5344CB8AC3E}">
        <p14:creationId xmlns:p14="http://schemas.microsoft.com/office/powerpoint/2010/main" val="36654744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827372" y="659312"/>
            <a:ext cx="4483549" cy="3581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bg2">
                    <a:lumMod val="50000"/>
                  </a:schemeClr>
                </a:solidFill>
              </a:rPr>
              <a:t>Example</a:t>
            </a:r>
            <a:endParaRPr lang="en-US" sz="3200" b="1" dirty="0">
              <a:solidFill>
                <a:schemeClr val="bg2">
                  <a:lumMod val="50000"/>
                </a:schemeClr>
              </a:solidFill>
            </a:endParaRPr>
          </a:p>
        </p:txBody>
      </p:sp>
      <p:grpSp>
        <p:nvGrpSpPr>
          <p:cNvPr id="5" name="Group 4"/>
          <p:cNvGrpSpPr/>
          <p:nvPr/>
        </p:nvGrpSpPr>
        <p:grpSpPr>
          <a:xfrm>
            <a:off x="1484942" y="2646570"/>
            <a:ext cx="4468171" cy="2453793"/>
            <a:chOff x="441325" y="1865313"/>
            <a:chExt cx="7943415" cy="4362299"/>
          </a:xfrm>
        </p:grpSpPr>
        <p:sp>
          <p:nvSpPr>
            <p:cNvPr id="6" name="Rectangle 4"/>
            <p:cNvSpPr>
              <a:spLocks noChangeArrowheads="1"/>
            </p:cNvSpPr>
            <p:nvPr/>
          </p:nvSpPr>
          <p:spPr bwMode="auto">
            <a:xfrm>
              <a:off x="2286000" y="2868612"/>
              <a:ext cx="6096000" cy="3124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013"/>
            </a:p>
          </p:txBody>
        </p:sp>
        <p:sp>
          <p:nvSpPr>
            <p:cNvPr id="7" name="Line 5"/>
            <p:cNvSpPr>
              <a:spLocks noChangeShapeType="1"/>
            </p:cNvSpPr>
            <p:nvPr/>
          </p:nvSpPr>
          <p:spPr bwMode="auto">
            <a:xfrm>
              <a:off x="2286000" y="4419600"/>
              <a:ext cx="6096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013"/>
            </a:p>
          </p:txBody>
        </p:sp>
        <p:sp>
          <p:nvSpPr>
            <p:cNvPr id="8" name="Line 6"/>
            <p:cNvSpPr>
              <a:spLocks noChangeShapeType="1"/>
            </p:cNvSpPr>
            <p:nvPr/>
          </p:nvSpPr>
          <p:spPr bwMode="auto">
            <a:xfrm>
              <a:off x="5410200" y="2819400"/>
              <a:ext cx="0" cy="3124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013"/>
            </a:p>
          </p:txBody>
        </p:sp>
        <p:sp>
          <p:nvSpPr>
            <p:cNvPr id="9" name="Text Box 7"/>
            <p:cNvSpPr txBox="1">
              <a:spLocks noChangeArrowheads="1"/>
            </p:cNvSpPr>
            <p:nvPr/>
          </p:nvSpPr>
          <p:spPr bwMode="auto">
            <a:xfrm>
              <a:off x="5013325" y="1865313"/>
              <a:ext cx="886853" cy="441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13"/>
                <a:t>Rival?</a:t>
              </a:r>
            </a:p>
          </p:txBody>
        </p:sp>
        <p:sp>
          <p:nvSpPr>
            <p:cNvPr id="10" name="Text Box 8"/>
            <p:cNvSpPr txBox="1">
              <a:spLocks noChangeArrowheads="1"/>
            </p:cNvSpPr>
            <p:nvPr/>
          </p:nvSpPr>
          <p:spPr bwMode="auto">
            <a:xfrm>
              <a:off x="441325" y="4227514"/>
              <a:ext cx="1448261" cy="441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13"/>
                <a:t>Excludable?</a:t>
              </a:r>
            </a:p>
          </p:txBody>
        </p:sp>
        <p:sp>
          <p:nvSpPr>
            <p:cNvPr id="11" name="Text Box 9"/>
            <p:cNvSpPr txBox="1">
              <a:spLocks noChangeArrowheads="1"/>
            </p:cNvSpPr>
            <p:nvPr/>
          </p:nvSpPr>
          <p:spPr bwMode="auto">
            <a:xfrm>
              <a:off x="1203325" y="3313112"/>
              <a:ext cx="755762" cy="441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13" dirty="0"/>
                <a:t>High</a:t>
              </a:r>
            </a:p>
          </p:txBody>
        </p:sp>
        <p:sp>
          <p:nvSpPr>
            <p:cNvPr id="12" name="Text Box 10"/>
            <p:cNvSpPr txBox="1">
              <a:spLocks noChangeArrowheads="1"/>
            </p:cNvSpPr>
            <p:nvPr/>
          </p:nvSpPr>
          <p:spPr bwMode="auto">
            <a:xfrm>
              <a:off x="1203325" y="4989513"/>
              <a:ext cx="713017" cy="441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13"/>
                <a:t>Low</a:t>
              </a:r>
            </a:p>
          </p:txBody>
        </p:sp>
        <p:sp>
          <p:nvSpPr>
            <p:cNvPr id="13" name="Text Box 11"/>
            <p:cNvSpPr txBox="1">
              <a:spLocks noChangeArrowheads="1"/>
            </p:cNvSpPr>
            <p:nvPr/>
          </p:nvSpPr>
          <p:spPr bwMode="auto">
            <a:xfrm>
              <a:off x="3489325" y="2322513"/>
              <a:ext cx="755762" cy="441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13"/>
                <a:t>High</a:t>
              </a:r>
            </a:p>
          </p:txBody>
        </p:sp>
        <p:sp>
          <p:nvSpPr>
            <p:cNvPr id="14" name="Text Box 12"/>
            <p:cNvSpPr txBox="1">
              <a:spLocks noChangeArrowheads="1"/>
            </p:cNvSpPr>
            <p:nvPr/>
          </p:nvSpPr>
          <p:spPr bwMode="auto">
            <a:xfrm>
              <a:off x="6384925" y="2246312"/>
              <a:ext cx="713017" cy="441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13"/>
                <a:t>Low</a:t>
              </a:r>
            </a:p>
          </p:txBody>
        </p:sp>
        <p:sp>
          <p:nvSpPr>
            <p:cNvPr id="15" name="Text Box 14"/>
            <p:cNvSpPr txBox="1">
              <a:spLocks noChangeArrowheads="1"/>
            </p:cNvSpPr>
            <p:nvPr/>
          </p:nvSpPr>
          <p:spPr bwMode="auto">
            <a:xfrm rot="5400000">
              <a:off x="4391694" y="3459194"/>
              <a:ext cx="1644895" cy="44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13" dirty="0"/>
                <a:t>Private Goods</a:t>
              </a:r>
            </a:p>
          </p:txBody>
        </p:sp>
        <p:sp>
          <p:nvSpPr>
            <p:cNvPr id="16" name="Text Box 15"/>
            <p:cNvSpPr txBox="1">
              <a:spLocks noChangeArrowheads="1"/>
            </p:cNvSpPr>
            <p:nvPr/>
          </p:nvSpPr>
          <p:spPr bwMode="auto">
            <a:xfrm rot="5400000">
              <a:off x="7387259" y="4970494"/>
              <a:ext cx="1553702" cy="44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13" dirty="0"/>
                <a:t>Public Goods</a:t>
              </a:r>
            </a:p>
          </p:txBody>
        </p:sp>
        <p:sp>
          <p:nvSpPr>
            <p:cNvPr id="17" name="Text Box 16"/>
            <p:cNvSpPr txBox="1">
              <a:spLocks noChangeArrowheads="1"/>
            </p:cNvSpPr>
            <p:nvPr/>
          </p:nvSpPr>
          <p:spPr bwMode="auto">
            <a:xfrm rot="5400000">
              <a:off x="4313778" y="5084793"/>
              <a:ext cx="1844379" cy="44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13" dirty="0"/>
                <a:t>Common Goods</a:t>
              </a:r>
              <a:endParaRPr lang="en-US" sz="900" dirty="0"/>
            </a:p>
          </p:txBody>
        </p:sp>
        <p:sp>
          <p:nvSpPr>
            <p:cNvPr id="18" name="Text Box 17"/>
            <p:cNvSpPr txBox="1">
              <a:spLocks noChangeArrowheads="1"/>
            </p:cNvSpPr>
            <p:nvPr/>
          </p:nvSpPr>
          <p:spPr bwMode="auto">
            <a:xfrm rot="5400000">
              <a:off x="7237031" y="3509996"/>
              <a:ext cx="1807333" cy="44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13" dirty="0"/>
                <a:t>Collective Good</a:t>
              </a:r>
            </a:p>
          </p:txBody>
        </p:sp>
        <p:sp>
          <p:nvSpPr>
            <p:cNvPr id="19" name="Text Box 18"/>
            <p:cNvSpPr txBox="1">
              <a:spLocks noChangeArrowheads="1"/>
            </p:cNvSpPr>
            <p:nvPr/>
          </p:nvSpPr>
          <p:spPr bwMode="auto">
            <a:xfrm>
              <a:off x="2574925" y="3236913"/>
              <a:ext cx="328411" cy="44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013"/>
            </a:p>
          </p:txBody>
        </p:sp>
      </p:grpSp>
      <p:sp>
        <p:nvSpPr>
          <p:cNvPr id="20" name="TextBox 19"/>
          <p:cNvSpPr txBox="1"/>
          <p:nvPr/>
        </p:nvSpPr>
        <p:spPr>
          <a:xfrm>
            <a:off x="1383599" y="4995831"/>
            <a:ext cx="184731" cy="404085"/>
          </a:xfrm>
          <a:prstGeom prst="rect">
            <a:avLst/>
          </a:prstGeom>
          <a:noFill/>
        </p:spPr>
        <p:txBody>
          <a:bodyPr wrap="none" rtlCol="0">
            <a:spAutoFit/>
          </a:bodyPr>
          <a:lstStyle/>
          <a:p>
            <a:pPr marL="0" lvl="2"/>
            <a:endParaRPr lang="en-US" sz="1013" dirty="0"/>
          </a:p>
          <a:p>
            <a:endParaRPr lang="en-AU" sz="1013" dirty="0"/>
          </a:p>
        </p:txBody>
      </p:sp>
      <p:sp>
        <p:nvSpPr>
          <p:cNvPr id="2" name="TextBox 1"/>
          <p:cNvSpPr txBox="1"/>
          <p:nvPr/>
        </p:nvSpPr>
        <p:spPr>
          <a:xfrm>
            <a:off x="5487398" y="4126218"/>
            <a:ext cx="298655" cy="403957"/>
          </a:xfrm>
          <a:prstGeom prst="rect">
            <a:avLst/>
          </a:prstGeom>
          <a:noFill/>
        </p:spPr>
        <p:txBody>
          <a:bodyPr wrap="square" rtlCol="0">
            <a:spAutoFit/>
          </a:bodyPr>
          <a:lstStyle/>
          <a:p>
            <a:r>
              <a:rPr lang="en-AU" sz="2025" b="1" dirty="0"/>
              <a:t>3</a:t>
            </a:r>
          </a:p>
        </p:txBody>
      </p:sp>
      <p:sp>
        <p:nvSpPr>
          <p:cNvPr id="24" name="TextBox 23"/>
          <p:cNvSpPr txBox="1"/>
          <p:nvPr/>
        </p:nvSpPr>
        <p:spPr>
          <a:xfrm>
            <a:off x="3483693" y="3257241"/>
            <a:ext cx="298655" cy="403957"/>
          </a:xfrm>
          <a:prstGeom prst="rect">
            <a:avLst/>
          </a:prstGeom>
          <a:noFill/>
        </p:spPr>
        <p:txBody>
          <a:bodyPr wrap="square" rtlCol="0">
            <a:spAutoFit/>
          </a:bodyPr>
          <a:lstStyle/>
          <a:p>
            <a:r>
              <a:rPr lang="en-AU" sz="2025" b="1" dirty="0"/>
              <a:t>1</a:t>
            </a:r>
          </a:p>
        </p:txBody>
      </p:sp>
      <p:sp>
        <p:nvSpPr>
          <p:cNvPr id="25" name="TextBox 24"/>
          <p:cNvSpPr txBox="1"/>
          <p:nvPr/>
        </p:nvSpPr>
        <p:spPr>
          <a:xfrm>
            <a:off x="4502177" y="3698363"/>
            <a:ext cx="298655" cy="403957"/>
          </a:xfrm>
          <a:prstGeom prst="rect">
            <a:avLst/>
          </a:prstGeom>
          <a:noFill/>
        </p:spPr>
        <p:txBody>
          <a:bodyPr wrap="square" rtlCol="0">
            <a:spAutoFit/>
          </a:bodyPr>
          <a:lstStyle/>
          <a:p>
            <a:r>
              <a:rPr lang="en-AU" sz="2025" b="1" dirty="0"/>
              <a:t>2</a:t>
            </a:r>
          </a:p>
        </p:txBody>
      </p:sp>
      <p:cxnSp>
        <p:nvCxnSpPr>
          <p:cNvPr id="26" name="Straight Arrow Connector 25"/>
          <p:cNvCxnSpPr>
            <a:endCxn id="27" idx="1"/>
          </p:cNvCxnSpPr>
          <p:nvPr/>
        </p:nvCxnSpPr>
        <p:spPr>
          <a:xfrm>
            <a:off x="5521509" y="4446796"/>
            <a:ext cx="1025623" cy="1846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547132" y="4031295"/>
            <a:ext cx="2213046"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dirty="0"/>
              <a:t>Make it cheap and very easy to access for </a:t>
            </a:r>
            <a:r>
              <a:rPr lang="en-AU" dirty="0" smtClean="0"/>
              <a:t>users </a:t>
            </a:r>
            <a:r>
              <a:rPr lang="en-AU" dirty="0"/>
              <a:t>– but how do you fund it? </a:t>
            </a:r>
          </a:p>
        </p:txBody>
      </p:sp>
      <p:cxnSp>
        <p:nvCxnSpPr>
          <p:cNvPr id="28" name="Straight Arrow Connector 27"/>
          <p:cNvCxnSpPr/>
          <p:nvPr/>
        </p:nvCxnSpPr>
        <p:spPr>
          <a:xfrm flipH="1" flipV="1">
            <a:off x="2005537" y="3215390"/>
            <a:ext cx="517036" cy="5371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86486" y="1820334"/>
            <a:ext cx="1588091" cy="156966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AU" sz="1600" dirty="0"/>
              <a:t>Make it expensive and only available to a </a:t>
            </a:r>
            <a:r>
              <a:rPr lang="en-AU" sz="1600" dirty="0" smtClean="0"/>
              <a:t>few – </a:t>
            </a:r>
            <a:r>
              <a:rPr lang="en-AU" sz="1600" dirty="0"/>
              <a:t>but how will it help and who will buy it? </a:t>
            </a:r>
          </a:p>
        </p:txBody>
      </p:sp>
      <p:cxnSp>
        <p:nvCxnSpPr>
          <p:cNvPr id="30" name="Straight Arrow Connector 29"/>
          <p:cNvCxnSpPr>
            <a:endCxn id="31" idx="1"/>
          </p:cNvCxnSpPr>
          <p:nvPr/>
        </p:nvCxnSpPr>
        <p:spPr>
          <a:xfrm flipV="1">
            <a:off x="4484436" y="2891999"/>
            <a:ext cx="1925520" cy="9282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409956" y="2230279"/>
            <a:ext cx="2069614"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sz="1600" dirty="0"/>
              <a:t>Make it reasonably priced and accessible – high sales and high benefit to environment.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0482" y="3234840"/>
            <a:ext cx="1057331" cy="571999"/>
          </a:xfrm>
          <a:prstGeom prst="rect">
            <a:avLst/>
          </a:prstGeom>
        </p:spPr>
      </p:pic>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6881" y="3787823"/>
            <a:ext cx="1057331" cy="571999"/>
          </a:xfrm>
          <a:prstGeom prst="rect">
            <a:avLst/>
          </a:prstGeom>
        </p:spPr>
      </p:pic>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3682" y="4362982"/>
            <a:ext cx="1057331" cy="571999"/>
          </a:xfrm>
          <a:prstGeom prst="rect">
            <a:avLst/>
          </a:prstGeom>
        </p:spPr>
      </p:pic>
    </p:spTree>
    <p:extLst>
      <p:ext uri="{BB962C8B-B14F-4D97-AF65-F5344CB8AC3E}">
        <p14:creationId xmlns:p14="http://schemas.microsoft.com/office/powerpoint/2010/main" val="284101657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1751"/>
            <a:ext cx="9144000" cy="5146766"/>
          </a:xfrm>
          <a:prstGeom prst="rect">
            <a:avLst/>
          </a:prstGeom>
        </p:spPr>
      </p:pic>
      <p:sp>
        <p:nvSpPr>
          <p:cNvPr id="2" name="Oval 1"/>
          <p:cNvSpPr/>
          <p:nvPr/>
        </p:nvSpPr>
        <p:spPr>
          <a:xfrm>
            <a:off x="5994400" y="2991556"/>
            <a:ext cx="451555" cy="104986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5702428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sz="quarter" idx="10"/>
          </p:nvPr>
        </p:nvSpPr>
        <p:spPr/>
        <p:txBody>
          <a:bodyPr>
            <a:noAutofit/>
          </a:bodyPr>
          <a:lstStyle/>
          <a:p>
            <a:pPr lvl="1">
              <a:buFontTx/>
              <a:buNone/>
            </a:pPr>
            <a:endParaRPr lang="en-AU" sz="2000" dirty="0">
              <a:solidFill>
                <a:schemeClr val="bg2">
                  <a:lumMod val="50000"/>
                </a:schemeClr>
              </a:solidFill>
              <a:latin typeface="Calibri" panose="020F0502020204030204" pitchFamily="34" charset="0"/>
              <a:cs typeface="Calibri" panose="020F0502020204030204" pitchFamily="34" charset="0"/>
            </a:endParaRPr>
          </a:p>
          <a:p>
            <a:pPr lvl="1">
              <a:buFontTx/>
              <a:buNone/>
            </a:pPr>
            <a:r>
              <a:rPr lang="en-AU" sz="2000" i="1" dirty="0">
                <a:solidFill>
                  <a:schemeClr val="bg2">
                    <a:lumMod val="50000"/>
                  </a:schemeClr>
                </a:solidFill>
                <a:latin typeface="Arial" panose="020B0604020202020204" pitchFamily="34" charset="0"/>
                <a:cs typeface="Arial" panose="020B0604020202020204" pitchFamily="34" charset="0"/>
              </a:rPr>
              <a:t>“Intellectual property refers to creations of the mind: inventions, literary and artistic works, and symbols, names, images, and designs used in commerce</a:t>
            </a:r>
            <a:r>
              <a:rPr lang="en-AU" sz="2000" i="1" dirty="0" smtClean="0">
                <a:solidFill>
                  <a:schemeClr val="bg2">
                    <a:lumMod val="50000"/>
                  </a:schemeClr>
                </a:solidFill>
                <a:latin typeface="Arial" panose="020B0604020202020204" pitchFamily="34" charset="0"/>
                <a:cs typeface="Arial" panose="020B0604020202020204" pitchFamily="34" charset="0"/>
              </a:rPr>
              <a:t>.”</a:t>
            </a:r>
          </a:p>
          <a:p>
            <a:pPr lvl="1">
              <a:buFontTx/>
              <a:buNone/>
            </a:pPr>
            <a:endParaRPr lang="en-AU" sz="2000" dirty="0">
              <a:solidFill>
                <a:schemeClr val="bg2">
                  <a:lumMod val="50000"/>
                </a:schemeClr>
              </a:solidFill>
              <a:latin typeface="Arial" panose="020B0604020202020204" pitchFamily="34" charset="0"/>
              <a:cs typeface="Arial" panose="020B0604020202020204" pitchFamily="34" charset="0"/>
            </a:endParaRPr>
          </a:p>
          <a:p>
            <a:pPr marL="0" lvl="1" indent="0">
              <a:buNone/>
            </a:pPr>
            <a:r>
              <a:rPr lang="en-AU" sz="2000" dirty="0" smtClean="0">
                <a:solidFill>
                  <a:schemeClr val="bg2">
                    <a:lumMod val="50000"/>
                  </a:schemeClr>
                </a:solidFill>
                <a:latin typeface="Arial" panose="020B0604020202020204" pitchFamily="34" charset="0"/>
                <a:cs typeface="Arial" panose="020B0604020202020204" pitchFamily="34" charset="0"/>
              </a:rPr>
              <a:t>It </a:t>
            </a:r>
            <a:r>
              <a:rPr lang="en-AU" sz="2000" dirty="0">
                <a:solidFill>
                  <a:schemeClr val="bg2">
                    <a:lumMod val="50000"/>
                  </a:schemeClr>
                </a:solidFill>
                <a:latin typeface="Arial" panose="020B0604020202020204" pitchFamily="34" charset="0"/>
                <a:cs typeface="Arial" panose="020B0604020202020204" pitchFamily="34" charset="0"/>
              </a:rPr>
              <a:t>is a productive new idea you create. This can be an invention, trade mark, design, brand or even the application of your </a:t>
            </a:r>
            <a:r>
              <a:rPr lang="en-AU" sz="2000" dirty="0" smtClean="0">
                <a:solidFill>
                  <a:schemeClr val="bg2">
                    <a:lumMod val="50000"/>
                  </a:schemeClr>
                </a:solidFill>
                <a:latin typeface="Arial" panose="020B0604020202020204" pitchFamily="34" charset="0"/>
                <a:cs typeface="Arial" panose="020B0604020202020204" pitchFamily="34" charset="0"/>
              </a:rPr>
              <a:t>idea</a:t>
            </a:r>
          </a:p>
          <a:p>
            <a:endParaRPr lang="en-AU" sz="2000" dirty="0" smtClean="0">
              <a:solidFill>
                <a:schemeClr val="bg2">
                  <a:lumMod val="50000"/>
                </a:schemeClr>
              </a:solidFill>
              <a:latin typeface="Calibri" panose="020F0502020204030204" pitchFamily="34" charset="0"/>
              <a:cs typeface="Calibri" panose="020F0502020204030204" pitchFamily="34" charset="0"/>
            </a:endParaRPr>
          </a:p>
        </p:txBody>
      </p:sp>
      <p:sp>
        <p:nvSpPr>
          <p:cNvPr id="7170" name="Rectangle 2"/>
          <p:cNvSpPr>
            <a:spLocks noGrp="1" noChangeArrowheads="1"/>
          </p:cNvSpPr>
          <p:nvPr>
            <p:ph type="title" idx="4294967295"/>
          </p:nvPr>
        </p:nvSpPr>
        <p:spPr>
          <a:xfrm>
            <a:off x="395536" y="548680"/>
            <a:ext cx="7446963" cy="1143000"/>
          </a:xfrm>
        </p:spPr>
        <p:txBody>
          <a:bodyPr>
            <a:normAutofit fontScale="90000"/>
          </a:bodyPr>
          <a:lstStyle/>
          <a:p>
            <a:r>
              <a:rPr lang="en-AU" b="1" dirty="0" smtClean="0">
                <a:solidFill>
                  <a:schemeClr val="bg2">
                    <a:lumMod val="50000"/>
                  </a:schemeClr>
                </a:solidFill>
                <a:latin typeface="Arial" panose="020B0604020202020204" pitchFamily="34" charset="0"/>
                <a:cs typeface="Arial" panose="020B0604020202020204" pitchFamily="34" charset="0"/>
              </a:rPr>
              <a:t>What is Intellectual </a:t>
            </a:r>
            <a:r>
              <a:rPr lang="en-AU" b="1" dirty="0">
                <a:solidFill>
                  <a:schemeClr val="bg2">
                    <a:lumMod val="50000"/>
                  </a:schemeClr>
                </a:solidFill>
                <a:latin typeface="Arial" panose="020B0604020202020204" pitchFamily="34" charset="0"/>
                <a:cs typeface="Arial" panose="020B0604020202020204" pitchFamily="34" charset="0"/>
              </a:rPr>
              <a:t>P</a:t>
            </a:r>
            <a:r>
              <a:rPr lang="en-AU" b="1" dirty="0" smtClean="0">
                <a:solidFill>
                  <a:schemeClr val="bg2">
                    <a:lumMod val="50000"/>
                  </a:schemeClr>
                </a:solidFill>
                <a:latin typeface="Arial" panose="020B0604020202020204" pitchFamily="34" charset="0"/>
                <a:cs typeface="Arial" panose="020B0604020202020204" pitchFamily="34" charset="0"/>
              </a:rPr>
              <a:t>roperty?</a:t>
            </a:r>
          </a:p>
        </p:txBody>
      </p:sp>
    </p:spTree>
    <p:extLst>
      <p:ext uri="{BB962C8B-B14F-4D97-AF65-F5344CB8AC3E}">
        <p14:creationId xmlns:p14="http://schemas.microsoft.com/office/powerpoint/2010/main" val="327674982"/>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56623"/>
            <a:ext cx="1836969" cy="621067"/>
          </a:xfrm>
        </p:spPr>
        <p:txBody>
          <a:bodyPr>
            <a:normAutofit/>
          </a:bodyPr>
          <a:lstStyle/>
          <a:p>
            <a:r>
              <a:rPr lang="en-AU" sz="2700" b="1" dirty="0">
                <a:latin typeface="Arial" panose="020B0604020202020204" pitchFamily="34" charset="0"/>
                <a:cs typeface="Arial" panose="020B0604020202020204" pitchFamily="34" charset="0"/>
              </a:rPr>
              <a:t>Ideas?</a:t>
            </a:r>
          </a:p>
        </p:txBody>
      </p:sp>
      <p:pic>
        <p:nvPicPr>
          <p:cNvPr id="5122" name="Picture 2" descr="https://encrypted-tbn0.gstatic.com/images?q=tbn:ANd9GcRnuTksGF_EyjB2NAb5pFKAG7yJg2dUowvyyx53nQgkWJp5DRv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0609"/>
            <a:ext cx="3220525" cy="242472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ncrypted-tbn2.gstatic.com/images?q=tbn:ANd9GcTQXf6ex7a_w3OvLLSpkauXUjS8yOkjq4vtdKDexySaazElOA0fG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6662" y="2155694"/>
            <a:ext cx="1902474" cy="190247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data:image/jpeg;base64,/9j/4AAQSkZJRgABAQAAAQABAAD/2wCEAAkGBxQTEhUUExQWFBUXFRoaGBcYFxcYGhgcHBwXFxUXGBccHCggGhwlHBwUITEhJSkrLi4uFx8zODMsNygtLiwBCgoKDg0OGxAQGiwkHyQsLCwsLCwsLCwsLCwsLCwsLCwsLCwsLCwsLCwsLCwsLCwsLCwsLCwsLCwsLCwsLCwsLP/AABEIAQwAvAMBIgACEQEDEQH/xAAcAAABBQEBAQAAAAAAAAAAAAAFAQIDBAYABwj/xAA7EAABAwIDBQYFAwMEAgMAAAABAAIRAyEEEjEFQVFhcQYigZGhsRMywdHwQnLhFFLxI2KCsjOiFSRD/8QAGgEAAgMBAQAAAAAAAAAAAAAAAQMAAgQFBv/EACMRAAICAgIDAAMBAQAAAAAAAAABAhEDIRIxBCJBE1FhkTL/2gAMAwEAAhEDEQA/AMdW2ZWq16pY0uJqvv8Apb3j+re7lu66FMD2GLr1Kh5ho+p+y3JY0SRxOiF4nHfDcSNN6wS8ib60dvF4cF3soN7GYdouHOJ3ucVHiOxlBw7oLTxB+hVvG7ZaQO8J4JuG2w11gT0g/ZUUsnds0/ghVUjH7U7I1mGWlrm8bg+So0Oz1Z/ylh5Zv4W/x+1Bli/SEK2HRJqF+gJTo5p8XYl+Fjb0ZOvsTEs1putvAn2Q+DoZkei9mMRcarEdqtmZ3NNNuZ5MQNTqrY/I5OmZ8vhKMW4mRLiuBRHG7Er02y9hA6g+xQ4rSmn0c+UHHtClNcmlyVrpRKiSuDvyFzgmkIAHZ5Ub3Eb0kapCiVGueVGHHqlcEyPBEqKSeKSUrhCbCiCOzlIX80hcmgo0VHh5TmHiff6JiUBAsewbSqvY5xYd57u7+EE/qX13Zf8AxjeTr4I3tN4zO6n3KCNZ3iQudCqPT0aDB4ClSbYST+o6koficWGOsJJsGi5PQJmz31Kr/hC0AEk/Qb1pcHs5lMSBLjq43J+w5BUen7E0gU2hVfHda3qZ9APqnuwRpi75J0AaB5zKIPrd6BrCG4/FgP71u6OiW2/gdklAFz2sL8oLgCToAd6LVsFQpyS8uOjcrmSeJsLDqUOwGEdiJNJgcGkAkOgAxbV29aKjg3ti1Cn/AMGHyhp9SkTjJ9WJyZEnVgjEbDdVYXNbkaGktfUnvmDA0MTa5gaary/FYKZEGd3Ll0Xq23MzHgOeSXDMHXgj6Xss9icO1xjWZ3x1H180/BmePTRnyYvyK7PMcpXBE9u4bJVdl0N5tr+r1Qxy6sXas5k406OcUzkuqBNDlYWP5qNxupMyjc4SoVYxx8U127cnSmHkiCjr70i4u1SE/RQgwrkjgkCICURZLKjKWeSqE9XxNM1HOjQOI9Vbp4dlNs6lVnsdnc5tpcfG51V2jhS8jPLQuXKR6lLRWwjSxxqgb9OI3/nJHv6wOaDNiFBicOMsM9UK2LhyXOZUdAF2gWsTe+tjwVb5KyaJq9ckw0Eu5e/IKDFbOe9slwzzpuA3yVoKdACzW5W7zx/OJUhoACSin+gOQN7KZsK9xeQ9jmwWNtcGWm/C/mi//wAyM8ucKd5+V2UAGQIadIyzPO6EY3aDWkAeaC47abI+ZMXJismPG/Z9mw7VjPQbUJl1PV0RLTAJjdcsPQrBbY2i0tZ8Ope4c0TfgTu4jxHBH9ndoaLKBpVi59nNLWMMhpkZZJA3m6x2H2a97gGtMcTYdUIQSbcvhhc2lxiUu0FXPkO8yfafUIJlRLbFRpqHJdje608Y1PiZKHkSt8FUUZMruTGOTCpEwtVkxVCQmOapAE1xRBRDC4hSiJvJHWE1QrRC5IWqUtTSAiCiMhJCcEoCjIKQuCcSuCAWj15uHc15Ib+o66G53Ik7EvP6WhFH4dQmkuS7fZ6NSQNc+oSBA7xi260olgdnAffilwrQcs8SfQ/dX62IDBZAEpvpHVSGiLLM7Z2mGZgToP8AKXau2msBk7l5rtrajqzyZt7xZOxYnN/wRkyrGv6SbS206o7umAp8Jt+L1aTKv7gAeV4lA2hSgLc8UWqowSzTu7N3sd1Os01A1rQbOZeBBloAsDMAz1Tu1eJf8CWnKJAI3kEcdd3jKzfZnbH9PU705HfNGoiYIuP8LZ9q6TXYao4G8AyY4gwOv1WCeJxzLWhyy3BnmZUZUhTJXRMRGQmO4KQlMhQgkppUsJpFlCERumnkpE0hQFDHJFK4JhCIKIkjXQlIKQFQqKCkATtLJC1QNH0a90b1WfWv4/yo8TVgIJi9pBp6AnxiAFzUrO1YTGJhhdwa76NH/UoHt/boY033lCdq7eDGhoMkAecfclY/H411VxLvLgm48HJ3LopPMorXY/H7RfVPeNuCrBNATltSrowSk5O2KE4FMVrA4QvPADU8Og3nly5KFSFXnVsQ5gYfiOY3RpzZR0Cv0cOG/KI57/NTUtVXsqAK2FqNu5jmji5pA9VWlbeo6wi3RDcVskVQcoDX7osHciNATx8+IlgM0QllK8R13j3lMRDR0pspyY5qgBpumgpXtIUZRIPeZKaE5oXOChKIikJUjgkhQq1sYCnAdUpCQoBo9S2ttsDNeAJWQx+2SZDd+/7KntN5dUfJnvu13XKpQl48SSNs8rfQ/NNzK4BLFkmZNM7Y8NXctyYSuCIB88FoMDTimzmC49SSPYDyWdOnNaHYdcPYKc99s5R/cCc0DmCTbh0KrIlF54kc9D9EyiyXR19iU8COiXDj/VaOLgPOyqVoleLBTUqMjqm02yQNyt4/GMw9PMbuI7reJ58hv/lFkSMZ2iYBiKn7r9bF3rKFhymxdUuJcTJJJJ4km6lwWznVL6N3uPsBvP4YUWkQrSuDtZ/PyyNU9l0x/c7qYHk2481ap7No76fk58+riPRGyIzbqgP8qB7BNp3rQ4vYLYmm8g8Hx/2AHqPFBX03U3EPBB3g/mnupZCmV0paoGYphUFtskaU5olQkwpqNyiFSF+AUhbH4FLUsFETO9BkTCGOP+o/97vcqtmVjHCaj/3u9yqzgoh45rlyQBLCsShsp35vShOcgAYSniqZB0Nrj3C4DiuhQAewG3ZIbWGf/dcO8SNepBR7D0qRLXNz2II77TpcfoFlhUf7Nh7X5TIEEgGAZt+nUWlLmv0Wi0+wxjcWyg0vi8wN5J9vFYzG459Vxc4zPojvaHCue5pn9Py77kyY36DyQRtIDUT428kIdWB90JgMH8So1ujdXHkLmPK3MhamnR3AQIgAbhuAVDYrpfEZZaQLb/mHnEeKNtpISkXULKLcPry+4H1XNpFGWUL9bfT7KMUQqrIF4QW1pVPbeBD6JP6qYzA78s99vS+blB4lHmYf2UG0mhtGoTvaWjq7ux5Zj4JnKxThR5q5KOe5TV6BCgAVxLjXZzilo1iCle1RupwiVaolfXJSNP5dQ71M24UCmEsaO+797vcqGFbxje+79x9yoGtQRqG5V0pxEJCxEh0LilIhJklQFHFdKQpokqAov0GhjQ4fO6YP9oBiRzJB6COKKdncO74gfuuOsgqrsrBmpAduEgb3Cd3KbEopR2fWa7O0SW/KAfpwSZzXQzHjdWF8WAwS4IO7Dio4OA1dB5zoeswOh5BNxxq1Koa5hEkw1oNpg2BN+qvYOuw1adMfplziNMzRZk8b5jwgBJacdofBqSplzA7Pb0IO73V+phCLi/JJgXgudcTw3+SJtMrM8jT2aHji+gcGGPW6r1RBMIlisK6Dkc4HgCQChdcnKzvXI04mXWPgE2NMTK1pjnVGsAzGDrzPQIPtSqakDRo0b9TzVTH4otcZVZmNB5FOqTKRUfvZWxOFlBsRSDStDWeEIx7ZBTotiskEwXnSOG66kFEjWQmvCYZEiILh5pSFxEKFKDeKHfd+4+5TIUuJ+Z37j7qMlRGwaQkKeSoy5Qhy5KHKXB4d1R4a25J/J5KEFwOz3VXQ0TxPDmVqdn9m6bPm7zuengEX2Ts0U2hoHU7yeJRVlALBk8ht0jZj8eK2wFX2c1wFtNCLEHiDuUHwKzflqSf9w941Wl/p1DUotaC55hrRJP0S1kY540Z7+hxFYj4ju7/thgjT5ruTKmwSxgbrlJIIlpBPAjqVpthYunXaXMBAa7LBjgDPqr+OptPyhF5JL+FViged/Api2QTuOh8xBVrA7WdTeAXHIbDNJgjVp5kacTI5KPbtLK9V6VIy0mAM7JzGBrYk7rxdOVSWxD9Ho1pxRqNzPcWjdTa4g/8AN4uejSBffqqrqQdlDrg6+vFAqWNa11xHAbuUK7jtpsFOQ7vEaXBB52j1VVF/CSa02V9rYRhs2WndGni3TyhZurhnMccwII3jz9lo9j085LnG/A8OI4hXMVh2vc9vCkyes1I9PorxycHxYJY09xMxh3A2OqZiKSfisNkdI0Ti6Qm39RRfpgXGMgwq9T3V3aIQwvTUzJOkOIg8UuVdm0jclEolEgvind537j7qH4ifiPmd+4+5UICiNJJmSSkcFzXBQB2W4Wz7K7MyN+IR3nC3Jv8ANj5IBsPAfGqAH5Rd3Th4/deh0GQFl8jJS4o0+Pjv2ZLSskqYsNXCiXcuaHVn97K0eP8AKxxjbN0YuTpE1TaDtwATKtY1GFh0Op3+CrkOAmfzXT80U7qL2kZwQY+4uPBMeNoZLC19LOygyjTyMtv5k8Ss/Q2pUpY1rS8vbUcA4HSHGAQN0Iu8/wCVWw7KfxAarZy3Y47jqJ5IQdW3szzXxaK/bOjld0JUFPCB1KDMFu7Xw/Nyu7Zaa7wBxuUU/pgGtA0AU58YpAeO2zK5MsNqNjcHAd132PEFWa+yqL2d1zWuBJMuEGYsQTbT1Rl9C3H2VCpsymf/AM2+QV1kKSw/OwFUxrKWT4bszxZwBBE7nB4sBu8FDiDVY9tUPk1HAVIkNEkDKR/bwNkaxuz2OZluI05KjhMEHU3UibkEdD+k+xTVNd/6J/G+v8KePe4ktIVNhtdFmVfiNaSO9EOHBws71lUseyFaL+FZr6CdpafVCi2/VFcZBCGOZonxMmXYx7jMFSEzv9kwBLl4KwpWFcT8zup91EFNifmdxzH3UHxFDTY4lOYFFnVnBU872t/ucB5mFAds3PZXA5KQJ1f3j0/T6e5WgaAoqIDRAUrAVyZS5O2dOK4qkRVS98tb3RGqHVdlEc0epthTxxUU2uh2ObgY9zHNO+24q7g9pTDKmnHgOXjx4BG6uBDtyCbSwMfpj2T4zTNX5IZFTLL6Oo1BuCqlajZV8LjS3uuNxoeI1I+vmi4pZhPFUyLi7M2Vb2DsK3KRBsjLachDxTgwUVpCyVJ2LWiF1BVq1JE6ip1kA2B8RTQep3agPHVH8SAgm0mXBCdB/BORfQfWeGYmP01O8OujvOAVFtV0uUe1nHuvGrYK7G1A5oI3rTFdMzN9oFV93VVQL/l1NXf3YVVr/wA9FoRlk9jBY24pHJwdJTHtRFsJ4w/6jv3H3KrEKzjnf6jv3O9yq4UQ9DgET7Ns/wDs0/3ewJQ2PRW9j4nJWpuOgcJ6aH0lVkrTJB1JHqdBqtBqr4dX2BcpnURGGFOaSrlOlKZUoQpROSEplMxDQ4QbrtE1zkAmY2tsy8ssiOwnEsDXCC2fTRXK1Ndh2wCrOVqmBttlWqyXq5TNk0suuKoWOqvsqdR6nqBU6qJCrXcg2PdKKYl6CYx9z0hPxrYnIyjiLtKE0cRALTuNvoiVV9kExA7xW2C0YMsq2JWOvBQhvspKpsEx5hMM0nbGFkKOJSvTgzxUJ2aranZqoHuIIPeNj13oNiMI5hhwgr1Labcx0l0mDxHD3hVMXsJtahJ1IkEeiRHL+zZLBrR5q2iTvCaaZG5FMDsOpUrGk2xHzE6AcVrNm9i2PkfFcSBJJiE1zSFRhJndk9q/EpBp+dkNPMbj+cFqqNcFZHZ+xzQrGO82IzDjIIB5o4xxCwZUuWjpYm3FWHadVTB4KD08QrNOulW0XcSxUUBT/jKB1RVYUc96RrlG56QOQISpjnJcyiqKEG1TKo13KzWch+KqK0URso4ypZAcTVkohtKvAQQvutuKOjJkkNxdWyEPdeVbrukpRs5xEj1WhUkZMicuii9qSVJXpOYe8IURqe6tZnpp7Ee68JzKnIeqgcbxvTwUQqz3OtQk/lufmj2EoA0xYDjqL9FTp4aSi4bDPBYkdSRjto7M+HXbVpCCe69vEHeDxCfsvBuIrQYJqZY4WB9yi2MbJDYkuNlcwOHAMaxcniSomSSpWCds4QMp0mDiSTvNhJVA05CNdoh3qY5H6Iblus2R+w3F/wAlPIla9Xn0FUqYdVsYKahSElQlpCQVjoUCE6cAoPjpWu0UohK58KJ70riqtWoioksbWqobiqtlLXqoLi6xcYCdCIqciji6xefFQ1m5QrvwMoVDHgjdfcFqg10jNJFdo7wGrjoPZFcPhSRL56aBQ9mcIa1bM7d+BGahBrZR8rLuO4dSqzlukMxQ1bKm3cA0UJI0iOqyNVkxA4oz2n218V2Rh7gOv9x49Fn/AI5nom4k1HZk8qUZT9RxbF9PzRMaUheXG6cBCuxC2fTOHpaFTYh0BLEKpiamYho1cQPusZ1FtjMPSgF51Nm9N58T7KxgBYnifayZtF8WA0sArOApEMYDrv8AGSiuwZH62C+0je9TPIj2I+qD0hLke7SYfNRFQa0zJ5i4IPgUEp6zxWbKqkNwv0LbQmvpqWiVI4CNFQs3sG1aap1aYRKsFUqBBlgeWLmOjVTPpqM01aDIMq1lTq1VcfSVatTT9IrIG1mkqA0w3VXsQQFntp4s6BXSchL0EMJiqRrMY7QnwncPFN7S0A1/xBYNgAcZuPCx9Fk/6sh0zcEEdRceq0ON7TsqMcC0hzmQdIBteeGvO6Y8TUk0K/PFxcX2VdnYsUszge8fIcyqGN2qS0sabEy46F558uSGVMQTbdwUT6kSnKCuzLk8ltcYivkro3qL4llwqq5nTRIxoTyeXukowVLkH5P3ULKSPpOrWhUdkF1SvnHyUwb/ANztAByEnxhWKezn1YLu6zed7uQ4Iw2i1lPK0QANFiS+nVlJRVLsHsp5qrZ3T/CI5Y81Bs5kl7uYAU7laIrI70NgXBuDa6zOMwPwX5Y7jj3Du/Z9uXRah4lRPAcMrhIOoKrkhyK45uLM41vBc6pZEcRswi9PvD+0m/hx8VUfScNWkeFlmcWuzUpp9FCrUUZVh9Pz6KF9JUZdMhcFG4Kc0nHQE9AT9EtPZ9V+jY62/n0UjYU0gfUcqdcrSN7PO/XUA5AE+tlINgUh82Z/UwP/AFhNUZAlOPwwWMYTbyVR3Zqs/RmUcX930ifRemDDsYO4xregv56qtXEg9P8ACfFtGabs8c2rsB1K+YEg3EIE8lbftlVAc4TrYfUrDuF/otWNtrZz80UmMa66Us3pwZ4Jzmm4VxNELlNQw+Y2M8t/knMo2SjD80QItU8MRyPA90+qe6gRuKXD4p41h8RZ11dp4lkd6m8GTZrreyDYxQVH0ydIVeoyQnvSnRZaNq0V9m6PHAyrFVtpUOz/APyHmFaa3UcCiuiTfsVXFQkQrGICglAiQx6YHkxJ0S1RBUIuVVl0SfFuuNeOHkq5KY/RAtRMcQd3sq9SuSQJ6qCpUMKzQYAJ3kSgFIVziU0jxUzgoSPdQJWKo458NMIg4WQralgVAUees2S/EYhw3C55A7km2OybWjM0X5Lc9jMO2cQ8iTO/kLBFsThWVGnM0abkxTYueNM8CrUDTdDh9lXzXK9A7R7NpyREj7rAVqeV5aNJ8U+M+RinDiO0CkY8RwTGjXkYVeor2UcaLZqjrdX6WLEDvQg02hWsMJag9lkz/9k="/>
          <p:cNvSpPr>
            <a:spLocks noChangeAspect="1" noChangeArrowheads="1"/>
          </p:cNvSpPr>
          <p:nvPr/>
        </p:nvSpPr>
        <p:spPr bwMode="auto">
          <a:xfrm>
            <a:off x="1185140" y="674362"/>
            <a:ext cx="397902" cy="39790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AU" sz="1350"/>
          </a:p>
        </p:txBody>
      </p:sp>
      <p:pic>
        <p:nvPicPr>
          <p:cNvPr id="51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7981" y="-34108"/>
            <a:ext cx="2337679" cy="3332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9136" y="2296883"/>
            <a:ext cx="2412287" cy="3232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9317" y="2721097"/>
            <a:ext cx="2785318" cy="2797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1" name="Picture 11" descr="https://encrypted-tbn3.gstatic.com/images?q=tbn:ANd9GcQTVbDF4DmjXlse4jNmpWqvc9Gkbn5dRkRKpRbRfhlOLmv6r59Tc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3957" y="53713"/>
            <a:ext cx="3348394" cy="174418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56" y="4058168"/>
            <a:ext cx="1709740" cy="2270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3"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67101" y="4662835"/>
            <a:ext cx="1666219" cy="166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4"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43052" y="4787569"/>
            <a:ext cx="1902474" cy="1902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5"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63363" y="4206693"/>
            <a:ext cx="3220524" cy="2412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2796" y="6248252"/>
            <a:ext cx="4039795" cy="507831"/>
          </a:xfrm>
          <a:prstGeom prst="rect">
            <a:avLst/>
          </a:prstGeom>
          <a:noFill/>
        </p:spPr>
        <p:txBody>
          <a:bodyPr wrap="square" rtlCol="0">
            <a:spAutoFit/>
          </a:bodyPr>
          <a:lstStyle/>
          <a:p>
            <a:pPr algn="ctr"/>
            <a:r>
              <a:rPr lang="en-AU" sz="2700" dirty="0"/>
              <a:t>These are all patented</a:t>
            </a:r>
          </a:p>
        </p:txBody>
      </p:sp>
    </p:spTree>
    <p:extLst>
      <p:ext uri="{BB962C8B-B14F-4D97-AF65-F5344CB8AC3E}">
        <p14:creationId xmlns:p14="http://schemas.microsoft.com/office/powerpoint/2010/main" val="51299853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1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7010400" y="6099175"/>
            <a:ext cx="2133600" cy="365125"/>
          </a:xfrm>
        </p:spPr>
        <p:txBody>
          <a:bodyPr/>
          <a:lstStyle/>
          <a:p>
            <a:fld id="{1915DCDC-0AC1-B24F-A2B1-2DFA15BB6016}" type="slidenum">
              <a:rPr lang="en-US" smtClean="0"/>
              <a:pPr/>
              <a:t>24</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 y="2253859"/>
            <a:ext cx="3557245" cy="237319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8093" y="2420298"/>
            <a:ext cx="3658881" cy="365888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5338" y="1840242"/>
            <a:ext cx="2524239" cy="275110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89" y="4547499"/>
            <a:ext cx="3857025" cy="2169577"/>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80130" y="295535"/>
            <a:ext cx="1752844" cy="1700258"/>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00409" y="681049"/>
            <a:ext cx="2383046" cy="157281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1519" y="954740"/>
            <a:ext cx="1146225" cy="1146225"/>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14954" y="773145"/>
            <a:ext cx="1978506" cy="1483880"/>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00852" y="4723424"/>
            <a:ext cx="2903886" cy="2018686"/>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75069" y="4953841"/>
            <a:ext cx="1936037" cy="1936037"/>
          </a:xfrm>
          <a:prstGeom prst="rect">
            <a:avLst/>
          </a:prstGeom>
        </p:spPr>
      </p:pic>
      <p:sp>
        <p:nvSpPr>
          <p:cNvPr id="18" name="TextBox 17"/>
          <p:cNvSpPr txBox="1"/>
          <p:nvPr/>
        </p:nvSpPr>
        <p:spPr>
          <a:xfrm>
            <a:off x="4260022" y="243236"/>
            <a:ext cx="2220108" cy="41549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AU" sz="2100" b="1" dirty="0">
                <a:latin typeface="Arial" panose="020B0604020202020204" pitchFamily="34" charset="0"/>
                <a:cs typeface="Arial" panose="020B0604020202020204" pitchFamily="34" charset="0"/>
              </a:rPr>
              <a:t>Fly Swatters</a:t>
            </a:r>
          </a:p>
        </p:txBody>
      </p:sp>
      <p:sp>
        <p:nvSpPr>
          <p:cNvPr id="19" name="TextBox 18"/>
          <p:cNvSpPr txBox="1"/>
          <p:nvPr/>
        </p:nvSpPr>
        <p:spPr>
          <a:xfrm>
            <a:off x="381256" y="219147"/>
            <a:ext cx="3097325" cy="55399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AU" sz="1500" dirty="0">
                <a:latin typeface="Arial" panose="020B0604020202020204" pitchFamily="34" charset="0"/>
                <a:cs typeface="Arial" panose="020B0604020202020204" pitchFamily="34" charset="0"/>
              </a:rPr>
              <a:t>Any market you enter will be crowded.</a:t>
            </a:r>
          </a:p>
        </p:txBody>
      </p:sp>
    </p:spTree>
    <p:extLst>
      <p:ext uri="{BB962C8B-B14F-4D97-AF65-F5344CB8AC3E}">
        <p14:creationId xmlns:p14="http://schemas.microsoft.com/office/powerpoint/2010/main" val="40608090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1000"/>
                                        <p:tgtEl>
                                          <p:spTgt spid="5"/>
                                        </p:tgtEl>
                                      </p:cBhvr>
                                    </p:animEffect>
                                    <p:anim calcmode="lin" valueType="num">
                                      <p:cBhvr>
                                        <p:cTn id="64" dur="1000" fill="hold"/>
                                        <p:tgtEl>
                                          <p:spTgt spid="5"/>
                                        </p:tgtEl>
                                        <p:attrNameLst>
                                          <p:attrName>ppt_x</p:attrName>
                                        </p:attrNameLst>
                                      </p:cBhvr>
                                      <p:tavLst>
                                        <p:tav tm="0">
                                          <p:val>
                                            <p:strVal val="#ppt_x"/>
                                          </p:val>
                                        </p:tav>
                                        <p:tav tm="100000">
                                          <p:val>
                                            <p:strVal val="#ppt_x"/>
                                          </p:val>
                                        </p:tav>
                                      </p:tavLst>
                                    </p:anim>
                                    <p:anim calcmode="lin" valueType="num">
                                      <p:cBhvr>
                                        <p:cTn id="6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strVal val="#ppt_x"/>
                                          </p:val>
                                        </p:tav>
                                        <p:tav tm="100000">
                                          <p:val>
                                            <p:strVal val="#ppt_x"/>
                                          </p:val>
                                        </p:tav>
                                      </p:tavLst>
                                    </p:anim>
                                    <p:anim calcmode="lin" valueType="num">
                                      <p:cBhvr>
                                        <p:cTn id="7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idx="4294967295"/>
          </p:nvPr>
        </p:nvSpPr>
        <p:spPr>
          <a:xfrm>
            <a:off x="0" y="274638"/>
            <a:ext cx="7446963" cy="1143000"/>
          </a:xfrm>
        </p:spPr>
        <p:txBody>
          <a:bodyPr>
            <a:normAutofit fontScale="90000"/>
          </a:bodyPr>
          <a:lstStyle/>
          <a:p>
            <a:pPr eaLnBrk="1" hangingPunct="1"/>
            <a:r>
              <a:rPr lang="en-AU" altLang="en-US" b="1" dirty="0" smtClean="0">
                <a:latin typeface="Arial" panose="020B0604020202020204" pitchFamily="34" charset="0"/>
              </a:rPr>
              <a:t>Types of intellectual property</a:t>
            </a:r>
          </a:p>
        </p:txBody>
      </p:sp>
      <p:sp>
        <p:nvSpPr>
          <p:cNvPr id="4" name="Rectangle 2"/>
          <p:cNvSpPr txBox="1">
            <a:spLocks noChangeArrowheads="1"/>
          </p:cNvSpPr>
          <p:nvPr/>
        </p:nvSpPr>
        <p:spPr bwMode="auto">
          <a:xfrm>
            <a:off x="443126" y="3254872"/>
            <a:ext cx="3067718" cy="1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339" tIns="25170" rIns="50339" bIns="25170"/>
          <a:lstStyle>
            <a:lvl1pPr marL="334963" indent="-334963" algn="l" rtl="0" fontAlgn="base">
              <a:spcBef>
                <a:spcPct val="20000"/>
              </a:spcBef>
              <a:spcAft>
                <a:spcPct val="0"/>
              </a:spcAft>
              <a:defRPr>
                <a:solidFill>
                  <a:schemeClr val="tx1"/>
                </a:solidFill>
                <a:latin typeface="+mn-lt"/>
                <a:ea typeface="+mn-ea"/>
                <a:cs typeface="+mn-cs"/>
              </a:defRPr>
            </a:lvl1pPr>
            <a:lvl2pPr marL="727075" indent="-279400" algn="l" rtl="0" fontAlgn="base">
              <a:spcBef>
                <a:spcPct val="20000"/>
              </a:spcBef>
              <a:spcAft>
                <a:spcPct val="0"/>
              </a:spcAft>
              <a:buChar char="–"/>
              <a:defRPr sz="2700">
                <a:solidFill>
                  <a:schemeClr val="tx1"/>
                </a:solidFill>
                <a:latin typeface="+mn-lt"/>
                <a:ea typeface="+mn-ea"/>
              </a:defRPr>
            </a:lvl2pPr>
            <a:lvl3pPr marL="1117600" indent="-222250" algn="l" rtl="0" fontAlgn="base">
              <a:spcBef>
                <a:spcPct val="20000"/>
              </a:spcBef>
              <a:spcAft>
                <a:spcPct val="0"/>
              </a:spcAft>
              <a:buChar char="•"/>
              <a:defRPr sz="2300">
                <a:solidFill>
                  <a:schemeClr val="tx1"/>
                </a:solidFill>
                <a:latin typeface="+mn-lt"/>
                <a:ea typeface="+mn-ea"/>
              </a:defRPr>
            </a:lvl3pPr>
            <a:lvl4pPr marL="1565275" indent="-222250" algn="l" rtl="0" fontAlgn="base">
              <a:spcBef>
                <a:spcPct val="20000"/>
              </a:spcBef>
              <a:spcAft>
                <a:spcPct val="0"/>
              </a:spcAft>
              <a:buChar char="–"/>
              <a:defRPr sz="1600">
                <a:solidFill>
                  <a:schemeClr val="tx1"/>
                </a:solidFill>
                <a:latin typeface="+mn-lt"/>
                <a:ea typeface="+mn-ea"/>
              </a:defRPr>
            </a:lvl4pPr>
            <a:lvl5pPr marL="2012950" indent="-222250" algn="l" rtl="0" fontAlgn="base">
              <a:spcBef>
                <a:spcPct val="20000"/>
              </a:spcBef>
              <a:spcAft>
                <a:spcPct val="0"/>
              </a:spcAft>
              <a:buChar char="»"/>
              <a:defRPr sz="1600">
                <a:solidFill>
                  <a:schemeClr val="tx1"/>
                </a:solidFill>
                <a:latin typeface="+mn-lt"/>
                <a:ea typeface="+mn-ea"/>
              </a:defRPr>
            </a:lvl5pPr>
            <a:lvl6pPr marL="2461039" indent="-223731" algn="l" rtl="0" eaLnBrk="1" fontAlgn="base" hangingPunct="1">
              <a:spcBef>
                <a:spcPct val="20000"/>
              </a:spcBef>
              <a:spcAft>
                <a:spcPct val="0"/>
              </a:spcAft>
              <a:buChar char="»"/>
              <a:defRPr sz="1600">
                <a:solidFill>
                  <a:schemeClr val="tx1"/>
                </a:solidFill>
                <a:latin typeface="+mn-lt"/>
                <a:ea typeface="+mn-ea"/>
              </a:defRPr>
            </a:lvl6pPr>
            <a:lvl7pPr marL="2908501" indent="-223731" algn="l" rtl="0" eaLnBrk="1" fontAlgn="base" hangingPunct="1">
              <a:spcBef>
                <a:spcPct val="20000"/>
              </a:spcBef>
              <a:spcAft>
                <a:spcPct val="0"/>
              </a:spcAft>
              <a:buChar char="»"/>
              <a:defRPr sz="1600">
                <a:solidFill>
                  <a:schemeClr val="tx1"/>
                </a:solidFill>
                <a:latin typeface="+mn-lt"/>
                <a:ea typeface="+mn-ea"/>
              </a:defRPr>
            </a:lvl7pPr>
            <a:lvl8pPr marL="3355962" indent="-223731" algn="l" rtl="0" eaLnBrk="1" fontAlgn="base" hangingPunct="1">
              <a:spcBef>
                <a:spcPct val="20000"/>
              </a:spcBef>
              <a:spcAft>
                <a:spcPct val="0"/>
              </a:spcAft>
              <a:buChar char="»"/>
              <a:defRPr sz="1600">
                <a:solidFill>
                  <a:schemeClr val="tx1"/>
                </a:solidFill>
                <a:latin typeface="+mn-lt"/>
                <a:ea typeface="+mn-ea"/>
              </a:defRPr>
            </a:lvl8pPr>
            <a:lvl9pPr marL="3803424" indent="-223731" algn="l" rtl="0" eaLnBrk="1" fontAlgn="base" hangingPunct="1">
              <a:spcBef>
                <a:spcPct val="20000"/>
              </a:spcBef>
              <a:spcAft>
                <a:spcPct val="0"/>
              </a:spcAft>
              <a:buChar char="»"/>
              <a:defRPr sz="1600">
                <a:solidFill>
                  <a:schemeClr val="tx1"/>
                </a:solidFill>
                <a:latin typeface="+mn-lt"/>
                <a:ea typeface="+mn-ea"/>
              </a:defRPr>
            </a:lvl9pPr>
          </a:lstStyle>
          <a:p>
            <a:pPr>
              <a:lnSpc>
                <a:spcPct val="90000"/>
              </a:lnSpc>
              <a:defRPr/>
            </a:pPr>
            <a:r>
              <a:rPr lang="en-AU" altLang="en-US" b="1" kern="0" dirty="0">
                <a:latin typeface="Arial" panose="020B0604020202020204" pitchFamily="34" charset="0"/>
                <a:cs typeface="Arial" panose="020B0604020202020204" pitchFamily="34" charset="0"/>
              </a:rPr>
              <a:t>Patents</a:t>
            </a:r>
          </a:p>
          <a:p>
            <a:pPr marL="200918" lvl="2" indent="-200918">
              <a:lnSpc>
                <a:spcPct val="90000"/>
              </a:lnSpc>
              <a:defRPr/>
            </a:pPr>
            <a:r>
              <a:rPr lang="en-AU" altLang="en-US" sz="1800" kern="0" dirty="0">
                <a:latin typeface="Arial" panose="020B0604020202020204" pitchFamily="34" charset="0"/>
                <a:cs typeface="Arial" panose="020B0604020202020204" pitchFamily="34" charset="0"/>
              </a:rPr>
              <a:t>Method of manufacture</a:t>
            </a:r>
          </a:p>
          <a:p>
            <a:pPr>
              <a:lnSpc>
                <a:spcPct val="90000"/>
              </a:lnSpc>
              <a:defRPr/>
            </a:pPr>
            <a:r>
              <a:rPr lang="en-AU" altLang="en-US" b="1" kern="0" dirty="0">
                <a:latin typeface="Arial" panose="020B0604020202020204" pitchFamily="34" charset="0"/>
                <a:cs typeface="Arial" panose="020B0604020202020204" pitchFamily="34" charset="0"/>
              </a:rPr>
              <a:t>Trade Mark ®</a:t>
            </a:r>
          </a:p>
          <a:p>
            <a:pPr marL="200918" lvl="2" indent="-200918">
              <a:lnSpc>
                <a:spcPct val="90000"/>
              </a:lnSpc>
              <a:defRPr/>
            </a:pPr>
            <a:r>
              <a:rPr lang="en-AU" altLang="en-US" sz="1800" kern="0" dirty="0">
                <a:latin typeface="Arial" panose="020B0604020202020204" pitchFamily="34" charset="0"/>
                <a:cs typeface="Arial" panose="020B0604020202020204" pitchFamily="34" charset="0"/>
              </a:rPr>
              <a:t>The name</a:t>
            </a:r>
          </a:p>
          <a:p>
            <a:pPr>
              <a:lnSpc>
                <a:spcPct val="90000"/>
              </a:lnSpc>
              <a:defRPr/>
            </a:pPr>
            <a:r>
              <a:rPr lang="en-AU" altLang="en-US" b="1" kern="0" dirty="0">
                <a:latin typeface="Arial" panose="020B0604020202020204" pitchFamily="34" charset="0"/>
                <a:cs typeface="Arial" panose="020B0604020202020204" pitchFamily="34" charset="0"/>
              </a:rPr>
              <a:t>Designs</a:t>
            </a:r>
          </a:p>
          <a:p>
            <a:pPr marL="200918" lvl="2" indent="-200918">
              <a:lnSpc>
                <a:spcPct val="90000"/>
              </a:lnSpc>
              <a:defRPr/>
            </a:pPr>
            <a:r>
              <a:rPr lang="en-AU" altLang="en-US" sz="1800" kern="0" dirty="0">
                <a:latin typeface="Arial" panose="020B0604020202020204" pitchFamily="34" charset="0"/>
                <a:cs typeface="Arial" panose="020B0604020202020204" pitchFamily="34" charset="0"/>
              </a:rPr>
              <a:t>The shape</a:t>
            </a:r>
          </a:p>
          <a:p>
            <a:pPr>
              <a:lnSpc>
                <a:spcPct val="90000"/>
              </a:lnSpc>
              <a:defRPr/>
            </a:pPr>
            <a:r>
              <a:rPr lang="en-AU" altLang="en-US" b="1" kern="0" dirty="0">
                <a:latin typeface="Arial" panose="020B0604020202020204" pitchFamily="34" charset="0"/>
                <a:cs typeface="Arial" panose="020B0604020202020204" pitchFamily="34" charset="0"/>
              </a:rPr>
              <a:t>Plant Variety Rights</a:t>
            </a:r>
          </a:p>
          <a:p>
            <a:pPr marL="200918" lvl="2" indent="-200918">
              <a:lnSpc>
                <a:spcPct val="90000"/>
              </a:lnSpc>
              <a:defRPr/>
            </a:pPr>
            <a:r>
              <a:rPr lang="en-AU" altLang="en-US" sz="1800" kern="0" dirty="0">
                <a:latin typeface="Arial" panose="020B0604020202020204" pitchFamily="34" charset="0"/>
                <a:cs typeface="Arial" panose="020B0604020202020204" pitchFamily="34" charset="0"/>
              </a:rPr>
              <a:t>The hemp plant for the fibre</a:t>
            </a:r>
          </a:p>
        </p:txBody>
      </p:sp>
      <p:sp>
        <p:nvSpPr>
          <p:cNvPr id="5" name="Text Box 5"/>
          <p:cNvSpPr txBox="1">
            <a:spLocks noChangeArrowheads="1"/>
          </p:cNvSpPr>
          <p:nvPr/>
        </p:nvSpPr>
        <p:spPr bwMode="auto">
          <a:xfrm>
            <a:off x="4239765" y="3393372"/>
            <a:ext cx="4576857" cy="299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2088" indent="-192088">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949325" indent="-187325">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lnSpc>
                <a:spcPct val="90000"/>
              </a:lnSpc>
              <a:spcBef>
                <a:spcPct val="20000"/>
              </a:spcBef>
              <a:defRPr/>
            </a:pPr>
            <a:r>
              <a:rPr lang="en-AU" altLang="en-US" sz="1800" b="1" dirty="0"/>
              <a:t>Copyright ©</a:t>
            </a:r>
          </a:p>
          <a:p>
            <a:pPr marL="152698" lvl="2" indent="-152698">
              <a:lnSpc>
                <a:spcPct val="90000"/>
              </a:lnSpc>
              <a:spcBef>
                <a:spcPct val="20000"/>
              </a:spcBef>
              <a:buFont typeface="Arial" panose="020B0604020202020204" pitchFamily="34" charset="0"/>
              <a:buChar char="•"/>
              <a:defRPr/>
            </a:pPr>
            <a:r>
              <a:rPr lang="en-AU" altLang="en-US" sz="1800" dirty="0"/>
              <a:t>Art on explanation and packaging</a:t>
            </a:r>
          </a:p>
          <a:p>
            <a:pPr marL="0" indent="0">
              <a:lnSpc>
                <a:spcPct val="90000"/>
              </a:lnSpc>
              <a:spcBef>
                <a:spcPct val="20000"/>
              </a:spcBef>
              <a:defRPr/>
            </a:pPr>
            <a:r>
              <a:rPr lang="en-AU" altLang="en-US" sz="1800" b="1" dirty="0"/>
              <a:t>Trade Mark ™</a:t>
            </a:r>
          </a:p>
          <a:p>
            <a:pPr marL="152698" lvl="2" indent="-152698">
              <a:lnSpc>
                <a:spcPct val="90000"/>
              </a:lnSpc>
              <a:spcBef>
                <a:spcPct val="20000"/>
              </a:spcBef>
              <a:buFont typeface="Arial" panose="020B0604020202020204" pitchFamily="34" charset="0"/>
              <a:buChar char="•"/>
              <a:defRPr/>
            </a:pPr>
            <a:r>
              <a:rPr lang="en-AU" altLang="en-US" sz="1800" dirty="0"/>
              <a:t>The logo</a:t>
            </a:r>
          </a:p>
          <a:p>
            <a:pPr marL="0" indent="0">
              <a:lnSpc>
                <a:spcPct val="90000"/>
              </a:lnSpc>
              <a:spcBef>
                <a:spcPct val="20000"/>
              </a:spcBef>
              <a:defRPr/>
            </a:pPr>
            <a:r>
              <a:rPr lang="en-AU" altLang="en-US" sz="1800" b="1" dirty="0"/>
              <a:t>Circuit Layouts</a:t>
            </a:r>
          </a:p>
          <a:p>
            <a:pPr marL="160735" indent="-160735">
              <a:lnSpc>
                <a:spcPct val="90000"/>
              </a:lnSpc>
              <a:spcBef>
                <a:spcPct val="20000"/>
              </a:spcBef>
              <a:buFont typeface="Arial" panose="020B0604020202020204" pitchFamily="34" charset="0"/>
              <a:buChar char="•"/>
              <a:defRPr/>
            </a:pPr>
            <a:r>
              <a:rPr lang="en-AU" altLang="en-US" sz="1800" dirty="0"/>
              <a:t>The electronics in the manufacturing equipment control</a:t>
            </a:r>
          </a:p>
          <a:p>
            <a:pPr marL="0" indent="0">
              <a:lnSpc>
                <a:spcPct val="90000"/>
              </a:lnSpc>
              <a:spcBef>
                <a:spcPct val="20000"/>
              </a:spcBef>
              <a:defRPr/>
            </a:pPr>
            <a:r>
              <a:rPr lang="en-AU" altLang="en-US" sz="1800" b="1" dirty="0"/>
              <a:t>Trade Secret</a:t>
            </a:r>
          </a:p>
          <a:p>
            <a:pPr marL="160735" indent="-160735">
              <a:lnSpc>
                <a:spcPct val="90000"/>
              </a:lnSpc>
              <a:spcBef>
                <a:spcPct val="20000"/>
              </a:spcBef>
              <a:buFont typeface="Arial" panose="020B0604020202020204" pitchFamily="34" charset="0"/>
              <a:buChar char="•"/>
              <a:defRPr/>
            </a:pPr>
            <a:r>
              <a:rPr lang="en-AU" altLang="en-US" sz="1800" dirty="0"/>
              <a:t>The information used to design the net.</a:t>
            </a:r>
          </a:p>
          <a:p>
            <a:pPr marL="0" indent="0">
              <a:lnSpc>
                <a:spcPct val="90000"/>
              </a:lnSpc>
              <a:spcBef>
                <a:spcPct val="20000"/>
              </a:spcBef>
              <a:defRPr/>
            </a:pPr>
            <a:endParaRPr lang="en-AU" altLang="en-US" sz="1600" dirty="0">
              <a:solidFill>
                <a:srgbClr val="002C54"/>
              </a:solidFill>
            </a:endParaRPr>
          </a:p>
        </p:txBody>
      </p:sp>
      <p:sp>
        <p:nvSpPr>
          <p:cNvPr id="9221" name="Text Box 6"/>
          <p:cNvSpPr txBox="1">
            <a:spLocks noChangeArrowheads="1"/>
          </p:cNvSpPr>
          <p:nvPr/>
        </p:nvSpPr>
        <p:spPr bwMode="auto">
          <a:xfrm>
            <a:off x="231648" y="1538029"/>
            <a:ext cx="57406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7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23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AU" altLang="en-US" sz="1200" b="1" dirty="0">
                <a:solidFill>
                  <a:srgbClr val="333333"/>
                </a:solidFill>
              </a:rPr>
              <a:t> </a:t>
            </a:r>
            <a:r>
              <a:rPr lang="en-AU" altLang="en-US" b="1" dirty="0">
                <a:solidFill>
                  <a:srgbClr val="333333"/>
                </a:solidFill>
              </a:rPr>
              <a:t>Example: </a:t>
            </a:r>
            <a:r>
              <a:rPr lang="en-AU" altLang="en-US" b="1" dirty="0" smtClean="0">
                <a:solidFill>
                  <a:srgbClr val="333333"/>
                </a:solidFill>
              </a:rPr>
              <a:t>New generation fishing </a:t>
            </a:r>
            <a:r>
              <a:rPr lang="en-AU" altLang="en-US" b="1" dirty="0">
                <a:solidFill>
                  <a:srgbClr val="333333"/>
                </a:solidFill>
              </a:rPr>
              <a:t>net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3135" y="1676529"/>
            <a:ext cx="3173387" cy="1578343"/>
          </a:xfrm>
          <a:prstGeom prst="rect">
            <a:avLst/>
          </a:prstGeom>
        </p:spPr>
      </p:pic>
    </p:spTree>
    <p:extLst>
      <p:ext uri="{BB962C8B-B14F-4D97-AF65-F5344CB8AC3E}">
        <p14:creationId xmlns:p14="http://schemas.microsoft.com/office/powerpoint/2010/main" val="149917623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0"/>
          </p:nvPr>
        </p:nvSpPr>
        <p:spPr/>
        <p:txBody>
          <a:bodyPr>
            <a:noAutofit/>
          </a:bodyPr>
          <a:lstStyle/>
          <a:p>
            <a:r>
              <a:rPr lang="en-AU" sz="2400" smtClean="0">
                <a:solidFill>
                  <a:schemeClr val="bg2">
                    <a:lumMod val="50000"/>
                  </a:schemeClr>
                </a:solidFill>
                <a:latin typeface="Arial" panose="020B0604020202020204" pitchFamily="34" charset="0"/>
                <a:cs typeface="Arial" panose="020B0604020202020204" pitchFamily="34" charset="0"/>
              </a:rPr>
              <a:t>Who actually owns the idea that is at the core of your product/service?</a:t>
            </a:r>
          </a:p>
          <a:p>
            <a:r>
              <a:rPr lang="en-AU" sz="2400" smtClean="0">
                <a:solidFill>
                  <a:schemeClr val="bg2">
                    <a:lumMod val="50000"/>
                  </a:schemeClr>
                </a:solidFill>
                <a:latin typeface="Arial" panose="020B0604020202020204" pitchFamily="34" charset="0"/>
                <a:cs typeface="Arial" panose="020B0604020202020204" pitchFamily="34" charset="0"/>
              </a:rPr>
              <a:t>Where did it come from?</a:t>
            </a:r>
          </a:p>
          <a:p>
            <a:r>
              <a:rPr lang="en-AU" sz="2400" smtClean="0">
                <a:solidFill>
                  <a:schemeClr val="bg2">
                    <a:lumMod val="50000"/>
                  </a:schemeClr>
                </a:solidFill>
                <a:latin typeface="Arial" panose="020B0604020202020204" pitchFamily="34" charset="0"/>
                <a:cs typeface="Arial" panose="020B0604020202020204" pitchFamily="34" charset="0"/>
              </a:rPr>
              <a:t>How did you develop it?</a:t>
            </a:r>
          </a:p>
          <a:p>
            <a:r>
              <a:rPr lang="en-AU" sz="2400" smtClean="0">
                <a:solidFill>
                  <a:schemeClr val="bg2">
                    <a:lumMod val="50000"/>
                  </a:schemeClr>
                </a:solidFill>
                <a:latin typeface="Arial" panose="020B0604020202020204" pitchFamily="34" charset="0"/>
                <a:cs typeface="Arial" panose="020B0604020202020204" pitchFamily="34" charset="0"/>
              </a:rPr>
              <a:t>Do you need to give someone else the credit for the idea?</a:t>
            </a:r>
          </a:p>
          <a:p>
            <a:r>
              <a:rPr lang="en-AU" sz="2400" smtClean="0">
                <a:solidFill>
                  <a:schemeClr val="bg2">
                    <a:lumMod val="50000"/>
                  </a:schemeClr>
                </a:solidFill>
                <a:latin typeface="Arial" panose="020B0604020202020204" pitchFamily="34" charset="0"/>
                <a:cs typeface="Arial" panose="020B0604020202020204" pitchFamily="34" charset="0"/>
              </a:rPr>
              <a:t>Should they be included in the protection?</a:t>
            </a:r>
          </a:p>
          <a:p>
            <a:r>
              <a:rPr lang="en-AU" sz="2400" smtClean="0">
                <a:solidFill>
                  <a:schemeClr val="bg2">
                    <a:lumMod val="50000"/>
                  </a:schemeClr>
                </a:solidFill>
                <a:latin typeface="Arial" panose="020B0604020202020204" pitchFamily="34" charset="0"/>
                <a:cs typeface="Arial" panose="020B0604020202020204" pitchFamily="34" charset="0"/>
              </a:rPr>
              <a:t>What will happen if they are not included?</a:t>
            </a:r>
            <a:endParaRPr lang="en-AU" sz="24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idx="4294967295"/>
          </p:nvPr>
        </p:nvSpPr>
        <p:spPr>
          <a:xfrm>
            <a:off x="0" y="684213"/>
            <a:ext cx="8388424" cy="1143000"/>
          </a:xfrm>
        </p:spPr>
        <p:txBody>
          <a:bodyPr>
            <a:normAutofit/>
          </a:bodyPr>
          <a:lstStyle/>
          <a:p>
            <a:r>
              <a:rPr lang="en-AU" sz="2800" b="1" dirty="0">
                <a:solidFill>
                  <a:schemeClr val="bg2">
                    <a:lumMod val="50000"/>
                  </a:schemeClr>
                </a:solidFill>
                <a:latin typeface="Arial" panose="020B0604020202020204" pitchFamily="34" charset="0"/>
                <a:cs typeface="Arial" panose="020B0604020202020204" pitchFamily="34" charset="0"/>
              </a:rPr>
              <a:t>Ownership – some questions to ask yourself</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3104058"/>
            <a:ext cx="952816" cy="10540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6919" y="5495918"/>
            <a:ext cx="1580260" cy="1071671"/>
          </a:xfrm>
          <a:prstGeom prst="rect">
            <a:avLst/>
          </a:prstGeom>
        </p:spPr>
      </p:pic>
    </p:spTree>
    <p:extLst>
      <p:ext uri="{BB962C8B-B14F-4D97-AF65-F5344CB8AC3E}">
        <p14:creationId xmlns:p14="http://schemas.microsoft.com/office/powerpoint/2010/main" val="4013882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0"/>
          </p:nvPr>
        </p:nvSpPr>
        <p:spPr/>
        <p:txBody>
          <a:bodyPr>
            <a:noAutofit/>
          </a:bodyPr>
          <a:lstStyle/>
          <a:p>
            <a:r>
              <a:rPr lang="en-AU" sz="2400" dirty="0">
                <a:solidFill>
                  <a:schemeClr val="bg2">
                    <a:lumMod val="50000"/>
                  </a:schemeClr>
                </a:solidFill>
                <a:latin typeface="Arial" panose="020B0604020202020204" pitchFamily="34" charset="0"/>
                <a:cs typeface="Arial" panose="020B0604020202020204" pitchFamily="34" charset="0"/>
              </a:rPr>
              <a:t>This can be done formally by sharing ownership, or simply giving credit to the person with the idea.</a:t>
            </a:r>
          </a:p>
          <a:p>
            <a:r>
              <a:rPr lang="en-AU" sz="2400" dirty="0">
                <a:solidFill>
                  <a:schemeClr val="bg2">
                    <a:lumMod val="50000"/>
                  </a:schemeClr>
                </a:solidFill>
                <a:latin typeface="Arial" panose="020B0604020202020204" pitchFamily="34" charset="0"/>
                <a:cs typeface="Arial" panose="020B0604020202020204" pitchFamily="34" charset="0"/>
              </a:rPr>
              <a:t>It can be done informally by talking to the person(s) who had the idea and making sure it is alright to proceed.</a:t>
            </a:r>
          </a:p>
          <a:p>
            <a:r>
              <a:rPr lang="en-AU" sz="2400" dirty="0">
                <a:solidFill>
                  <a:schemeClr val="bg2">
                    <a:lumMod val="50000"/>
                  </a:schemeClr>
                </a:solidFill>
                <a:latin typeface="Arial" panose="020B0604020202020204" pitchFamily="34" charset="0"/>
                <a:cs typeface="Arial" panose="020B0604020202020204" pitchFamily="34" charset="0"/>
              </a:rPr>
              <a:t>NEVER proceed with an idea when you know someone else has contributed without getting clearance from them first. </a:t>
            </a:r>
          </a:p>
        </p:txBody>
      </p:sp>
      <p:sp>
        <p:nvSpPr>
          <p:cNvPr id="2" name="Title 1"/>
          <p:cNvSpPr>
            <a:spLocks noGrp="1"/>
          </p:cNvSpPr>
          <p:nvPr>
            <p:ph type="title" idx="4294967295"/>
          </p:nvPr>
        </p:nvSpPr>
        <p:spPr>
          <a:xfrm>
            <a:off x="251520" y="692696"/>
            <a:ext cx="7889875" cy="1143000"/>
          </a:xfrm>
        </p:spPr>
        <p:txBody>
          <a:bodyPr>
            <a:normAutofit/>
          </a:bodyPr>
          <a:lstStyle/>
          <a:p>
            <a:r>
              <a:rPr lang="en-AU" sz="3200" b="1" dirty="0">
                <a:solidFill>
                  <a:schemeClr val="bg2">
                    <a:lumMod val="50000"/>
                  </a:schemeClr>
                </a:solidFill>
                <a:latin typeface="Arial" panose="020B0604020202020204" pitchFamily="34" charset="0"/>
                <a:cs typeface="Arial" panose="020B0604020202020204" pitchFamily="34" charset="0"/>
              </a:rPr>
              <a:t>Acknowledging someone’s contribution</a:t>
            </a:r>
          </a:p>
        </p:txBody>
      </p:sp>
      <p:sp>
        <p:nvSpPr>
          <p:cNvPr id="4" name="TextBox 3"/>
          <p:cNvSpPr txBox="1"/>
          <p:nvPr/>
        </p:nvSpPr>
        <p:spPr>
          <a:xfrm>
            <a:off x="-322729" y="268941"/>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19683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1751"/>
            <a:ext cx="9144000" cy="5146766"/>
          </a:xfrm>
          <a:prstGeom prst="rect">
            <a:avLst/>
          </a:prstGeom>
        </p:spPr>
      </p:pic>
      <p:sp>
        <p:nvSpPr>
          <p:cNvPr id="2" name="Oval 1"/>
          <p:cNvSpPr/>
          <p:nvPr/>
        </p:nvSpPr>
        <p:spPr>
          <a:xfrm>
            <a:off x="5429955" y="4842934"/>
            <a:ext cx="451555" cy="36124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4121834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0"/>
          </p:nvPr>
        </p:nvSpPr>
        <p:spPr>
          <a:xfrm>
            <a:off x="692211" y="1908880"/>
            <a:ext cx="7368056" cy="593391"/>
          </a:xfrm>
        </p:spPr>
        <p:txBody>
          <a:bodyPr>
            <a:noAutofit/>
          </a:bodyPr>
          <a:lstStyle/>
          <a:p>
            <a:pPr marL="0" indent="0">
              <a:buNone/>
            </a:pPr>
            <a:r>
              <a:rPr lang="en-AU" sz="1800" dirty="0" smtClean="0">
                <a:solidFill>
                  <a:schemeClr val="bg2">
                    <a:lumMod val="50000"/>
                  </a:schemeClr>
                </a:solidFill>
              </a:rPr>
              <a:t>Ideas are great, but you need to do something with them to realise their value</a:t>
            </a:r>
          </a:p>
          <a:p>
            <a:pPr marL="0" indent="0">
              <a:buNone/>
            </a:pPr>
            <a:r>
              <a:rPr lang="en-AU" sz="1800" dirty="0" smtClean="0">
                <a:solidFill>
                  <a:schemeClr val="bg2">
                    <a:lumMod val="50000"/>
                  </a:schemeClr>
                </a:solidFill>
              </a:rPr>
              <a:t>Development cycles are all of the activities that need to occur to get your idea from your head to the market</a:t>
            </a:r>
          </a:p>
          <a:p>
            <a:pPr marL="0" indent="0">
              <a:buNone/>
            </a:pPr>
            <a:endParaRPr lang="en-AU" sz="1800" dirty="0">
              <a:solidFill>
                <a:schemeClr val="bg2">
                  <a:lumMod val="50000"/>
                </a:schemeClr>
              </a:solidFill>
            </a:endParaRPr>
          </a:p>
        </p:txBody>
      </p:sp>
      <p:grpSp>
        <p:nvGrpSpPr>
          <p:cNvPr id="24" name="Group 23"/>
          <p:cNvGrpSpPr/>
          <p:nvPr/>
        </p:nvGrpSpPr>
        <p:grpSpPr>
          <a:xfrm>
            <a:off x="-87329" y="3710142"/>
            <a:ext cx="8531417" cy="846686"/>
            <a:chOff x="26321" y="5356840"/>
            <a:chExt cx="8768818" cy="553881"/>
          </a:xfrm>
        </p:grpSpPr>
        <p:sp>
          <p:nvSpPr>
            <p:cNvPr id="5" name="TextBox 4"/>
            <p:cNvSpPr txBox="1"/>
            <p:nvPr/>
          </p:nvSpPr>
          <p:spPr>
            <a:xfrm>
              <a:off x="26321" y="5505507"/>
              <a:ext cx="1435709" cy="302010"/>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en-US" sz="2400" b="1" cap="all" dirty="0" smtClean="0">
                  <a:ln/>
                  <a:solidFill>
                    <a:schemeClr val="accent2">
                      <a:lumMod val="75000"/>
                    </a:schemeClr>
                  </a:solidFill>
                  <a:effectLst>
                    <a:reflection blurRad="10000" stA="55000" endPos="48000" dist="500" dir="5400000" sy="-100000" algn="bl" rotWithShape="0"/>
                  </a:effectLst>
                </a:rPr>
                <a:t>Pipeline</a:t>
              </a:r>
              <a:endParaRPr lang="en-US" sz="4400" b="1" dirty="0"/>
            </a:p>
          </p:txBody>
        </p:sp>
        <p:grpSp>
          <p:nvGrpSpPr>
            <p:cNvPr id="6" name="Group 5"/>
            <p:cNvGrpSpPr/>
            <p:nvPr/>
          </p:nvGrpSpPr>
          <p:grpSpPr>
            <a:xfrm>
              <a:off x="1973951" y="5373216"/>
              <a:ext cx="1178362" cy="528546"/>
              <a:chOff x="2155580" y="2553730"/>
              <a:chExt cx="1125838" cy="405027"/>
            </a:xfrm>
          </p:grpSpPr>
          <p:sp>
            <p:nvSpPr>
              <p:cNvPr id="7" name="Pentagon 6"/>
              <p:cNvSpPr/>
              <p:nvPr/>
            </p:nvSpPr>
            <p:spPr>
              <a:xfrm>
                <a:off x="2155580" y="2553730"/>
                <a:ext cx="1125838" cy="405027"/>
              </a:xfrm>
              <a:prstGeom prst="homePlate">
                <a:avLst>
                  <a:gd name="adj" fmla="val 2764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350" b="1"/>
              </a:p>
            </p:txBody>
          </p:sp>
          <p:sp>
            <p:nvSpPr>
              <p:cNvPr id="8" name="TextBox 7"/>
              <p:cNvSpPr txBox="1"/>
              <p:nvPr/>
            </p:nvSpPr>
            <p:spPr>
              <a:xfrm>
                <a:off x="2155580" y="2618612"/>
                <a:ext cx="975967" cy="262289"/>
              </a:xfrm>
              <a:prstGeom prst="rect">
                <a:avLst/>
              </a:prstGeom>
              <a:noFill/>
            </p:spPr>
            <p:txBody>
              <a:bodyPr wrap="square" rtlCol="0">
                <a:spAutoFit/>
              </a:bodyPr>
              <a:lstStyle/>
              <a:p>
                <a:pPr algn="ctr"/>
                <a:r>
                  <a:rPr lang="en-US" sz="1400" b="1" dirty="0"/>
                  <a:t>Initial </a:t>
                </a:r>
                <a:endParaRPr lang="en-US" sz="1400" b="1" dirty="0" smtClean="0"/>
              </a:p>
              <a:p>
                <a:pPr algn="ctr"/>
                <a:r>
                  <a:rPr lang="en-US" sz="1400" b="1" dirty="0" smtClean="0"/>
                  <a:t>idea</a:t>
                </a:r>
                <a:endParaRPr lang="en-US" sz="1400" b="1" dirty="0"/>
              </a:p>
            </p:txBody>
          </p:sp>
        </p:grpSp>
        <p:grpSp>
          <p:nvGrpSpPr>
            <p:cNvPr id="9" name="Group 8"/>
            <p:cNvGrpSpPr/>
            <p:nvPr/>
          </p:nvGrpSpPr>
          <p:grpSpPr>
            <a:xfrm>
              <a:off x="3131791" y="5373217"/>
              <a:ext cx="1178362" cy="528546"/>
              <a:chOff x="3281418" y="2553730"/>
              <a:chExt cx="1125838" cy="405027"/>
            </a:xfrm>
          </p:grpSpPr>
          <p:sp>
            <p:nvSpPr>
              <p:cNvPr id="10" name="Chevron 9"/>
              <p:cNvSpPr/>
              <p:nvPr/>
            </p:nvSpPr>
            <p:spPr>
              <a:xfrm>
                <a:off x="3281418" y="2553730"/>
                <a:ext cx="1125838" cy="405027"/>
              </a:xfrm>
              <a:prstGeom prst="chevron">
                <a:avLst>
                  <a:gd name="adj" fmla="val 2485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350" b="1">
                  <a:solidFill>
                    <a:schemeClr val="tx1"/>
                  </a:solidFill>
                </a:endParaRPr>
              </a:p>
            </p:txBody>
          </p:sp>
          <p:sp>
            <p:nvSpPr>
              <p:cNvPr id="11" name="TextBox 10"/>
              <p:cNvSpPr txBox="1"/>
              <p:nvPr/>
            </p:nvSpPr>
            <p:spPr>
              <a:xfrm>
                <a:off x="3393734" y="2605079"/>
                <a:ext cx="940487" cy="324004"/>
              </a:xfrm>
              <a:prstGeom prst="rect">
                <a:avLst/>
              </a:prstGeom>
              <a:noFill/>
            </p:spPr>
            <p:txBody>
              <a:bodyPr wrap="square" rtlCol="0">
                <a:spAutoFit/>
              </a:bodyPr>
              <a:lstStyle/>
              <a:p>
                <a:pPr algn="ctr"/>
                <a:r>
                  <a:rPr lang="en-US" sz="1200" b="1" dirty="0"/>
                  <a:t>Idea mapped </a:t>
                </a:r>
                <a:endParaRPr lang="en-US" sz="1200" b="1" dirty="0" smtClean="0"/>
              </a:p>
              <a:p>
                <a:pPr algn="ctr"/>
                <a:r>
                  <a:rPr lang="en-US" sz="1200" b="1" dirty="0" smtClean="0"/>
                  <a:t>out</a:t>
                </a:r>
                <a:endParaRPr lang="en-US" sz="1200" b="1" dirty="0"/>
              </a:p>
            </p:txBody>
          </p:sp>
        </p:grpSp>
        <p:grpSp>
          <p:nvGrpSpPr>
            <p:cNvPr id="12" name="Group 11"/>
            <p:cNvGrpSpPr/>
            <p:nvPr/>
          </p:nvGrpSpPr>
          <p:grpSpPr>
            <a:xfrm>
              <a:off x="4240819" y="5373220"/>
              <a:ext cx="1227172" cy="528546"/>
              <a:chOff x="4407256" y="2553730"/>
              <a:chExt cx="1172474" cy="405027"/>
            </a:xfrm>
          </p:grpSpPr>
          <p:sp>
            <p:nvSpPr>
              <p:cNvPr id="13" name="Chevron 12"/>
              <p:cNvSpPr/>
              <p:nvPr/>
            </p:nvSpPr>
            <p:spPr>
              <a:xfrm>
                <a:off x="4407256" y="2553730"/>
                <a:ext cx="1125838" cy="405027"/>
              </a:xfrm>
              <a:prstGeom prst="chevron">
                <a:avLst>
                  <a:gd name="adj" fmla="val 2764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350" b="1">
                  <a:solidFill>
                    <a:schemeClr val="tx1"/>
                  </a:solidFill>
                </a:endParaRPr>
              </a:p>
            </p:txBody>
          </p:sp>
          <p:sp>
            <p:nvSpPr>
              <p:cNvPr id="14" name="TextBox 13"/>
              <p:cNvSpPr txBox="1"/>
              <p:nvPr/>
            </p:nvSpPr>
            <p:spPr>
              <a:xfrm>
                <a:off x="4453892" y="2587601"/>
                <a:ext cx="1125838" cy="324004"/>
              </a:xfrm>
              <a:prstGeom prst="rect">
                <a:avLst/>
              </a:prstGeom>
              <a:noFill/>
            </p:spPr>
            <p:txBody>
              <a:bodyPr wrap="square" rtlCol="0">
                <a:spAutoFit/>
              </a:bodyPr>
              <a:lstStyle/>
              <a:p>
                <a:pPr algn="ctr"/>
                <a:r>
                  <a:rPr lang="en-US" sz="1200" b="1" dirty="0"/>
                  <a:t>Evidence </a:t>
                </a:r>
                <a:endParaRPr lang="en-US" sz="1200" b="1" dirty="0" smtClean="0"/>
              </a:p>
              <a:p>
                <a:pPr algn="ctr"/>
                <a:r>
                  <a:rPr lang="en-US" sz="1200" b="1" dirty="0" smtClean="0"/>
                  <a:t>the </a:t>
                </a:r>
              </a:p>
              <a:p>
                <a:pPr algn="ctr"/>
                <a:r>
                  <a:rPr lang="en-US" sz="1200" b="1" dirty="0" smtClean="0"/>
                  <a:t>idea </a:t>
                </a:r>
                <a:r>
                  <a:rPr lang="en-US" sz="1200" b="1" dirty="0"/>
                  <a:t>works</a:t>
                </a:r>
              </a:p>
            </p:txBody>
          </p:sp>
        </p:grpSp>
        <p:grpSp>
          <p:nvGrpSpPr>
            <p:cNvPr id="15" name="Group 14"/>
            <p:cNvGrpSpPr/>
            <p:nvPr/>
          </p:nvGrpSpPr>
          <p:grpSpPr>
            <a:xfrm>
              <a:off x="5407987" y="5356840"/>
              <a:ext cx="1189575" cy="544913"/>
              <a:chOff x="5522383" y="2541187"/>
              <a:chExt cx="1136549" cy="417570"/>
            </a:xfrm>
          </p:grpSpPr>
          <p:sp>
            <p:nvSpPr>
              <p:cNvPr id="16" name="Chevron 15"/>
              <p:cNvSpPr/>
              <p:nvPr/>
            </p:nvSpPr>
            <p:spPr>
              <a:xfrm>
                <a:off x="5533094" y="2553730"/>
                <a:ext cx="1125838" cy="405027"/>
              </a:xfrm>
              <a:prstGeom prst="chevron">
                <a:avLst>
                  <a:gd name="adj" fmla="val 2624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50" b="1">
                  <a:solidFill>
                    <a:schemeClr val="tx1"/>
                  </a:solidFill>
                </a:endParaRPr>
              </a:p>
            </p:txBody>
          </p:sp>
          <p:sp>
            <p:nvSpPr>
              <p:cNvPr id="17" name="TextBox 16"/>
              <p:cNvSpPr txBox="1"/>
              <p:nvPr/>
            </p:nvSpPr>
            <p:spPr>
              <a:xfrm>
                <a:off x="5522383" y="2541187"/>
                <a:ext cx="1125838" cy="416577"/>
              </a:xfrm>
              <a:prstGeom prst="rect">
                <a:avLst/>
              </a:prstGeom>
              <a:noFill/>
            </p:spPr>
            <p:txBody>
              <a:bodyPr wrap="square" rtlCol="0">
                <a:spAutoFit/>
              </a:bodyPr>
              <a:lstStyle/>
              <a:p>
                <a:pPr algn="ctr"/>
                <a:r>
                  <a:rPr lang="en-US" sz="1200" b="1" dirty="0"/>
                  <a:t>Getting </a:t>
                </a:r>
                <a:endParaRPr lang="en-US" sz="1200" b="1" dirty="0" smtClean="0"/>
              </a:p>
              <a:p>
                <a:pPr algn="ctr"/>
                <a:r>
                  <a:rPr lang="en-US" sz="1200" b="1" dirty="0" smtClean="0"/>
                  <a:t>ready </a:t>
                </a:r>
                <a:r>
                  <a:rPr lang="en-US" sz="1200" b="1" dirty="0"/>
                  <a:t>to </a:t>
                </a:r>
                <a:endParaRPr lang="en-US" sz="1200" b="1" dirty="0" smtClean="0"/>
              </a:p>
              <a:p>
                <a:pPr algn="ctr"/>
                <a:r>
                  <a:rPr lang="en-US" sz="1200" b="1" dirty="0" smtClean="0"/>
                  <a:t>sell </a:t>
                </a:r>
                <a:r>
                  <a:rPr lang="en-US" sz="1200" b="1" dirty="0"/>
                  <a:t>to </a:t>
                </a:r>
                <a:endParaRPr lang="en-US" sz="1200" b="1" dirty="0" smtClean="0"/>
              </a:p>
              <a:p>
                <a:pPr algn="ctr"/>
                <a:r>
                  <a:rPr lang="en-US" sz="1200" b="1" dirty="0" smtClean="0"/>
                  <a:t>customers</a:t>
                </a:r>
                <a:endParaRPr lang="en-US" sz="1200" b="1" dirty="0"/>
              </a:p>
            </p:txBody>
          </p:sp>
        </p:grpSp>
        <p:grpSp>
          <p:nvGrpSpPr>
            <p:cNvPr id="18" name="Group 17"/>
            <p:cNvGrpSpPr/>
            <p:nvPr/>
          </p:nvGrpSpPr>
          <p:grpSpPr>
            <a:xfrm>
              <a:off x="6512098" y="5382175"/>
              <a:ext cx="1229636" cy="528546"/>
              <a:chOff x="6658932" y="2560595"/>
              <a:chExt cx="1174827" cy="405027"/>
            </a:xfrm>
          </p:grpSpPr>
          <p:sp>
            <p:nvSpPr>
              <p:cNvPr id="19" name="Chevron 18"/>
              <p:cNvSpPr/>
              <p:nvPr/>
            </p:nvSpPr>
            <p:spPr>
              <a:xfrm>
                <a:off x="6658932" y="2560595"/>
                <a:ext cx="1125838" cy="405027"/>
              </a:xfrm>
              <a:prstGeom prst="chevron">
                <a:avLst>
                  <a:gd name="adj" fmla="val 276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350" b="1">
                  <a:solidFill>
                    <a:schemeClr val="tx1"/>
                  </a:solidFill>
                </a:endParaRPr>
              </a:p>
            </p:txBody>
          </p:sp>
          <p:sp>
            <p:nvSpPr>
              <p:cNvPr id="20" name="TextBox 19"/>
              <p:cNvSpPr txBox="1"/>
              <p:nvPr/>
            </p:nvSpPr>
            <p:spPr>
              <a:xfrm>
                <a:off x="6707921" y="2587604"/>
                <a:ext cx="1125838" cy="262289"/>
              </a:xfrm>
              <a:prstGeom prst="rect">
                <a:avLst/>
              </a:prstGeom>
              <a:noFill/>
            </p:spPr>
            <p:txBody>
              <a:bodyPr wrap="square" rtlCol="0">
                <a:spAutoFit/>
              </a:bodyPr>
              <a:lstStyle/>
              <a:p>
                <a:pPr algn="ctr"/>
                <a:r>
                  <a:rPr lang="en-US" sz="1400" b="1" dirty="0"/>
                  <a:t>Final </a:t>
                </a:r>
              </a:p>
              <a:p>
                <a:pPr algn="ctr"/>
                <a:r>
                  <a:rPr lang="en-US" sz="1400" b="1" dirty="0"/>
                  <a:t>prototype</a:t>
                </a:r>
              </a:p>
            </p:txBody>
          </p:sp>
        </p:grpSp>
        <p:grpSp>
          <p:nvGrpSpPr>
            <p:cNvPr id="21" name="Group 20"/>
            <p:cNvGrpSpPr/>
            <p:nvPr/>
          </p:nvGrpSpPr>
          <p:grpSpPr>
            <a:xfrm>
              <a:off x="7616777" y="5378963"/>
              <a:ext cx="1178362" cy="528546"/>
              <a:chOff x="6658932" y="2560595"/>
              <a:chExt cx="1125838" cy="405027"/>
            </a:xfrm>
          </p:grpSpPr>
          <p:sp>
            <p:nvSpPr>
              <p:cNvPr id="22" name="Chevron 21"/>
              <p:cNvSpPr/>
              <p:nvPr/>
            </p:nvSpPr>
            <p:spPr>
              <a:xfrm>
                <a:off x="6658932" y="2560595"/>
                <a:ext cx="1125838" cy="405027"/>
              </a:xfrm>
              <a:prstGeom prst="chevron">
                <a:avLst>
                  <a:gd name="adj" fmla="val 2345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b="1">
                  <a:solidFill>
                    <a:schemeClr val="tx1"/>
                  </a:solidFill>
                </a:endParaRPr>
              </a:p>
            </p:txBody>
          </p:sp>
          <p:sp>
            <p:nvSpPr>
              <p:cNvPr id="23" name="TextBox 22"/>
              <p:cNvSpPr txBox="1"/>
              <p:nvPr/>
            </p:nvSpPr>
            <p:spPr>
              <a:xfrm>
                <a:off x="6785138" y="2625494"/>
                <a:ext cx="940487" cy="231431"/>
              </a:xfrm>
              <a:prstGeom prst="rect">
                <a:avLst/>
              </a:prstGeom>
              <a:noFill/>
            </p:spPr>
            <p:txBody>
              <a:bodyPr wrap="square" rtlCol="0">
                <a:spAutoFit/>
              </a:bodyPr>
              <a:lstStyle/>
              <a:p>
                <a:pPr algn="ctr"/>
                <a:r>
                  <a:rPr lang="en-US" sz="1200" b="1" dirty="0"/>
                  <a:t>Market Launch</a:t>
                </a:r>
              </a:p>
            </p:txBody>
          </p:sp>
        </p:grpSp>
      </p:grpSp>
    </p:spTree>
    <p:extLst>
      <p:ext uri="{BB962C8B-B14F-4D97-AF65-F5344CB8AC3E}">
        <p14:creationId xmlns:p14="http://schemas.microsoft.com/office/powerpoint/2010/main" val="82170510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683568" y="2132856"/>
            <a:ext cx="7448248" cy="4608512"/>
          </a:xfrm>
        </p:spPr>
        <p:txBody>
          <a:bodyPr>
            <a:normAutofit lnSpcReduction="10000"/>
          </a:bodyPr>
          <a:lstStyle/>
          <a:p>
            <a:pPr marL="0" indent="0" algn="ctr">
              <a:buNone/>
            </a:pPr>
            <a:r>
              <a:rPr lang="en-AU" sz="4200" dirty="0" smtClean="0"/>
              <a:t>Innovation is hard</a:t>
            </a:r>
          </a:p>
          <a:p>
            <a:r>
              <a:rPr lang="en-AU" dirty="0" smtClean="0"/>
              <a:t>Innovation is actually a creative process.</a:t>
            </a:r>
          </a:p>
          <a:p>
            <a:r>
              <a:rPr lang="en-AU" dirty="0" smtClean="0"/>
              <a:t>Research is also often a social process.</a:t>
            </a:r>
          </a:p>
          <a:p>
            <a:r>
              <a:rPr lang="en-AU" dirty="0" smtClean="0"/>
              <a:t>Innovation is the outcome of research and inventive effort.</a:t>
            </a:r>
          </a:p>
          <a:p>
            <a:r>
              <a:rPr lang="en-AU" dirty="0" smtClean="0"/>
              <a:t>So innovation should be enjoyable.</a:t>
            </a:r>
          </a:p>
          <a:p>
            <a:r>
              <a:rPr lang="en-AU" dirty="0" smtClean="0"/>
              <a:t>You should actually employ a creative process even after the point of discovery – you have to innovate in everything you do. </a:t>
            </a:r>
          </a:p>
          <a:p>
            <a:pPr marL="0" indent="0" algn="ctr">
              <a:buNone/>
            </a:pPr>
            <a:endParaRPr lang="en-AU" dirty="0"/>
          </a:p>
        </p:txBody>
      </p:sp>
      <p:sp>
        <p:nvSpPr>
          <p:cNvPr id="3" name="Rectangle 2"/>
          <p:cNvSpPr/>
          <p:nvPr/>
        </p:nvSpPr>
        <p:spPr>
          <a:xfrm>
            <a:off x="2099271" y="764704"/>
            <a:ext cx="4616841" cy="769441"/>
          </a:xfrm>
          <a:prstGeom prst="rect">
            <a:avLst/>
          </a:prstGeom>
        </p:spPr>
        <p:txBody>
          <a:bodyPr wrap="none">
            <a:spAutoFit/>
          </a:bodyPr>
          <a:lstStyle/>
          <a:p>
            <a:pPr algn="ctr"/>
            <a:r>
              <a:rPr lang="en-AU" sz="4400" b="1" dirty="0"/>
              <a:t>Misconception #1: </a:t>
            </a:r>
          </a:p>
        </p:txBody>
      </p:sp>
    </p:spTree>
    <p:extLst>
      <p:ext uri="{BB962C8B-B14F-4D97-AF65-F5344CB8AC3E}">
        <p14:creationId xmlns:p14="http://schemas.microsoft.com/office/powerpoint/2010/main" val="13844977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886591" y="2654256"/>
            <a:ext cx="6771984" cy="3723965"/>
            <a:chOff x="1835696" y="3140968"/>
            <a:chExt cx="7208373" cy="3096344"/>
          </a:xfrm>
        </p:grpSpPr>
        <p:sp>
          <p:nvSpPr>
            <p:cNvPr id="23" name="Trapezoid 22"/>
            <p:cNvSpPr/>
            <p:nvPr/>
          </p:nvSpPr>
          <p:spPr>
            <a:xfrm>
              <a:off x="1835696" y="3140968"/>
              <a:ext cx="1568443" cy="3096344"/>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dirty="0"/>
                <a:t>In-house idea generation; collaborative discussions; internal collaboration; external collaboration</a:t>
              </a:r>
            </a:p>
          </p:txBody>
        </p:sp>
        <p:sp>
          <p:nvSpPr>
            <p:cNvPr id="24" name="Trapezoid 23"/>
            <p:cNvSpPr/>
            <p:nvPr/>
          </p:nvSpPr>
          <p:spPr>
            <a:xfrm>
              <a:off x="2990640" y="3140968"/>
              <a:ext cx="1568443" cy="3096344"/>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dirty="0"/>
                <a:t>Experimentation; testing; exploring; creating; testing additional ideas; </a:t>
              </a:r>
            </a:p>
          </p:txBody>
        </p:sp>
        <p:sp>
          <p:nvSpPr>
            <p:cNvPr id="25" name="Trapezoid 24"/>
            <p:cNvSpPr/>
            <p:nvPr/>
          </p:nvSpPr>
          <p:spPr>
            <a:xfrm>
              <a:off x="4155685" y="3140968"/>
              <a:ext cx="1568443" cy="3096344"/>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dirty="0"/>
                <a:t>Testing, testing, more testing, tweaking, trials and tribulations; field trials</a:t>
              </a:r>
            </a:p>
          </p:txBody>
        </p:sp>
        <p:sp>
          <p:nvSpPr>
            <p:cNvPr id="26" name="Trapezoid 25"/>
            <p:cNvSpPr/>
            <p:nvPr/>
          </p:nvSpPr>
          <p:spPr>
            <a:xfrm>
              <a:off x="5364088" y="3140968"/>
              <a:ext cx="1568443" cy="3096344"/>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b="1" dirty="0"/>
                <a:t>Scale-up; Batch processing; bulk ordering; testing</a:t>
              </a:r>
            </a:p>
          </p:txBody>
        </p:sp>
        <p:sp>
          <p:nvSpPr>
            <p:cNvPr id="27" name="Trapezoid 26"/>
            <p:cNvSpPr/>
            <p:nvPr/>
          </p:nvSpPr>
          <p:spPr>
            <a:xfrm>
              <a:off x="6370947" y="3140968"/>
              <a:ext cx="1568443" cy="3096344"/>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b="1" dirty="0"/>
                <a:t>Sourcing stock; equipment; compliance</a:t>
              </a:r>
            </a:p>
          </p:txBody>
        </p:sp>
        <p:sp>
          <p:nvSpPr>
            <p:cNvPr id="28" name="Trapezoid 27"/>
            <p:cNvSpPr/>
            <p:nvPr/>
          </p:nvSpPr>
          <p:spPr>
            <a:xfrm>
              <a:off x="7475626" y="3140968"/>
              <a:ext cx="1568443" cy="3096344"/>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b="1" dirty="0"/>
                <a:t>Distribution, sales, negotiations, licensees, shop front, etc. </a:t>
              </a:r>
            </a:p>
          </p:txBody>
        </p:sp>
      </p:grpSp>
      <p:sp>
        <p:nvSpPr>
          <p:cNvPr id="4" name="Text Placeholder 3"/>
          <p:cNvSpPr>
            <a:spLocks noGrp="1"/>
          </p:cNvSpPr>
          <p:nvPr>
            <p:ph type="body" sz="quarter" idx="10"/>
          </p:nvPr>
        </p:nvSpPr>
        <p:spPr>
          <a:xfrm>
            <a:off x="2095005" y="799846"/>
            <a:ext cx="5073614" cy="593391"/>
          </a:xfrm>
        </p:spPr>
        <p:txBody>
          <a:bodyPr>
            <a:normAutofit/>
          </a:bodyPr>
          <a:lstStyle/>
          <a:p>
            <a:r>
              <a:rPr lang="en-AU" dirty="0" smtClean="0">
                <a:solidFill>
                  <a:schemeClr val="bg2">
                    <a:lumMod val="50000"/>
                  </a:schemeClr>
                </a:solidFill>
              </a:rPr>
              <a:t>Activities and tasks at each stage</a:t>
            </a:r>
            <a:endParaRPr lang="en-AU" dirty="0">
              <a:solidFill>
                <a:schemeClr val="bg2">
                  <a:lumMod val="50000"/>
                </a:schemeClr>
              </a:solidFill>
            </a:endParaRPr>
          </a:p>
        </p:txBody>
      </p:sp>
      <p:grpSp>
        <p:nvGrpSpPr>
          <p:cNvPr id="50" name="Group 49"/>
          <p:cNvGrpSpPr/>
          <p:nvPr/>
        </p:nvGrpSpPr>
        <p:grpSpPr>
          <a:xfrm>
            <a:off x="-8310" y="1678143"/>
            <a:ext cx="8531417" cy="846686"/>
            <a:chOff x="26321" y="5356840"/>
            <a:chExt cx="8768818" cy="553881"/>
          </a:xfrm>
        </p:grpSpPr>
        <p:sp>
          <p:nvSpPr>
            <p:cNvPr id="51" name="TextBox 50"/>
            <p:cNvSpPr txBox="1"/>
            <p:nvPr/>
          </p:nvSpPr>
          <p:spPr>
            <a:xfrm>
              <a:off x="26321" y="5505507"/>
              <a:ext cx="1435709" cy="302010"/>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en-US" sz="2400" b="1" cap="all" dirty="0" smtClean="0">
                  <a:ln/>
                  <a:solidFill>
                    <a:schemeClr val="accent2">
                      <a:lumMod val="75000"/>
                    </a:schemeClr>
                  </a:solidFill>
                  <a:effectLst>
                    <a:reflection blurRad="10000" stA="55000" endPos="48000" dist="500" dir="5400000" sy="-100000" algn="bl" rotWithShape="0"/>
                  </a:effectLst>
                </a:rPr>
                <a:t>Pipeline</a:t>
              </a:r>
              <a:endParaRPr lang="en-US" sz="4400" b="1" dirty="0"/>
            </a:p>
          </p:txBody>
        </p:sp>
        <p:grpSp>
          <p:nvGrpSpPr>
            <p:cNvPr id="52" name="Group 51"/>
            <p:cNvGrpSpPr/>
            <p:nvPr/>
          </p:nvGrpSpPr>
          <p:grpSpPr>
            <a:xfrm>
              <a:off x="1973951" y="5373216"/>
              <a:ext cx="1178362" cy="528546"/>
              <a:chOff x="2155580" y="2553730"/>
              <a:chExt cx="1125838" cy="405027"/>
            </a:xfrm>
          </p:grpSpPr>
          <p:sp>
            <p:nvSpPr>
              <p:cNvPr id="68" name="Pentagon 67"/>
              <p:cNvSpPr/>
              <p:nvPr/>
            </p:nvSpPr>
            <p:spPr>
              <a:xfrm>
                <a:off x="2155580" y="2553730"/>
                <a:ext cx="1125838" cy="405027"/>
              </a:xfrm>
              <a:prstGeom prst="homePlate">
                <a:avLst>
                  <a:gd name="adj" fmla="val 2764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350" b="1"/>
              </a:p>
            </p:txBody>
          </p:sp>
          <p:sp>
            <p:nvSpPr>
              <p:cNvPr id="69" name="TextBox 68"/>
              <p:cNvSpPr txBox="1"/>
              <p:nvPr/>
            </p:nvSpPr>
            <p:spPr>
              <a:xfrm>
                <a:off x="2155580" y="2618612"/>
                <a:ext cx="975967" cy="262289"/>
              </a:xfrm>
              <a:prstGeom prst="rect">
                <a:avLst/>
              </a:prstGeom>
              <a:noFill/>
            </p:spPr>
            <p:txBody>
              <a:bodyPr wrap="square" rtlCol="0">
                <a:spAutoFit/>
              </a:bodyPr>
              <a:lstStyle/>
              <a:p>
                <a:pPr algn="ctr"/>
                <a:r>
                  <a:rPr lang="en-US" sz="1400" b="1" dirty="0"/>
                  <a:t>Initial </a:t>
                </a:r>
                <a:endParaRPr lang="en-US" sz="1400" b="1" dirty="0" smtClean="0"/>
              </a:p>
              <a:p>
                <a:pPr algn="ctr"/>
                <a:r>
                  <a:rPr lang="en-US" sz="1400" b="1" dirty="0" smtClean="0"/>
                  <a:t>idea</a:t>
                </a:r>
                <a:endParaRPr lang="en-US" sz="1400" b="1" dirty="0"/>
              </a:p>
            </p:txBody>
          </p:sp>
        </p:grpSp>
        <p:grpSp>
          <p:nvGrpSpPr>
            <p:cNvPr id="53" name="Group 52"/>
            <p:cNvGrpSpPr/>
            <p:nvPr/>
          </p:nvGrpSpPr>
          <p:grpSpPr>
            <a:xfrm>
              <a:off x="3131791" y="5373217"/>
              <a:ext cx="1178362" cy="528546"/>
              <a:chOff x="3281418" y="2553730"/>
              <a:chExt cx="1125838" cy="405027"/>
            </a:xfrm>
          </p:grpSpPr>
          <p:sp>
            <p:nvSpPr>
              <p:cNvPr id="66" name="Chevron 65"/>
              <p:cNvSpPr/>
              <p:nvPr/>
            </p:nvSpPr>
            <p:spPr>
              <a:xfrm>
                <a:off x="3281418" y="2553730"/>
                <a:ext cx="1125838" cy="405027"/>
              </a:xfrm>
              <a:prstGeom prst="chevron">
                <a:avLst>
                  <a:gd name="adj" fmla="val 2485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350" b="1">
                  <a:solidFill>
                    <a:schemeClr val="tx1"/>
                  </a:solidFill>
                </a:endParaRPr>
              </a:p>
            </p:txBody>
          </p:sp>
          <p:sp>
            <p:nvSpPr>
              <p:cNvPr id="67" name="TextBox 66"/>
              <p:cNvSpPr txBox="1"/>
              <p:nvPr/>
            </p:nvSpPr>
            <p:spPr>
              <a:xfrm>
                <a:off x="3393734" y="2605079"/>
                <a:ext cx="940487" cy="324004"/>
              </a:xfrm>
              <a:prstGeom prst="rect">
                <a:avLst/>
              </a:prstGeom>
              <a:noFill/>
            </p:spPr>
            <p:txBody>
              <a:bodyPr wrap="square" rtlCol="0">
                <a:spAutoFit/>
              </a:bodyPr>
              <a:lstStyle/>
              <a:p>
                <a:pPr algn="ctr"/>
                <a:r>
                  <a:rPr lang="en-US" sz="1200" b="1" dirty="0"/>
                  <a:t>Idea mapped </a:t>
                </a:r>
                <a:endParaRPr lang="en-US" sz="1200" b="1" dirty="0" smtClean="0"/>
              </a:p>
              <a:p>
                <a:pPr algn="ctr"/>
                <a:r>
                  <a:rPr lang="en-US" sz="1200" b="1" dirty="0" smtClean="0"/>
                  <a:t>out</a:t>
                </a:r>
                <a:endParaRPr lang="en-US" sz="1200" b="1" dirty="0"/>
              </a:p>
            </p:txBody>
          </p:sp>
        </p:grpSp>
        <p:grpSp>
          <p:nvGrpSpPr>
            <p:cNvPr id="54" name="Group 53"/>
            <p:cNvGrpSpPr/>
            <p:nvPr/>
          </p:nvGrpSpPr>
          <p:grpSpPr>
            <a:xfrm>
              <a:off x="4240819" y="5373220"/>
              <a:ext cx="1227172" cy="528546"/>
              <a:chOff x="4407256" y="2553730"/>
              <a:chExt cx="1172474" cy="405027"/>
            </a:xfrm>
          </p:grpSpPr>
          <p:sp>
            <p:nvSpPr>
              <p:cNvPr id="64" name="Chevron 63"/>
              <p:cNvSpPr/>
              <p:nvPr/>
            </p:nvSpPr>
            <p:spPr>
              <a:xfrm>
                <a:off x="4407256" y="2553730"/>
                <a:ext cx="1125838" cy="405027"/>
              </a:xfrm>
              <a:prstGeom prst="chevron">
                <a:avLst>
                  <a:gd name="adj" fmla="val 2764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350" b="1">
                  <a:solidFill>
                    <a:schemeClr val="tx1"/>
                  </a:solidFill>
                </a:endParaRPr>
              </a:p>
            </p:txBody>
          </p:sp>
          <p:sp>
            <p:nvSpPr>
              <p:cNvPr id="65" name="TextBox 64"/>
              <p:cNvSpPr txBox="1"/>
              <p:nvPr/>
            </p:nvSpPr>
            <p:spPr>
              <a:xfrm>
                <a:off x="4453892" y="2587601"/>
                <a:ext cx="1125838" cy="324004"/>
              </a:xfrm>
              <a:prstGeom prst="rect">
                <a:avLst/>
              </a:prstGeom>
              <a:noFill/>
            </p:spPr>
            <p:txBody>
              <a:bodyPr wrap="square" rtlCol="0">
                <a:spAutoFit/>
              </a:bodyPr>
              <a:lstStyle/>
              <a:p>
                <a:pPr algn="ctr"/>
                <a:r>
                  <a:rPr lang="en-US" sz="1200" b="1" dirty="0"/>
                  <a:t>Evidence </a:t>
                </a:r>
                <a:endParaRPr lang="en-US" sz="1200" b="1" dirty="0" smtClean="0"/>
              </a:p>
              <a:p>
                <a:pPr algn="ctr"/>
                <a:r>
                  <a:rPr lang="en-US" sz="1200" b="1" dirty="0" smtClean="0"/>
                  <a:t>the </a:t>
                </a:r>
              </a:p>
              <a:p>
                <a:pPr algn="ctr"/>
                <a:r>
                  <a:rPr lang="en-US" sz="1200" b="1" dirty="0" smtClean="0"/>
                  <a:t>idea </a:t>
                </a:r>
                <a:r>
                  <a:rPr lang="en-US" sz="1200" b="1" dirty="0"/>
                  <a:t>works</a:t>
                </a:r>
              </a:p>
            </p:txBody>
          </p:sp>
        </p:grpSp>
        <p:grpSp>
          <p:nvGrpSpPr>
            <p:cNvPr id="55" name="Group 54"/>
            <p:cNvGrpSpPr/>
            <p:nvPr/>
          </p:nvGrpSpPr>
          <p:grpSpPr>
            <a:xfrm>
              <a:off x="5407987" y="5356840"/>
              <a:ext cx="1189575" cy="544913"/>
              <a:chOff x="5522383" y="2541187"/>
              <a:chExt cx="1136549" cy="417570"/>
            </a:xfrm>
          </p:grpSpPr>
          <p:sp>
            <p:nvSpPr>
              <p:cNvPr id="62" name="Chevron 61"/>
              <p:cNvSpPr/>
              <p:nvPr/>
            </p:nvSpPr>
            <p:spPr>
              <a:xfrm>
                <a:off x="5533094" y="2553730"/>
                <a:ext cx="1125838" cy="405027"/>
              </a:xfrm>
              <a:prstGeom prst="chevron">
                <a:avLst>
                  <a:gd name="adj" fmla="val 2624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50" b="1">
                  <a:solidFill>
                    <a:schemeClr val="tx1"/>
                  </a:solidFill>
                </a:endParaRPr>
              </a:p>
            </p:txBody>
          </p:sp>
          <p:sp>
            <p:nvSpPr>
              <p:cNvPr id="63" name="TextBox 62"/>
              <p:cNvSpPr txBox="1"/>
              <p:nvPr/>
            </p:nvSpPr>
            <p:spPr>
              <a:xfrm>
                <a:off x="5522383" y="2541187"/>
                <a:ext cx="1125838" cy="416577"/>
              </a:xfrm>
              <a:prstGeom prst="rect">
                <a:avLst/>
              </a:prstGeom>
              <a:noFill/>
            </p:spPr>
            <p:txBody>
              <a:bodyPr wrap="square" rtlCol="0">
                <a:spAutoFit/>
              </a:bodyPr>
              <a:lstStyle/>
              <a:p>
                <a:pPr algn="ctr"/>
                <a:r>
                  <a:rPr lang="en-US" sz="1200" b="1" dirty="0"/>
                  <a:t>Getting </a:t>
                </a:r>
                <a:endParaRPr lang="en-US" sz="1200" b="1" dirty="0" smtClean="0"/>
              </a:p>
              <a:p>
                <a:pPr algn="ctr"/>
                <a:r>
                  <a:rPr lang="en-US" sz="1200" b="1" dirty="0" smtClean="0"/>
                  <a:t>ready </a:t>
                </a:r>
                <a:r>
                  <a:rPr lang="en-US" sz="1200" b="1" dirty="0"/>
                  <a:t>to </a:t>
                </a:r>
                <a:endParaRPr lang="en-US" sz="1200" b="1" dirty="0" smtClean="0"/>
              </a:p>
              <a:p>
                <a:pPr algn="ctr"/>
                <a:r>
                  <a:rPr lang="en-US" sz="1200" b="1" dirty="0" smtClean="0"/>
                  <a:t>sell </a:t>
                </a:r>
                <a:r>
                  <a:rPr lang="en-US" sz="1200" b="1" dirty="0"/>
                  <a:t>to </a:t>
                </a:r>
                <a:endParaRPr lang="en-US" sz="1200" b="1" dirty="0" smtClean="0"/>
              </a:p>
              <a:p>
                <a:pPr algn="ctr"/>
                <a:r>
                  <a:rPr lang="en-US" sz="1200" b="1" dirty="0" smtClean="0"/>
                  <a:t>customers</a:t>
                </a:r>
                <a:endParaRPr lang="en-US" sz="1200" b="1" dirty="0"/>
              </a:p>
            </p:txBody>
          </p:sp>
        </p:grpSp>
        <p:grpSp>
          <p:nvGrpSpPr>
            <p:cNvPr id="56" name="Group 55"/>
            <p:cNvGrpSpPr/>
            <p:nvPr/>
          </p:nvGrpSpPr>
          <p:grpSpPr>
            <a:xfrm>
              <a:off x="6512098" y="5382175"/>
              <a:ext cx="1229636" cy="528546"/>
              <a:chOff x="6658932" y="2560595"/>
              <a:chExt cx="1174827" cy="405027"/>
            </a:xfrm>
          </p:grpSpPr>
          <p:sp>
            <p:nvSpPr>
              <p:cNvPr id="60" name="Chevron 59"/>
              <p:cNvSpPr/>
              <p:nvPr/>
            </p:nvSpPr>
            <p:spPr>
              <a:xfrm>
                <a:off x="6658932" y="2560595"/>
                <a:ext cx="1125838" cy="405027"/>
              </a:xfrm>
              <a:prstGeom prst="chevron">
                <a:avLst>
                  <a:gd name="adj" fmla="val 276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350" b="1">
                  <a:solidFill>
                    <a:schemeClr val="tx1"/>
                  </a:solidFill>
                </a:endParaRPr>
              </a:p>
            </p:txBody>
          </p:sp>
          <p:sp>
            <p:nvSpPr>
              <p:cNvPr id="61" name="TextBox 60"/>
              <p:cNvSpPr txBox="1"/>
              <p:nvPr/>
            </p:nvSpPr>
            <p:spPr>
              <a:xfrm>
                <a:off x="6707921" y="2587604"/>
                <a:ext cx="1125838" cy="262289"/>
              </a:xfrm>
              <a:prstGeom prst="rect">
                <a:avLst/>
              </a:prstGeom>
              <a:noFill/>
            </p:spPr>
            <p:txBody>
              <a:bodyPr wrap="square" rtlCol="0">
                <a:spAutoFit/>
              </a:bodyPr>
              <a:lstStyle/>
              <a:p>
                <a:pPr algn="ctr"/>
                <a:r>
                  <a:rPr lang="en-US" sz="1400" b="1" dirty="0"/>
                  <a:t>Final </a:t>
                </a:r>
              </a:p>
              <a:p>
                <a:pPr algn="ctr"/>
                <a:r>
                  <a:rPr lang="en-US" sz="1400" b="1" dirty="0"/>
                  <a:t>prototype</a:t>
                </a:r>
              </a:p>
            </p:txBody>
          </p:sp>
        </p:grpSp>
        <p:grpSp>
          <p:nvGrpSpPr>
            <p:cNvPr id="57" name="Group 56"/>
            <p:cNvGrpSpPr/>
            <p:nvPr/>
          </p:nvGrpSpPr>
          <p:grpSpPr>
            <a:xfrm>
              <a:off x="7616777" y="5378963"/>
              <a:ext cx="1178362" cy="528546"/>
              <a:chOff x="6658932" y="2560595"/>
              <a:chExt cx="1125838" cy="405027"/>
            </a:xfrm>
          </p:grpSpPr>
          <p:sp>
            <p:nvSpPr>
              <p:cNvPr id="58" name="Chevron 57"/>
              <p:cNvSpPr/>
              <p:nvPr/>
            </p:nvSpPr>
            <p:spPr>
              <a:xfrm>
                <a:off x="6658932" y="2560595"/>
                <a:ext cx="1125838" cy="405027"/>
              </a:xfrm>
              <a:prstGeom prst="chevron">
                <a:avLst>
                  <a:gd name="adj" fmla="val 2345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b="1">
                  <a:solidFill>
                    <a:schemeClr val="tx1"/>
                  </a:solidFill>
                </a:endParaRPr>
              </a:p>
            </p:txBody>
          </p:sp>
          <p:sp>
            <p:nvSpPr>
              <p:cNvPr id="59" name="TextBox 58"/>
              <p:cNvSpPr txBox="1"/>
              <p:nvPr/>
            </p:nvSpPr>
            <p:spPr>
              <a:xfrm>
                <a:off x="6785138" y="2625494"/>
                <a:ext cx="940487" cy="231431"/>
              </a:xfrm>
              <a:prstGeom prst="rect">
                <a:avLst/>
              </a:prstGeom>
              <a:noFill/>
            </p:spPr>
            <p:txBody>
              <a:bodyPr wrap="square" rtlCol="0">
                <a:spAutoFit/>
              </a:bodyPr>
              <a:lstStyle/>
              <a:p>
                <a:pPr algn="ctr"/>
                <a:r>
                  <a:rPr lang="en-US" sz="1200" b="1" dirty="0"/>
                  <a:t>Market Launch</a:t>
                </a:r>
              </a:p>
            </p:txBody>
          </p:sp>
        </p:grpSp>
      </p:grpSp>
    </p:spTree>
    <p:extLst>
      <p:ext uri="{BB962C8B-B14F-4D97-AF65-F5344CB8AC3E}">
        <p14:creationId xmlns:p14="http://schemas.microsoft.com/office/powerpoint/2010/main" val="240534467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92413" y="5480584"/>
            <a:ext cx="1328773" cy="646331"/>
          </a:xfrm>
          <a:prstGeom prst="rect">
            <a:avLst/>
          </a:prstGeom>
          <a:noFill/>
        </p:spPr>
        <p:txBody>
          <a:bodyPr wrap="square" rtlCol="0">
            <a:spAutoFit/>
          </a:bodyPr>
          <a:lstStyle/>
          <a:p>
            <a:pPr algn="ctr"/>
            <a:r>
              <a:rPr lang="en-AU" b="1" dirty="0">
                <a:solidFill>
                  <a:srgbClr val="FF0000"/>
                </a:solidFill>
              </a:rPr>
              <a:t>You are here</a:t>
            </a:r>
          </a:p>
        </p:txBody>
      </p:sp>
      <p:sp>
        <p:nvSpPr>
          <p:cNvPr id="5" name="Right Arrow 4"/>
          <p:cNvSpPr/>
          <p:nvPr/>
        </p:nvSpPr>
        <p:spPr>
          <a:xfrm rot="10800000">
            <a:off x="6724096" y="5660948"/>
            <a:ext cx="668317" cy="28560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AU" sz="2000"/>
          </a:p>
        </p:txBody>
      </p:sp>
      <p:sp>
        <p:nvSpPr>
          <p:cNvPr id="7" name="TextBox 6"/>
          <p:cNvSpPr txBox="1"/>
          <p:nvPr/>
        </p:nvSpPr>
        <p:spPr>
          <a:xfrm>
            <a:off x="7152192" y="3795186"/>
            <a:ext cx="1706373" cy="646331"/>
          </a:xfrm>
          <a:prstGeom prst="rect">
            <a:avLst/>
          </a:prstGeom>
          <a:noFill/>
        </p:spPr>
        <p:txBody>
          <a:bodyPr wrap="square" rtlCol="0">
            <a:spAutoFit/>
          </a:bodyPr>
          <a:lstStyle/>
          <a:p>
            <a:pPr algn="ctr"/>
            <a:r>
              <a:rPr lang="en-AU" b="1" dirty="0">
                <a:solidFill>
                  <a:srgbClr val="FF0000"/>
                </a:solidFill>
              </a:rPr>
              <a:t>You want to be here</a:t>
            </a:r>
          </a:p>
        </p:txBody>
      </p:sp>
      <p:sp>
        <p:nvSpPr>
          <p:cNvPr id="10" name="TextBox 9"/>
          <p:cNvSpPr txBox="1"/>
          <p:nvPr/>
        </p:nvSpPr>
        <p:spPr>
          <a:xfrm>
            <a:off x="7324676" y="4663120"/>
            <a:ext cx="1328776" cy="523220"/>
          </a:xfrm>
          <a:prstGeom prst="rect">
            <a:avLst/>
          </a:prstGeom>
          <a:noFill/>
        </p:spPr>
        <p:txBody>
          <a:bodyPr wrap="square" rtlCol="0">
            <a:spAutoFit/>
          </a:bodyPr>
          <a:lstStyle/>
          <a:p>
            <a:pPr algn="ctr"/>
            <a:r>
              <a:rPr lang="en-AU" sz="1400" b="1" dirty="0">
                <a:solidFill>
                  <a:srgbClr val="0070C0"/>
                </a:solidFill>
              </a:rPr>
              <a:t>How long will it take?</a:t>
            </a:r>
          </a:p>
        </p:txBody>
      </p:sp>
      <p:sp>
        <p:nvSpPr>
          <p:cNvPr id="2" name="TextBox 1"/>
          <p:cNvSpPr txBox="1"/>
          <p:nvPr/>
        </p:nvSpPr>
        <p:spPr>
          <a:xfrm>
            <a:off x="927742" y="1551791"/>
            <a:ext cx="6000411" cy="646331"/>
          </a:xfrm>
          <a:prstGeom prst="rect">
            <a:avLst/>
          </a:prstGeom>
          <a:noFill/>
        </p:spPr>
        <p:txBody>
          <a:bodyPr wrap="square" rtlCol="0">
            <a:spAutoFit/>
          </a:bodyPr>
          <a:lstStyle/>
          <a:p>
            <a:pPr algn="ctr"/>
            <a:r>
              <a:rPr lang="en-AU" dirty="0"/>
              <a:t>Moving up through the </a:t>
            </a:r>
          </a:p>
          <a:p>
            <a:pPr algn="ctr"/>
            <a:r>
              <a:rPr lang="en-AU" dirty="0"/>
              <a:t>Technology Readiness Levels</a:t>
            </a:r>
          </a:p>
        </p:txBody>
      </p:sp>
      <p:pic>
        <p:nvPicPr>
          <p:cNvPr id="13" name="Picture 2" descr="https://upload.wikimedia.org/wikipedia/commons/7/72/NASA_TRL_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0401" y="2408894"/>
            <a:ext cx="2139298" cy="43764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Table 14"/>
          <p:cNvGraphicFramePr>
            <a:graphicFrameLocks noGrp="1"/>
          </p:cNvGraphicFramePr>
          <p:nvPr>
            <p:extLst/>
          </p:nvPr>
        </p:nvGraphicFramePr>
        <p:xfrm>
          <a:off x="330966" y="2354400"/>
          <a:ext cx="4109435" cy="4043861"/>
        </p:xfrm>
        <a:graphic>
          <a:graphicData uri="http://schemas.openxmlformats.org/drawingml/2006/table">
            <a:tbl>
              <a:tblPr firstRow="1" firstCol="1" bandRow="1">
                <a:tableStyleId>{5C22544A-7EE6-4342-B048-85BDC9FD1C3A}</a:tableStyleId>
              </a:tblPr>
              <a:tblGrid>
                <a:gridCol w="4109435"/>
              </a:tblGrid>
              <a:tr h="464609">
                <a:tc>
                  <a:txBody>
                    <a:bodyPr/>
                    <a:lstStyle/>
                    <a:p>
                      <a:pPr>
                        <a:lnSpc>
                          <a:spcPct val="115000"/>
                        </a:lnSpc>
                        <a:spcAft>
                          <a:spcPts val="0"/>
                        </a:spcAft>
                      </a:pPr>
                      <a:r>
                        <a:rPr lang="en-GB" sz="1900" dirty="0">
                          <a:effectLst/>
                        </a:rPr>
                        <a:t>9 </a:t>
                      </a:r>
                      <a:r>
                        <a:rPr lang="en-GB" sz="1900" dirty="0" smtClean="0">
                          <a:effectLst/>
                        </a:rPr>
                        <a:t>Market launch</a:t>
                      </a:r>
                      <a:endParaRPr lang="en-AU"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28169" marR="28169" marT="0" marB="0"/>
                </a:tc>
              </a:tr>
              <a:tr h="565935">
                <a:tc>
                  <a:txBody>
                    <a:bodyPr/>
                    <a:lstStyle/>
                    <a:p>
                      <a:pPr>
                        <a:lnSpc>
                          <a:spcPct val="115000"/>
                        </a:lnSpc>
                        <a:spcAft>
                          <a:spcPts val="0"/>
                        </a:spcAft>
                      </a:pPr>
                      <a:r>
                        <a:rPr lang="en-GB" sz="1900" dirty="0">
                          <a:effectLst/>
                        </a:rPr>
                        <a:t>8 </a:t>
                      </a:r>
                      <a:r>
                        <a:rPr lang="en-GB" sz="1900" dirty="0" smtClean="0">
                          <a:effectLst/>
                        </a:rPr>
                        <a:t>Final prototype </a:t>
                      </a:r>
                      <a:endParaRPr lang="en-AU"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28169" marR="28169" marT="0" marB="0"/>
                </a:tc>
              </a:tr>
              <a:tr h="487145">
                <a:tc>
                  <a:txBody>
                    <a:bodyPr/>
                    <a:lstStyle/>
                    <a:p>
                      <a:pPr>
                        <a:lnSpc>
                          <a:spcPct val="115000"/>
                        </a:lnSpc>
                        <a:spcAft>
                          <a:spcPts val="0"/>
                        </a:spcAft>
                      </a:pPr>
                      <a:r>
                        <a:rPr lang="en-GB" sz="1900" dirty="0">
                          <a:effectLst/>
                        </a:rPr>
                        <a:t>7 </a:t>
                      </a:r>
                      <a:r>
                        <a:rPr lang="en-GB" sz="1900" dirty="0" smtClean="0">
                          <a:effectLst/>
                        </a:rPr>
                        <a:t>Getting ready to sell to customers </a:t>
                      </a:r>
                      <a:endParaRPr lang="en-AU"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28169" marR="28169" marT="0" marB="0"/>
                </a:tc>
              </a:tr>
              <a:tr h="422404">
                <a:tc>
                  <a:txBody>
                    <a:bodyPr/>
                    <a:lstStyle/>
                    <a:p>
                      <a:pPr>
                        <a:lnSpc>
                          <a:spcPct val="115000"/>
                        </a:lnSpc>
                        <a:spcAft>
                          <a:spcPts val="0"/>
                        </a:spcAft>
                      </a:pPr>
                      <a:r>
                        <a:rPr lang="en-GB" sz="1900" dirty="0">
                          <a:effectLst/>
                        </a:rPr>
                        <a:t>6 </a:t>
                      </a:r>
                      <a:r>
                        <a:rPr lang="en-GB" sz="1900" dirty="0" smtClean="0">
                          <a:effectLst/>
                        </a:rPr>
                        <a:t>Showing potential customers it works </a:t>
                      </a:r>
                      <a:endParaRPr lang="en-AU"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28169" marR="28169" marT="0" marB="0"/>
                </a:tc>
              </a:tr>
              <a:tr h="304265">
                <a:tc>
                  <a:txBody>
                    <a:bodyPr/>
                    <a:lstStyle/>
                    <a:p>
                      <a:pPr>
                        <a:lnSpc>
                          <a:spcPct val="115000"/>
                        </a:lnSpc>
                        <a:spcAft>
                          <a:spcPts val="0"/>
                        </a:spcAft>
                      </a:pPr>
                      <a:r>
                        <a:rPr lang="en-GB" sz="1900" dirty="0">
                          <a:effectLst/>
                        </a:rPr>
                        <a:t>5 </a:t>
                      </a:r>
                      <a:r>
                        <a:rPr lang="en-GB" sz="1900" dirty="0" smtClean="0">
                          <a:effectLst/>
                        </a:rPr>
                        <a:t>Testing your</a:t>
                      </a:r>
                      <a:r>
                        <a:rPr lang="en-GB" sz="1900" baseline="0" dirty="0" smtClean="0">
                          <a:effectLst/>
                        </a:rPr>
                        <a:t> product/service in the field</a:t>
                      </a:r>
                      <a:endParaRPr lang="en-AU"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28169" marR="28169" marT="0" marB="0"/>
                </a:tc>
              </a:tr>
              <a:tr h="304265">
                <a:tc>
                  <a:txBody>
                    <a:bodyPr/>
                    <a:lstStyle/>
                    <a:p>
                      <a:pPr>
                        <a:lnSpc>
                          <a:spcPct val="115000"/>
                        </a:lnSpc>
                        <a:spcAft>
                          <a:spcPts val="0"/>
                        </a:spcAft>
                      </a:pPr>
                      <a:r>
                        <a:rPr lang="en-GB" sz="1900" dirty="0">
                          <a:effectLst/>
                        </a:rPr>
                        <a:t>4 </a:t>
                      </a:r>
                      <a:r>
                        <a:rPr lang="en-GB" sz="1900" dirty="0" smtClean="0">
                          <a:effectLst/>
                        </a:rPr>
                        <a:t>Testing your</a:t>
                      </a:r>
                      <a:r>
                        <a:rPr lang="en-GB" sz="1900" baseline="0" dirty="0" smtClean="0">
                          <a:effectLst/>
                        </a:rPr>
                        <a:t> product/service at home</a:t>
                      </a:r>
                      <a:r>
                        <a:rPr lang="en-GB" sz="1900" dirty="0" smtClean="0">
                          <a:effectLst/>
                        </a:rPr>
                        <a:t>, </a:t>
                      </a:r>
                      <a:endParaRPr lang="en-AU"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28169" marR="28169" marT="0" marB="0"/>
                </a:tc>
              </a:tr>
              <a:tr h="349388">
                <a:tc>
                  <a:txBody>
                    <a:bodyPr/>
                    <a:lstStyle/>
                    <a:p>
                      <a:pPr>
                        <a:lnSpc>
                          <a:spcPct val="115000"/>
                        </a:lnSpc>
                        <a:spcAft>
                          <a:spcPts val="0"/>
                        </a:spcAft>
                      </a:pPr>
                      <a:r>
                        <a:rPr lang="en-GB" sz="1900" dirty="0">
                          <a:effectLst/>
                        </a:rPr>
                        <a:t>3  </a:t>
                      </a:r>
                      <a:r>
                        <a:rPr lang="en-GB" sz="1900" dirty="0" smtClean="0">
                          <a:effectLst/>
                        </a:rPr>
                        <a:t>Evidence the idea works</a:t>
                      </a:r>
                      <a:endParaRPr lang="en-AU"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28169" marR="28169" marT="0" marB="0"/>
                </a:tc>
              </a:tr>
              <a:tr h="422404">
                <a:tc>
                  <a:txBody>
                    <a:bodyPr/>
                    <a:lstStyle/>
                    <a:p>
                      <a:pPr>
                        <a:lnSpc>
                          <a:spcPct val="115000"/>
                        </a:lnSpc>
                        <a:spcAft>
                          <a:spcPts val="0"/>
                        </a:spcAft>
                      </a:pPr>
                      <a:r>
                        <a:rPr lang="en-GB" sz="1900" dirty="0">
                          <a:effectLst/>
                        </a:rPr>
                        <a:t>2 </a:t>
                      </a:r>
                      <a:r>
                        <a:rPr lang="en-GB" sz="1900" dirty="0" smtClean="0">
                          <a:effectLst/>
                        </a:rPr>
                        <a:t>Idea mapped out</a:t>
                      </a:r>
                      <a:endParaRPr lang="en-AU"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28169" marR="28169" marT="0" marB="0"/>
                </a:tc>
              </a:tr>
              <a:tr h="304265">
                <a:tc>
                  <a:txBody>
                    <a:bodyPr/>
                    <a:lstStyle/>
                    <a:p>
                      <a:pPr>
                        <a:lnSpc>
                          <a:spcPct val="115000"/>
                        </a:lnSpc>
                        <a:spcAft>
                          <a:spcPts val="0"/>
                        </a:spcAft>
                      </a:pPr>
                      <a:r>
                        <a:rPr lang="en-GB" sz="1900" dirty="0" smtClean="0">
                          <a:effectLst/>
                        </a:rPr>
                        <a:t>1 Initial idea</a:t>
                      </a:r>
                      <a:endParaRPr lang="en-AU"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28169" marR="28169" marT="0" marB="0"/>
                </a:tc>
              </a:tr>
            </a:tbl>
          </a:graphicData>
        </a:graphic>
      </p:graphicFrame>
      <p:sp>
        <p:nvSpPr>
          <p:cNvPr id="16" name="Text Placeholder 15"/>
          <p:cNvSpPr>
            <a:spLocks noGrp="1"/>
          </p:cNvSpPr>
          <p:nvPr>
            <p:ph type="body" sz="quarter" idx="10"/>
          </p:nvPr>
        </p:nvSpPr>
        <p:spPr>
          <a:xfrm>
            <a:off x="330966" y="73582"/>
            <a:ext cx="7751878" cy="593391"/>
          </a:xfrm>
        </p:spPr>
        <p:txBody>
          <a:bodyPr>
            <a:noAutofit/>
          </a:bodyPr>
          <a:lstStyle/>
          <a:p>
            <a:r>
              <a:rPr lang="en-AU" sz="3200" dirty="0" smtClean="0">
                <a:solidFill>
                  <a:schemeClr val="bg2">
                    <a:lumMod val="50000"/>
                  </a:schemeClr>
                </a:solidFill>
              </a:rPr>
              <a:t>Technology readiness levels – Where are you? How long have you taken to get there? </a:t>
            </a:r>
          </a:p>
          <a:p>
            <a:r>
              <a:rPr lang="en-AU" sz="3200" dirty="0" smtClean="0">
                <a:solidFill>
                  <a:schemeClr val="bg2">
                    <a:lumMod val="50000"/>
                  </a:schemeClr>
                </a:solidFill>
              </a:rPr>
              <a:t>How much further do you have to go? </a:t>
            </a:r>
            <a:endParaRPr lang="en-AU" sz="3200" dirty="0">
              <a:solidFill>
                <a:schemeClr val="bg2">
                  <a:lumMod val="50000"/>
                </a:schemeClr>
              </a:solidFill>
            </a:endParaRPr>
          </a:p>
        </p:txBody>
      </p:sp>
      <p:sp>
        <p:nvSpPr>
          <p:cNvPr id="20" name="Right Arrow 19"/>
          <p:cNvSpPr/>
          <p:nvPr/>
        </p:nvSpPr>
        <p:spPr>
          <a:xfrm rot="10800000">
            <a:off x="6548265" y="3821108"/>
            <a:ext cx="668317" cy="28560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AU" sz="2000"/>
          </a:p>
        </p:txBody>
      </p:sp>
    </p:spTree>
    <p:extLst>
      <p:ext uri="{BB962C8B-B14F-4D97-AF65-F5344CB8AC3E}">
        <p14:creationId xmlns:p14="http://schemas.microsoft.com/office/powerpoint/2010/main" val="199850639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10" grpId="0"/>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9941" y="1683480"/>
            <a:ext cx="6229350" cy="3714750"/>
          </a:xfrm>
          <a:prstGeom prst="rect">
            <a:avLst/>
          </a:prstGeom>
          <a:solidFill>
            <a:schemeClr val="bg1"/>
          </a:solidFill>
          <a:ln w="38100">
            <a:solidFill>
              <a:srgbClr val="0055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Line 4"/>
          <p:cNvSpPr>
            <a:spLocks noChangeShapeType="1"/>
          </p:cNvSpPr>
          <p:nvPr/>
        </p:nvSpPr>
        <p:spPr bwMode="auto">
          <a:xfrm flipV="1">
            <a:off x="2232422" y="2181162"/>
            <a:ext cx="1191" cy="2864644"/>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6" name="Line 5"/>
          <p:cNvSpPr>
            <a:spLocks noChangeShapeType="1"/>
          </p:cNvSpPr>
          <p:nvPr/>
        </p:nvSpPr>
        <p:spPr bwMode="auto">
          <a:xfrm>
            <a:off x="2224088" y="5055330"/>
            <a:ext cx="4548188" cy="1191"/>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7" name="Freeform 6"/>
          <p:cNvSpPr>
            <a:spLocks/>
          </p:cNvSpPr>
          <p:nvPr/>
        </p:nvSpPr>
        <p:spPr bwMode="auto">
          <a:xfrm>
            <a:off x="2405065" y="2483581"/>
            <a:ext cx="4039790" cy="2113360"/>
          </a:xfrm>
          <a:custGeom>
            <a:avLst/>
            <a:gdLst>
              <a:gd name="T0" fmla="*/ 0 w 3265"/>
              <a:gd name="T1" fmla="*/ 0 h 2268"/>
              <a:gd name="T2" fmla="*/ 861 w 3265"/>
              <a:gd name="T3" fmla="*/ 1679 h 2268"/>
              <a:gd name="T4" fmla="*/ 3265 w 3265"/>
              <a:gd name="T5" fmla="*/ 2268 h 2268"/>
            </a:gdLst>
            <a:ahLst/>
            <a:cxnLst>
              <a:cxn ang="0">
                <a:pos x="T0" y="T1"/>
              </a:cxn>
              <a:cxn ang="0">
                <a:pos x="T2" y="T3"/>
              </a:cxn>
              <a:cxn ang="0">
                <a:pos x="T4" y="T5"/>
              </a:cxn>
            </a:cxnLst>
            <a:rect l="0" t="0" r="r" b="b"/>
            <a:pathLst>
              <a:path w="3265" h="2268">
                <a:moveTo>
                  <a:pt x="0" y="0"/>
                </a:moveTo>
                <a:cubicBezTo>
                  <a:pt x="158" y="650"/>
                  <a:pt x="317" y="1301"/>
                  <a:pt x="861" y="1679"/>
                </a:cubicBezTo>
                <a:cubicBezTo>
                  <a:pt x="1405" y="2057"/>
                  <a:pt x="2335" y="2162"/>
                  <a:pt x="3265" y="2268"/>
                </a:cubicBezTo>
              </a:path>
            </a:pathLst>
          </a:custGeom>
          <a:noFill/>
          <a:ln w="19050">
            <a:solidFill>
              <a:srgbClr val="660033"/>
            </a:solidFill>
            <a:round/>
            <a:headEn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8" name="Freeform 7"/>
          <p:cNvSpPr>
            <a:spLocks/>
          </p:cNvSpPr>
          <p:nvPr/>
        </p:nvSpPr>
        <p:spPr bwMode="auto">
          <a:xfrm>
            <a:off x="2405065" y="2483581"/>
            <a:ext cx="4039790" cy="2113360"/>
          </a:xfrm>
          <a:custGeom>
            <a:avLst/>
            <a:gdLst>
              <a:gd name="T0" fmla="*/ 0 w 3265"/>
              <a:gd name="T1" fmla="*/ 2268 h 2268"/>
              <a:gd name="T2" fmla="*/ 2404 w 3265"/>
              <a:gd name="T3" fmla="*/ 1679 h 2268"/>
              <a:gd name="T4" fmla="*/ 3265 w 3265"/>
              <a:gd name="T5" fmla="*/ 0 h 2268"/>
            </a:gdLst>
            <a:ahLst/>
            <a:cxnLst>
              <a:cxn ang="0">
                <a:pos x="T0" y="T1"/>
              </a:cxn>
              <a:cxn ang="0">
                <a:pos x="T2" y="T3"/>
              </a:cxn>
              <a:cxn ang="0">
                <a:pos x="T4" y="T5"/>
              </a:cxn>
            </a:cxnLst>
            <a:rect l="0" t="0" r="r" b="b"/>
            <a:pathLst>
              <a:path w="3265" h="2268">
                <a:moveTo>
                  <a:pt x="0" y="2268"/>
                </a:moveTo>
                <a:cubicBezTo>
                  <a:pt x="930" y="2162"/>
                  <a:pt x="1860" y="2057"/>
                  <a:pt x="2404" y="1679"/>
                </a:cubicBezTo>
                <a:cubicBezTo>
                  <a:pt x="2948" y="1301"/>
                  <a:pt x="3106" y="650"/>
                  <a:pt x="3265" y="0"/>
                </a:cubicBezTo>
              </a:path>
            </a:pathLst>
          </a:custGeom>
          <a:noFill/>
          <a:ln w="19050">
            <a:solidFill>
              <a:srgbClr val="0033CC"/>
            </a:solidFill>
            <a:round/>
            <a:headEn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9" name="Text Box 8"/>
          <p:cNvSpPr txBox="1">
            <a:spLocks noChangeArrowheads="1"/>
          </p:cNvSpPr>
          <p:nvPr/>
        </p:nvSpPr>
        <p:spPr bwMode="auto">
          <a:xfrm>
            <a:off x="6641308" y="2333562"/>
            <a:ext cx="117871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AU" sz="1500" b="1" dirty="0">
                <a:solidFill>
                  <a:srgbClr val="0033CC"/>
                </a:solidFill>
                <a:latin typeface="Arial" pitchFamily="34" charset="0"/>
              </a:rPr>
              <a:t>Value</a:t>
            </a:r>
          </a:p>
        </p:txBody>
      </p:sp>
      <p:sp>
        <p:nvSpPr>
          <p:cNvPr id="10" name="Text Box 9"/>
          <p:cNvSpPr txBox="1">
            <a:spLocks noChangeArrowheads="1"/>
          </p:cNvSpPr>
          <p:nvPr/>
        </p:nvSpPr>
        <p:spPr bwMode="auto">
          <a:xfrm>
            <a:off x="6584158" y="4454066"/>
            <a:ext cx="117871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AU" sz="1500" b="1">
                <a:solidFill>
                  <a:srgbClr val="4F2D38"/>
                </a:solidFill>
                <a:latin typeface="Arial" pitchFamily="34" charset="0"/>
                <a:ea typeface="MS Mincho" pitchFamily="49" charset="-128"/>
              </a:rPr>
              <a:t>Risk</a:t>
            </a:r>
          </a:p>
        </p:txBody>
      </p:sp>
      <p:sp>
        <p:nvSpPr>
          <p:cNvPr id="11" name="Text Box 10"/>
          <p:cNvSpPr txBox="1">
            <a:spLocks noChangeArrowheads="1"/>
          </p:cNvSpPr>
          <p:nvPr/>
        </p:nvSpPr>
        <p:spPr bwMode="auto">
          <a:xfrm>
            <a:off x="1716883" y="3545619"/>
            <a:ext cx="44886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AU" sz="1500" b="1" dirty="0">
                <a:latin typeface="Arial" pitchFamily="34" charset="0"/>
              </a:rPr>
              <a:t>$$</a:t>
            </a:r>
          </a:p>
        </p:txBody>
      </p:sp>
      <p:sp>
        <p:nvSpPr>
          <p:cNvPr id="12" name="Line 11"/>
          <p:cNvSpPr>
            <a:spLocks noChangeShapeType="1"/>
          </p:cNvSpPr>
          <p:nvPr/>
        </p:nvSpPr>
        <p:spPr bwMode="auto">
          <a:xfrm>
            <a:off x="2897814" y="2483581"/>
            <a:ext cx="0" cy="278011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3" name="Line 12"/>
          <p:cNvSpPr>
            <a:spLocks noChangeShapeType="1"/>
          </p:cNvSpPr>
          <p:nvPr/>
        </p:nvSpPr>
        <p:spPr bwMode="auto">
          <a:xfrm>
            <a:off x="3653898" y="2483581"/>
            <a:ext cx="0" cy="278011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4" name="Line 13"/>
          <p:cNvSpPr>
            <a:spLocks noChangeShapeType="1"/>
          </p:cNvSpPr>
          <p:nvPr/>
        </p:nvSpPr>
        <p:spPr bwMode="auto">
          <a:xfrm>
            <a:off x="4409982" y="2528579"/>
            <a:ext cx="0" cy="278011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5" name="Line 14"/>
          <p:cNvSpPr>
            <a:spLocks noChangeShapeType="1"/>
          </p:cNvSpPr>
          <p:nvPr/>
        </p:nvSpPr>
        <p:spPr bwMode="auto">
          <a:xfrm>
            <a:off x="5220072" y="2528579"/>
            <a:ext cx="0" cy="278011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2" name="TextBox 21"/>
          <p:cNvSpPr txBox="1"/>
          <p:nvPr/>
        </p:nvSpPr>
        <p:spPr>
          <a:xfrm>
            <a:off x="2081846" y="910534"/>
            <a:ext cx="4686224" cy="415498"/>
          </a:xfrm>
          <a:prstGeom prst="rect">
            <a:avLst/>
          </a:prstGeom>
          <a:noFill/>
        </p:spPr>
        <p:txBody>
          <a:bodyPr wrap="square" rtlCol="0">
            <a:spAutoFit/>
          </a:bodyPr>
          <a:lstStyle/>
          <a:p>
            <a:pPr algn="ctr"/>
            <a:r>
              <a:rPr lang="en-AU" sz="2100" b="1" dirty="0" smtClean="0">
                <a:latin typeface="Arial" panose="020B0604020202020204" pitchFamily="34" charset="0"/>
                <a:cs typeface="Arial" panose="020B0604020202020204" pitchFamily="34" charset="0"/>
              </a:rPr>
              <a:t>De-risking your technology</a:t>
            </a:r>
            <a:endParaRPr lang="en-AU" sz="2100" b="1" dirty="0">
              <a:latin typeface="Arial" panose="020B0604020202020204" pitchFamily="34" charset="0"/>
              <a:cs typeface="Arial" panose="020B0604020202020204" pitchFamily="34" charset="0"/>
            </a:endParaRPr>
          </a:p>
        </p:txBody>
      </p:sp>
      <p:sp>
        <p:nvSpPr>
          <p:cNvPr id="21" name="Line 14"/>
          <p:cNvSpPr>
            <a:spLocks noChangeShapeType="1"/>
          </p:cNvSpPr>
          <p:nvPr/>
        </p:nvSpPr>
        <p:spPr bwMode="auto">
          <a:xfrm>
            <a:off x="5922150" y="2528579"/>
            <a:ext cx="0" cy="278011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grpSp>
        <p:nvGrpSpPr>
          <p:cNvPr id="26" name="Group 25"/>
          <p:cNvGrpSpPr/>
          <p:nvPr/>
        </p:nvGrpSpPr>
        <p:grpSpPr>
          <a:xfrm>
            <a:off x="768272" y="5098429"/>
            <a:ext cx="6284581" cy="1916954"/>
            <a:chOff x="26321" y="5356841"/>
            <a:chExt cx="8768818" cy="1905821"/>
          </a:xfrm>
        </p:grpSpPr>
        <p:sp>
          <p:nvSpPr>
            <p:cNvPr id="27" name="TextBox 26"/>
            <p:cNvSpPr txBox="1"/>
            <p:nvPr/>
          </p:nvSpPr>
          <p:spPr>
            <a:xfrm>
              <a:off x="26321" y="5505506"/>
              <a:ext cx="1435709" cy="90275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en-US" sz="1200" b="1" cap="all" dirty="0" smtClean="0">
                  <a:ln/>
                  <a:solidFill>
                    <a:schemeClr val="accent2">
                      <a:lumMod val="75000"/>
                    </a:schemeClr>
                  </a:solidFill>
                  <a:effectLst>
                    <a:reflection blurRad="10000" stA="55000" endPos="48000" dist="500" dir="5400000" sy="-100000" algn="bl" rotWithShape="0"/>
                  </a:effectLst>
                </a:rPr>
                <a:t>Pipeline</a:t>
              </a:r>
              <a:endParaRPr lang="en-US" sz="2400" b="1" dirty="0"/>
            </a:p>
          </p:txBody>
        </p:sp>
        <p:grpSp>
          <p:nvGrpSpPr>
            <p:cNvPr id="28" name="Group 27"/>
            <p:cNvGrpSpPr/>
            <p:nvPr/>
          </p:nvGrpSpPr>
          <p:grpSpPr>
            <a:xfrm>
              <a:off x="1973951" y="5373216"/>
              <a:ext cx="1178362" cy="1288345"/>
              <a:chOff x="2155580" y="2553730"/>
              <a:chExt cx="1125838" cy="987264"/>
            </a:xfrm>
          </p:grpSpPr>
          <p:sp>
            <p:nvSpPr>
              <p:cNvPr id="44" name="Pentagon 43"/>
              <p:cNvSpPr/>
              <p:nvPr/>
            </p:nvSpPr>
            <p:spPr>
              <a:xfrm>
                <a:off x="2155580" y="2553730"/>
                <a:ext cx="1125838" cy="405027"/>
              </a:xfrm>
              <a:prstGeom prst="homePlate">
                <a:avLst>
                  <a:gd name="adj" fmla="val 2764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900" b="1"/>
              </a:p>
            </p:txBody>
          </p:sp>
          <p:sp>
            <p:nvSpPr>
              <p:cNvPr id="45" name="TextBox 44"/>
              <p:cNvSpPr txBox="1"/>
              <p:nvPr/>
            </p:nvSpPr>
            <p:spPr>
              <a:xfrm>
                <a:off x="2155580" y="2618611"/>
                <a:ext cx="975967" cy="922383"/>
              </a:xfrm>
              <a:prstGeom prst="rect">
                <a:avLst/>
              </a:prstGeom>
              <a:noFill/>
            </p:spPr>
            <p:txBody>
              <a:bodyPr wrap="square" rtlCol="0">
                <a:spAutoFit/>
              </a:bodyPr>
              <a:lstStyle/>
              <a:p>
                <a:pPr algn="ctr"/>
                <a:r>
                  <a:rPr lang="en-US" sz="900" b="1" dirty="0"/>
                  <a:t>Initial </a:t>
                </a:r>
                <a:endParaRPr lang="en-US" sz="900" b="1" dirty="0" smtClean="0"/>
              </a:p>
              <a:p>
                <a:pPr algn="ctr"/>
                <a:r>
                  <a:rPr lang="en-US" sz="900" b="1" dirty="0" smtClean="0"/>
                  <a:t>idea</a:t>
                </a:r>
                <a:endParaRPr lang="en-US" sz="900" b="1" dirty="0"/>
              </a:p>
            </p:txBody>
          </p:sp>
        </p:grpSp>
        <p:grpSp>
          <p:nvGrpSpPr>
            <p:cNvPr id="29" name="Group 28"/>
            <p:cNvGrpSpPr/>
            <p:nvPr/>
          </p:nvGrpSpPr>
          <p:grpSpPr>
            <a:xfrm>
              <a:off x="3131791" y="5373217"/>
              <a:ext cx="1178362" cy="1170380"/>
              <a:chOff x="3281418" y="2553730"/>
              <a:chExt cx="1125838" cy="896867"/>
            </a:xfrm>
          </p:grpSpPr>
          <p:sp>
            <p:nvSpPr>
              <p:cNvPr id="42" name="Chevron 41"/>
              <p:cNvSpPr/>
              <p:nvPr/>
            </p:nvSpPr>
            <p:spPr>
              <a:xfrm>
                <a:off x="3281418" y="2553730"/>
                <a:ext cx="1125838" cy="405027"/>
              </a:xfrm>
              <a:prstGeom prst="chevron">
                <a:avLst>
                  <a:gd name="adj" fmla="val 2485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900" b="1">
                  <a:solidFill>
                    <a:schemeClr val="tx1"/>
                  </a:solidFill>
                </a:endParaRPr>
              </a:p>
            </p:txBody>
          </p:sp>
          <p:sp>
            <p:nvSpPr>
              <p:cNvPr id="43" name="TextBox 42"/>
              <p:cNvSpPr txBox="1"/>
              <p:nvPr/>
            </p:nvSpPr>
            <p:spPr>
              <a:xfrm>
                <a:off x="3393734" y="2605080"/>
                <a:ext cx="940487" cy="845517"/>
              </a:xfrm>
              <a:prstGeom prst="rect">
                <a:avLst/>
              </a:prstGeom>
              <a:noFill/>
            </p:spPr>
            <p:txBody>
              <a:bodyPr wrap="square" rtlCol="0">
                <a:spAutoFit/>
              </a:bodyPr>
              <a:lstStyle/>
              <a:p>
                <a:pPr algn="ctr"/>
                <a:r>
                  <a:rPr lang="en-US" sz="800" b="1" dirty="0"/>
                  <a:t>Idea mapped </a:t>
                </a:r>
                <a:endParaRPr lang="en-US" sz="800" b="1" dirty="0" smtClean="0"/>
              </a:p>
              <a:p>
                <a:pPr algn="ctr"/>
                <a:r>
                  <a:rPr lang="en-US" sz="800" b="1" dirty="0" smtClean="0"/>
                  <a:t>out</a:t>
                </a:r>
                <a:endParaRPr lang="en-US" sz="800" b="1" dirty="0"/>
              </a:p>
            </p:txBody>
          </p:sp>
        </p:grpSp>
        <p:grpSp>
          <p:nvGrpSpPr>
            <p:cNvPr id="30" name="Group 29"/>
            <p:cNvGrpSpPr/>
            <p:nvPr/>
          </p:nvGrpSpPr>
          <p:grpSpPr>
            <a:xfrm>
              <a:off x="4240819" y="5373220"/>
              <a:ext cx="1227172" cy="1548795"/>
              <a:chOff x="4407256" y="2553730"/>
              <a:chExt cx="1172474" cy="1186848"/>
            </a:xfrm>
          </p:grpSpPr>
          <p:sp>
            <p:nvSpPr>
              <p:cNvPr id="40" name="Chevron 39"/>
              <p:cNvSpPr/>
              <p:nvPr/>
            </p:nvSpPr>
            <p:spPr>
              <a:xfrm>
                <a:off x="4407256" y="2553730"/>
                <a:ext cx="1125838" cy="405027"/>
              </a:xfrm>
              <a:prstGeom prst="chevron">
                <a:avLst>
                  <a:gd name="adj" fmla="val 2764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900" b="1">
                  <a:solidFill>
                    <a:schemeClr val="tx1"/>
                  </a:solidFill>
                </a:endParaRPr>
              </a:p>
            </p:txBody>
          </p:sp>
          <p:sp>
            <p:nvSpPr>
              <p:cNvPr id="41" name="TextBox 40"/>
              <p:cNvSpPr txBox="1"/>
              <p:nvPr/>
            </p:nvSpPr>
            <p:spPr>
              <a:xfrm>
                <a:off x="4453892" y="2587600"/>
                <a:ext cx="1125838" cy="1152978"/>
              </a:xfrm>
              <a:prstGeom prst="rect">
                <a:avLst/>
              </a:prstGeom>
              <a:noFill/>
            </p:spPr>
            <p:txBody>
              <a:bodyPr wrap="square" rtlCol="0">
                <a:spAutoFit/>
              </a:bodyPr>
              <a:lstStyle/>
              <a:p>
                <a:pPr algn="ctr"/>
                <a:r>
                  <a:rPr lang="en-US" sz="800" b="1" dirty="0"/>
                  <a:t>Evidence </a:t>
                </a:r>
                <a:endParaRPr lang="en-US" sz="800" b="1" dirty="0" smtClean="0"/>
              </a:p>
              <a:p>
                <a:pPr algn="ctr"/>
                <a:r>
                  <a:rPr lang="en-US" sz="800" b="1" dirty="0" smtClean="0"/>
                  <a:t>the </a:t>
                </a:r>
              </a:p>
              <a:p>
                <a:pPr algn="ctr"/>
                <a:r>
                  <a:rPr lang="en-US" sz="800" b="1" dirty="0" smtClean="0"/>
                  <a:t>idea </a:t>
                </a:r>
                <a:r>
                  <a:rPr lang="en-US" sz="800" b="1" dirty="0"/>
                  <a:t>works</a:t>
                </a:r>
              </a:p>
            </p:txBody>
          </p:sp>
        </p:grpSp>
        <p:grpSp>
          <p:nvGrpSpPr>
            <p:cNvPr id="31" name="Group 30"/>
            <p:cNvGrpSpPr/>
            <p:nvPr/>
          </p:nvGrpSpPr>
          <p:grpSpPr>
            <a:xfrm>
              <a:off x="5407987" y="5356841"/>
              <a:ext cx="1189575" cy="1905821"/>
              <a:chOff x="5522383" y="2541187"/>
              <a:chExt cx="1136549" cy="1460441"/>
            </a:xfrm>
          </p:grpSpPr>
          <p:sp>
            <p:nvSpPr>
              <p:cNvPr id="38" name="Chevron 37"/>
              <p:cNvSpPr/>
              <p:nvPr/>
            </p:nvSpPr>
            <p:spPr>
              <a:xfrm>
                <a:off x="5533094" y="2553730"/>
                <a:ext cx="1125838" cy="405027"/>
              </a:xfrm>
              <a:prstGeom prst="chevron">
                <a:avLst>
                  <a:gd name="adj" fmla="val 2624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900" b="1">
                  <a:solidFill>
                    <a:schemeClr val="tx1"/>
                  </a:solidFill>
                </a:endParaRPr>
              </a:p>
            </p:txBody>
          </p:sp>
          <p:sp>
            <p:nvSpPr>
              <p:cNvPr id="39" name="TextBox 38"/>
              <p:cNvSpPr txBox="1"/>
              <p:nvPr/>
            </p:nvSpPr>
            <p:spPr>
              <a:xfrm>
                <a:off x="5522383" y="2541187"/>
                <a:ext cx="1125837" cy="1460441"/>
              </a:xfrm>
              <a:prstGeom prst="rect">
                <a:avLst/>
              </a:prstGeom>
              <a:noFill/>
            </p:spPr>
            <p:txBody>
              <a:bodyPr wrap="square" rtlCol="0">
                <a:spAutoFit/>
              </a:bodyPr>
              <a:lstStyle/>
              <a:p>
                <a:pPr algn="ctr"/>
                <a:r>
                  <a:rPr lang="en-US" sz="800" b="1" dirty="0"/>
                  <a:t>Getting </a:t>
                </a:r>
                <a:endParaRPr lang="en-US" sz="800" b="1" dirty="0" smtClean="0"/>
              </a:p>
              <a:p>
                <a:pPr algn="ctr"/>
                <a:r>
                  <a:rPr lang="en-US" sz="800" b="1" dirty="0" smtClean="0"/>
                  <a:t>ready </a:t>
                </a:r>
                <a:r>
                  <a:rPr lang="en-US" sz="800" b="1" dirty="0"/>
                  <a:t>to </a:t>
                </a:r>
                <a:endParaRPr lang="en-US" sz="800" b="1" dirty="0" smtClean="0"/>
              </a:p>
              <a:p>
                <a:pPr algn="ctr"/>
                <a:r>
                  <a:rPr lang="en-US" sz="800" b="1" dirty="0" smtClean="0"/>
                  <a:t>sell </a:t>
                </a:r>
                <a:r>
                  <a:rPr lang="en-US" sz="800" b="1" dirty="0"/>
                  <a:t>to </a:t>
                </a:r>
                <a:endParaRPr lang="en-US" sz="800" b="1" dirty="0" smtClean="0"/>
              </a:p>
              <a:p>
                <a:pPr algn="ctr"/>
                <a:r>
                  <a:rPr lang="en-US" sz="800" b="1" dirty="0" smtClean="0"/>
                  <a:t>customers</a:t>
                </a:r>
                <a:endParaRPr lang="en-US" sz="800" b="1" dirty="0"/>
              </a:p>
            </p:txBody>
          </p:sp>
        </p:grpSp>
        <p:grpSp>
          <p:nvGrpSpPr>
            <p:cNvPr id="32" name="Group 31"/>
            <p:cNvGrpSpPr/>
            <p:nvPr/>
          </p:nvGrpSpPr>
          <p:grpSpPr>
            <a:xfrm>
              <a:off x="6512098" y="5382176"/>
              <a:ext cx="1229636" cy="1238925"/>
              <a:chOff x="6658932" y="2560595"/>
              <a:chExt cx="1174827" cy="949393"/>
            </a:xfrm>
          </p:grpSpPr>
          <p:sp>
            <p:nvSpPr>
              <p:cNvPr id="36" name="Chevron 35"/>
              <p:cNvSpPr/>
              <p:nvPr/>
            </p:nvSpPr>
            <p:spPr>
              <a:xfrm>
                <a:off x="6658932" y="2560595"/>
                <a:ext cx="1125838" cy="405027"/>
              </a:xfrm>
              <a:prstGeom prst="chevron">
                <a:avLst>
                  <a:gd name="adj" fmla="val 276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900" b="1">
                  <a:solidFill>
                    <a:schemeClr val="tx1"/>
                  </a:solidFill>
                </a:endParaRPr>
              </a:p>
            </p:txBody>
          </p:sp>
          <p:sp>
            <p:nvSpPr>
              <p:cNvPr id="37" name="TextBox 36"/>
              <p:cNvSpPr txBox="1"/>
              <p:nvPr/>
            </p:nvSpPr>
            <p:spPr>
              <a:xfrm>
                <a:off x="6707920" y="2587605"/>
                <a:ext cx="1125839" cy="922383"/>
              </a:xfrm>
              <a:prstGeom prst="rect">
                <a:avLst/>
              </a:prstGeom>
              <a:noFill/>
            </p:spPr>
            <p:txBody>
              <a:bodyPr wrap="square" rtlCol="0">
                <a:spAutoFit/>
              </a:bodyPr>
              <a:lstStyle/>
              <a:p>
                <a:pPr algn="ctr"/>
                <a:r>
                  <a:rPr lang="en-US" sz="900" b="1" dirty="0"/>
                  <a:t>Final </a:t>
                </a:r>
              </a:p>
              <a:p>
                <a:pPr algn="ctr"/>
                <a:r>
                  <a:rPr lang="en-US" sz="900" b="1" dirty="0"/>
                  <a:t>prototype</a:t>
                </a:r>
              </a:p>
            </p:txBody>
          </p:sp>
        </p:grpSp>
        <p:grpSp>
          <p:nvGrpSpPr>
            <p:cNvPr id="33" name="Group 32"/>
            <p:cNvGrpSpPr/>
            <p:nvPr/>
          </p:nvGrpSpPr>
          <p:grpSpPr>
            <a:xfrm>
              <a:off x="7616777" y="5378965"/>
              <a:ext cx="1178362" cy="1188059"/>
              <a:chOff x="6658932" y="2560595"/>
              <a:chExt cx="1125838" cy="910414"/>
            </a:xfrm>
          </p:grpSpPr>
          <p:sp>
            <p:nvSpPr>
              <p:cNvPr id="34" name="Chevron 33"/>
              <p:cNvSpPr/>
              <p:nvPr/>
            </p:nvSpPr>
            <p:spPr>
              <a:xfrm>
                <a:off x="6658932" y="2560595"/>
                <a:ext cx="1125838" cy="405027"/>
              </a:xfrm>
              <a:prstGeom prst="chevron">
                <a:avLst>
                  <a:gd name="adj" fmla="val 2345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900" b="1">
                  <a:solidFill>
                    <a:schemeClr val="tx1"/>
                  </a:solidFill>
                </a:endParaRPr>
              </a:p>
            </p:txBody>
          </p:sp>
          <p:sp>
            <p:nvSpPr>
              <p:cNvPr id="35" name="TextBox 34"/>
              <p:cNvSpPr txBox="1"/>
              <p:nvPr/>
            </p:nvSpPr>
            <p:spPr>
              <a:xfrm>
                <a:off x="6785138" y="2625493"/>
                <a:ext cx="940487" cy="845516"/>
              </a:xfrm>
              <a:prstGeom prst="rect">
                <a:avLst/>
              </a:prstGeom>
              <a:noFill/>
            </p:spPr>
            <p:txBody>
              <a:bodyPr wrap="square" rtlCol="0">
                <a:spAutoFit/>
              </a:bodyPr>
              <a:lstStyle/>
              <a:p>
                <a:pPr algn="ctr"/>
                <a:r>
                  <a:rPr lang="en-US" sz="800" b="1" dirty="0"/>
                  <a:t>Market Launch</a:t>
                </a:r>
              </a:p>
            </p:txBody>
          </p:sp>
        </p:grpSp>
      </p:grpSp>
    </p:spTree>
    <p:extLst>
      <p:ext uri="{BB962C8B-B14F-4D97-AF65-F5344CB8AC3E}">
        <p14:creationId xmlns:p14="http://schemas.microsoft.com/office/powerpoint/2010/main" val="172566098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9941" y="1683480"/>
            <a:ext cx="6229350" cy="3714750"/>
          </a:xfrm>
          <a:prstGeom prst="rect">
            <a:avLst/>
          </a:prstGeom>
          <a:solidFill>
            <a:schemeClr val="bg1"/>
          </a:solidFill>
          <a:ln w="38100">
            <a:solidFill>
              <a:srgbClr val="0055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Line 4"/>
          <p:cNvSpPr>
            <a:spLocks noChangeShapeType="1"/>
          </p:cNvSpPr>
          <p:nvPr/>
        </p:nvSpPr>
        <p:spPr bwMode="auto">
          <a:xfrm flipV="1">
            <a:off x="2232422" y="2181162"/>
            <a:ext cx="1191" cy="2864644"/>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6" name="Line 5"/>
          <p:cNvSpPr>
            <a:spLocks noChangeShapeType="1"/>
          </p:cNvSpPr>
          <p:nvPr/>
        </p:nvSpPr>
        <p:spPr bwMode="auto">
          <a:xfrm>
            <a:off x="2224088" y="5055330"/>
            <a:ext cx="4548188" cy="1191"/>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7" name="Freeform 6"/>
          <p:cNvSpPr>
            <a:spLocks/>
          </p:cNvSpPr>
          <p:nvPr/>
        </p:nvSpPr>
        <p:spPr bwMode="auto">
          <a:xfrm>
            <a:off x="2405065" y="2483581"/>
            <a:ext cx="4039790" cy="2113360"/>
          </a:xfrm>
          <a:custGeom>
            <a:avLst/>
            <a:gdLst>
              <a:gd name="T0" fmla="*/ 0 w 3265"/>
              <a:gd name="T1" fmla="*/ 0 h 2268"/>
              <a:gd name="T2" fmla="*/ 861 w 3265"/>
              <a:gd name="T3" fmla="*/ 1679 h 2268"/>
              <a:gd name="T4" fmla="*/ 3265 w 3265"/>
              <a:gd name="T5" fmla="*/ 2268 h 2268"/>
            </a:gdLst>
            <a:ahLst/>
            <a:cxnLst>
              <a:cxn ang="0">
                <a:pos x="T0" y="T1"/>
              </a:cxn>
              <a:cxn ang="0">
                <a:pos x="T2" y="T3"/>
              </a:cxn>
              <a:cxn ang="0">
                <a:pos x="T4" y="T5"/>
              </a:cxn>
            </a:cxnLst>
            <a:rect l="0" t="0" r="r" b="b"/>
            <a:pathLst>
              <a:path w="3265" h="2268">
                <a:moveTo>
                  <a:pt x="0" y="0"/>
                </a:moveTo>
                <a:cubicBezTo>
                  <a:pt x="158" y="650"/>
                  <a:pt x="317" y="1301"/>
                  <a:pt x="861" y="1679"/>
                </a:cubicBezTo>
                <a:cubicBezTo>
                  <a:pt x="1405" y="2057"/>
                  <a:pt x="2335" y="2162"/>
                  <a:pt x="3265" y="2268"/>
                </a:cubicBezTo>
              </a:path>
            </a:pathLst>
          </a:custGeom>
          <a:noFill/>
          <a:ln w="19050">
            <a:solidFill>
              <a:srgbClr val="660033"/>
            </a:solidFill>
            <a:round/>
            <a:headEn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8" name="Freeform 7"/>
          <p:cNvSpPr>
            <a:spLocks/>
          </p:cNvSpPr>
          <p:nvPr/>
        </p:nvSpPr>
        <p:spPr bwMode="auto">
          <a:xfrm>
            <a:off x="2405065" y="2483581"/>
            <a:ext cx="4039790" cy="2113360"/>
          </a:xfrm>
          <a:custGeom>
            <a:avLst/>
            <a:gdLst>
              <a:gd name="T0" fmla="*/ 0 w 3265"/>
              <a:gd name="T1" fmla="*/ 2268 h 2268"/>
              <a:gd name="T2" fmla="*/ 2404 w 3265"/>
              <a:gd name="T3" fmla="*/ 1679 h 2268"/>
              <a:gd name="T4" fmla="*/ 3265 w 3265"/>
              <a:gd name="T5" fmla="*/ 0 h 2268"/>
            </a:gdLst>
            <a:ahLst/>
            <a:cxnLst>
              <a:cxn ang="0">
                <a:pos x="T0" y="T1"/>
              </a:cxn>
              <a:cxn ang="0">
                <a:pos x="T2" y="T3"/>
              </a:cxn>
              <a:cxn ang="0">
                <a:pos x="T4" y="T5"/>
              </a:cxn>
            </a:cxnLst>
            <a:rect l="0" t="0" r="r" b="b"/>
            <a:pathLst>
              <a:path w="3265" h="2268">
                <a:moveTo>
                  <a:pt x="0" y="2268"/>
                </a:moveTo>
                <a:cubicBezTo>
                  <a:pt x="930" y="2162"/>
                  <a:pt x="1860" y="2057"/>
                  <a:pt x="2404" y="1679"/>
                </a:cubicBezTo>
                <a:cubicBezTo>
                  <a:pt x="2948" y="1301"/>
                  <a:pt x="3106" y="650"/>
                  <a:pt x="3265" y="0"/>
                </a:cubicBezTo>
              </a:path>
            </a:pathLst>
          </a:custGeom>
          <a:noFill/>
          <a:ln w="19050">
            <a:solidFill>
              <a:srgbClr val="0033CC"/>
            </a:solidFill>
            <a:round/>
            <a:headEn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9" name="Text Box 8"/>
          <p:cNvSpPr txBox="1">
            <a:spLocks noChangeArrowheads="1"/>
          </p:cNvSpPr>
          <p:nvPr/>
        </p:nvSpPr>
        <p:spPr bwMode="auto">
          <a:xfrm>
            <a:off x="6641308" y="2333562"/>
            <a:ext cx="117871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AU" sz="1500" b="1" dirty="0">
                <a:solidFill>
                  <a:srgbClr val="0033CC"/>
                </a:solidFill>
                <a:latin typeface="Arial" pitchFamily="34" charset="0"/>
              </a:rPr>
              <a:t>Value</a:t>
            </a:r>
          </a:p>
        </p:txBody>
      </p:sp>
      <p:sp>
        <p:nvSpPr>
          <p:cNvPr id="10" name="Text Box 9"/>
          <p:cNvSpPr txBox="1">
            <a:spLocks noChangeArrowheads="1"/>
          </p:cNvSpPr>
          <p:nvPr/>
        </p:nvSpPr>
        <p:spPr bwMode="auto">
          <a:xfrm>
            <a:off x="6584158" y="4454066"/>
            <a:ext cx="117871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AU" sz="1500" b="1">
                <a:solidFill>
                  <a:srgbClr val="4F2D38"/>
                </a:solidFill>
                <a:latin typeface="Arial" pitchFamily="34" charset="0"/>
                <a:ea typeface="MS Mincho" pitchFamily="49" charset="-128"/>
              </a:rPr>
              <a:t>Risk</a:t>
            </a:r>
          </a:p>
        </p:txBody>
      </p:sp>
      <p:sp>
        <p:nvSpPr>
          <p:cNvPr id="11" name="Text Box 10"/>
          <p:cNvSpPr txBox="1">
            <a:spLocks noChangeArrowheads="1"/>
          </p:cNvSpPr>
          <p:nvPr/>
        </p:nvSpPr>
        <p:spPr bwMode="auto">
          <a:xfrm>
            <a:off x="1716883" y="3545619"/>
            <a:ext cx="44886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AU" sz="1500" b="1" dirty="0">
                <a:latin typeface="Arial" pitchFamily="34" charset="0"/>
              </a:rPr>
              <a:t>$$</a:t>
            </a:r>
          </a:p>
        </p:txBody>
      </p:sp>
      <p:sp>
        <p:nvSpPr>
          <p:cNvPr id="12" name="Line 11"/>
          <p:cNvSpPr>
            <a:spLocks noChangeShapeType="1"/>
          </p:cNvSpPr>
          <p:nvPr/>
        </p:nvSpPr>
        <p:spPr bwMode="auto">
          <a:xfrm>
            <a:off x="2897814" y="2483581"/>
            <a:ext cx="0" cy="278011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3" name="Line 12"/>
          <p:cNvSpPr>
            <a:spLocks noChangeShapeType="1"/>
          </p:cNvSpPr>
          <p:nvPr/>
        </p:nvSpPr>
        <p:spPr bwMode="auto">
          <a:xfrm>
            <a:off x="3653898" y="2483581"/>
            <a:ext cx="0" cy="278011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4" name="Line 13"/>
          <p:cNvSpPr>
            <a:spLocks noChangeShapeType="1"/>
          </p:cNvSpPr>
          <p:nvPr/>
        </p:nvSpPr>
        <p:spPr bwMode="auto">
          <a:xfrm>
            <a:off x="4409982" y="2528579"/>
            <a:ext cx="0" cy="278011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5" name="Line 14"/>
          <p:cNvSpPr>
            <a:spLocks noChangeShapeType="1"/>
          </p:cNvSpPr>
          <p:nvPr/>
        </p:nvSpPr>
        <p:spPr bwMode="auto">
          <a:xfrm>
            <a:off x="5220072" y="2528579"/>
            <a:ext cx="0" cy="278011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2" name="TextBox 21"/>
          <p:cNvSpPr txBox="1"/>
          <p:nvPr/>
        </p:nvSpPr>
        <p:spPr>
          <a:xfrm>
            <a:off x="2081846" y="910534"/>
            <a:ext cx="4686224" cy="415498"/>
          </a:xfrm>
          <a:prstGeom prst="rect">
            <a:avLst/>
          </a:prstGeom>
          <a:noFill/>
        </p:spPr>
        <p:txBody>
          <a:bodyPr wrap="square" rtlCol="0">
            <a:spAutoFit/>
          </a:bodyPr>
          <a:lstStyle/>
          <a:p>
            <a:pPr algn="ctr"/>
            <a:r>
              <a:rPr lang="en-AU" sz="2100" b="1" dirty="0">
                <a:latin typeface="Arial" panose="020B0604020202020204" pitchFamily="34" charset="0"/>
                <a:cs typeface="Arial" panose="020B0604020202020204" pitchFamily="34" charset="0"/>
              </a:rPr>
              <a:t>Reducing your risk</a:t>
            </a:r>
          </a:p>
        </p:txBody>
      </p:sp>
      <p:sp>
        <p:nvSpPr>
          <p:cNvPr id="21" name="Line 14"/>
          <p:cNvSpPr>
            <a:spLocks noChangeShapeType="1"/>
          </p:cNvSpPr>
          <p:nvPr/>
        </p:nvSpPr>
        <p:spPr bwMode="auto">
          <a:xfrm>
            <a:off x="5922150" y="2528579"/>
            <a:ext cx="0" cy="278011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4" name="6-Point Star 23"/>
          <p:cNvSpPr/>
          <p:nvPr/>
        </p:nvSpPr>
        <p:spPr>
          <a:xfrm>
            <a:off x="2735796" y="3969060"/>
            <a:ext cx="162018" cy="21602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5" name="6-Point Star 24"/>
          <p:cNvSpPr/>
          <p:nvPr/>
        </p:nvSpPr>
        <p:spPr>
          <a:xfrm>
            <a:off x="2735796" y="4766280"/>
            <a:ext cx="162018" cy="21602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6" name="TextBox 25"/>
          <p:cNvSpPr txBox="1"/>
          <p:nvPr/>
        </p:nvSpPr>
        <p:spPr>
          <a:xfrm>
            <a:off x="2864909" y="3945574"/>
            <a:ext cx="216024" cy="300082"/>
          </a:xfrm>
          <a:prstGeom prst="rect">
            <a:avLst/>
          </a:prstGeom>
          <a:noFill/>
        </p:spPr>
        <p:txBody>
          <a:bodyPr wrap="square" rtlCol="0">
            <a:spAutoFit/>
          </a:bodyPr>
          <a:lstStyle/>
          <a:p>
            <a:r>
              <a:rPr lang="en-AU" sz="1350" dirty="0"/>
              <a:t>?</a:t>
            </a:r>
          </a:p>
        </p:txBody>
      </p:sp>
      <p:sp>
        <p:nvSpPr>
          <p:cNvPr id="28" name="TextBox 27"/>
          <p:cNvSpPr txBox="1"/>
          <p:nvPr/>
        </p:nvSpPr>
        <p:spPr>
          <a:xfrm>
            <a:off x="2864909" y="4737139"/>
            <a:ext cx="216024" cy="300082"/>
          </a:xfrm>
          <a:prstGeom prst="rect">
            <a:avLst/>
          </a:prstGeom>
          <a:noFill/>
        </p:spPr>
        <p:txBody>
          <a:bodyPr wrap="square" rtlCol="0">
            <a:spAutoFit/>
          </a:bodyPr>
          <a:lstStyle/>
          <a:p>
            <a:r>
              <a:rPr lang="en-AU" sz="1350" dirty="0"/>
              <a:t>?</a:t>
            </a:r>
          </a:p>
        </p:txBody>
      </p:sp>
      <p:sp>
        <p:nvSpPr>
          <p:cNvPr id="29" name="6-Point Star 28"/>
          <p:cNvSpPr/>
          <p:nvPr/>
        </p:nvSpPr>
        <p:spPr>
          <a:xfrm>
            <a:off x="5912119" y="3931571"/>
            <a:ext cx="162018" cy="21602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0" name="TextBox 29"/>
          <p:cNvSpPr txBox="1"/>
          <p:nvPr/>
        </p:nvSpPr>
        <p:spPr>
          <a:xfrm>
            <a:off x="6041231" y="3908085"/>
            <a:ext cx="216024" cy="300082"/>
          </a:xfrm>
          <a:prstGeom prst="rect">
            <a:avLst/>
          </a:prstGeom>
          <a:noFill/>
        </p:spPr>
        <p:txBody>
          <a:bodyPr wrap="square" rtlCol="0">
            <a:spAutoFit/>
          </a:bodyPr>
          <a:lstStyle/>
          <a:p>
            <a:r>
              <a:rPr lang="en-AU" sz="1350" dirty="0"/>
              <a:t>?</a:t>
            </a:r>
          </a:p>
        </p:txBody>
      </p:sp>
      <p:sp>
        <p:nvSpPr>
          <p:cNvPr id="31" name="TextBox 30"/>
          <p:cNvSpPr txBox="1"/>
          <p:nvPr/>
        </p:nvSpPr>
        <p:spPr>
          <a:xfrm>
            <a:off x="2331506" y="3908086"/>
            <a:ext cx="330733" cy="698589"/>
          </a:xfrm>
          <a:prstGeom prst="rect">
            <a:avLst/>
          </a:prstGeom>
          <a:noFill/>
        </p:spPr>
        <p:txBody>
          <a:bodyPr wrap="square" rtlCol="0">
            <a:spAutoFit/>
          </a:bodyPr>
          <a:lstStyle/>
          <a:p>
            <a:pPr algn="ctr"/>
            <a:r>
              <a:rPr lang="en-AU" sz="788" b="1" dirty="0">
                <a:solidFill>
                  <a:srgbClr val="FF0000"/>
                </a:solidFill>
              </a:rPr>
              <a:t>You are here</a:t>
            </a:r>
          </a:p>
        </p:txBody>
      </p:sp>
      <p:sp>
        <p:nvSpPr>
          <p:cNvPr id="32" name="TextBox 31"/>
          <p:cNvSpPr txBox="1"/>
          <p:nvPr/>
        </p:nvSpPr>
        <p:spPr>
          <a:xfrm>
            <a:off x="6354198" y="3873636"/>
            <a:ext cx="540060" cy="456087"/>
          </a:xfrm>
          <a:prstGeom prst="rect">
            <a:avLst/>
          </a:prstGeom>
          <a:noFill/>
        </p:spPr>
        <p:txBody>
          <a:bodyPr wrap="square" rtlCol="0">
            <a:spAutoFit/>
          </a:bodyPr>
          <a:lstStyle/>
          <a:p>
            <a:pPr algn="ctr"/>
            <a:r>
              <a:rPr lang="en-AU" sz="788" b="1" dirty="0">
                <a:solidFill>
                  <a:srgbClr val="FF0000"/>
                </a:solidFill>
              </a:rPr>
              <a:t>You want to be here</a:t>
            </a:r>
          </a:p>
        </p:txBody>
      </p:sp>
      <p:sp>
        <p:nvSpPr>
          <p:cNvPr id="33" name="Right Arrow 32"/>
          <p:cNvSpPr/>
          <p:nvPr/>
        </p:nvSpPr>
        <p:spPr>
          <a:xfrm>
            <a:off x="2573778" y="4046584"/>
            <a:ext cx="162018" cy="7790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AU" sz="1350"/>
          </a:p>
        </p:txBody>
      </p:sp>
      <p:grpSp>
        <p:nvGrpSpPr>
          <p:cNvPr id="35" name="Group 34"/>
          <p:cNvGrpSpPr/>
          <p:nvPr/>
        </p:nvGrpSpPr>
        <p:grpSpPr>
          <a:xfrm>
            <a:off x="768272" y="5098429"/>
            <a:ext cx="6284581" cy="1916954"/>
            <a:chOff x="26321" y="5356841"/>
            <a:chExt cx="8768818" cy="1905821"/>
          </a:xfrm>
        </p:grpSpPr>
        <p:sp>
          <p:nvSpPr>
            <p:cNvPr id="36" name="TextBox 35"/>
            <p:cNvSpPr txBox="1"/>
            <p:nvPr/>
          </p:nvSpPr>
          <p:spPr>
            <a:xfrm>
              <a:off x="26321" y="5505506"/>
              <a:ext cx="1435709" cy="90275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en-US" sz="1200" b="1" cap="all" dirty="0" smtClean="0">
                  <a:ln/>
                  <a:solidFill>
                    <a:schemeClr val="accent2">
                      <a:lumMod val="75000"/>
                    </a:schemeClr>
                  </a:solidFill>
                  <a:effectLst>
                    <a:reflection blurRad="10000" stA="55000" endPos="48000" dist="500" dir="5400000" sy="-100000" algn="bl" rotWithShape="0"/>
                  </a:effectLst>
                </a:rPr>
                <a:t>Pipeline</a:t>
              </a:r>
              <a:endParaRPr lang="en-US" sz="2400" b="1" dirty="0"/>
            </a:p>
          </p:txBody>
        </p:sp>
        <p:grpSp>
          <p:nvGrpSpPr>
            <p:cNvPr id="37" name="Group 36"/>
            <p:cNvGrpSpPr/>
            <p:nvPr/>
          </p:nvGrpSpPr>
          <p:grpSpPr>
            <a:xfrm>
              <a:off x="1973951" y="5373216"/>
              <a:ext cx="1178362" cy="1288345"/>
              <a:chOff x="2155580" y="2553730"/>
              <a:chExt cx="1125838" cy="987264"/>
            </a:xfrm>
          </p:grpSpPr>
          <p:sp>
            <p:nvSpPr>
              <p:cNvPr id="53" name="Pentagon 52"/>
              <p:cNvSpPr/>
              <p:nvPr/>
            </p:nvSpPr>
            <p:spPr>
              <a:xfrm>
                <a:off x="2155580" y="2553730"/>
                <a:ext cx="1125838" cy="405027"/>
              </a:xfrm>
              <a:prstGeom prst="homePlate">
                <a:avLst>
                  <a:gd name="adj" fmla="val 2764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900" b="1"/>
              </a:p>
            </p:txBody>
          </p:sp>
          <p:sp>
            <p:nvSpPr>
              <p:cNvPr id="54" name="TextBox 53"/>
              <p:cNvSpPr txBox="1"/>
              <p:nvPr/>
            </p:nvSpPr>
            <p:spPr>
              <a:xfrm>
                <a:off x="2155580" y="2618611"/>
                <a:ext cx="975967" cy="922383"/>
              </a:xfrm>
              <a:prstGeom prst="rect">
                <a:avLst/>
              </a:prstGeom>
              <a:noFill/>
            </p:spPr>
            <p:txBody>
              <a:bodyPr wrap="square" rtlCol="0">
                <a:spAutoFit/>
              </a:bodyPr>
              <a:lstStyle/>
              <a:p>
                <a:pPr algn="ctr"/>
                <a:r>
                  <a:rPr lang="en-US" sz="900" b="1" dirty="0"/>
                  <a:t>Initial </a:t>
                </a:r>
                <a:endParaRPr lang="en-US" sz="900" b="1" dirty="0" smtClean="0"/>
              </a:p>
              <a:p>
                <a:pPr algn="ctr"/>
                <a:r>
                  <a:rPr lang="en-US" sz="900" b="1" dirty="0" smtClean="0"/>
                  <a:t>idea</a:t>
                </a:r>
                <a:endParaRPr lang="en-US" sz="900" b="1" dirty="0"/>
              </a:p>
            </p:txBody>
          </p:sp>
        </p:grpSp>
        <p:grpSp>
          <p:nvGrpSpPr>
            <p:cNvPr id="38" name="Group 37"/>
            <p:cNvGrpSpPr/>
            <p:nvPr/>
          </p:nvGrpSpPr>
          <p:grpSpPr>
            <a:xfrm>
              <a:off x="3131791" y="5373217"/>
              <a:ext cx="1178362" cy="1170380"/>
              <a:chOff x="3281418" y="2553730"/>
              <a:chExt cx="1125838" cy="896867"/>
            </a:xfrm>
          </p:grpSpPr>
          <p:sp>
            <p:nvSpPr>
              <p:cNvPr id="51" name="Chevron 50"/>
              <p:cNvSpPr/>
              <p:nvPr/>
            </p:nvSpPr>
            <p:spPr>
              <a:xfrm>
                <a:off x="3281418" y="2553730"/>
                <a:ext cx="1125838" cy="405027"/>
              </a:xfrm>
              <a:prstGeom prst="chevron">
                <a:avLst>
                  <a:gd name="adj" fmla="val 2485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900" b="1">
                  <a:solidFill>
                    <a:schemeClr val="tx1"/>
                  </a:solidFill>
                </a:endParaRPr>
              </a:p>
            </p:txBody>
          </p:sp>
          <p:sp>
            <p:nvSpPr>
              <p:cNvPr id="52" name="TextBox 51"/>
              <p:cNvSpPr txBox="1"/>
              <p:nvPr/>
            </p:nvSpPr>
            <p:spPr>
              <a:xfrm>
                <a:off x="3393734" y="2605080"/>
                <a:ext cx="940487" cy="845517"/>
              </a:xfrm>
              <a:prstGeom prst="rect">
                <a:avLst/>
              </a:prstGeom>
              <a:noFill/>
            </p:spPr>
            <p:txBody>
              <a:bodyPr wrap="square" rtlCol="0">
                <a:spAutoFit/>
              </a:bodyPr>
              <a:lstStyle/>
              <a:p>
                <a:pPr algn="ctr"/>
                <a:r>
                  <a:rPr lang="en-US" sz="800" b="1" dirty="0"/>
                  <a:t>Idea mapped </a:t>
                </a:r>
                <a:endParaRPr lang="en-US" sz="800" b="1" dirty="0" smtClean="0"/>
              </a:p>
              <a:p>
                <a:pPr algn="ctr"/>
                <a:r>
                  <a:rPr lang="en-US" sz="800" b="1" dirty="0" smtClean="0"/>
                  <a:t>out</a:t>
                </a:r>
                <a:endParaRPr lang="en-US" sz="800" b="1" dirty="0"/>
              </a:p>
            </p:txBody>
          </p:sp>
        </p:grpSp>
        <p:grpSp>
          <p:nvGrpSpPr>
            <p:cNvPr id="39" name="Group 38"/>
            <p:cNvGrpSpPr/>
            <p:nvPr/>
          </p:nvGrpSpPr>
          <p:grpSpPr>
            <a:xfrm>
              <a:off x="4240819" y="5373220"/>
              <a:ext cx="1227172" cy="1548795"/>
              <a:chOff x="4407256" y="2553730"/>
              <a:chExt cx="1172474" cy="1186848"/>
            </a:xfrm>
          </p:grpSpPr>
          <p:sp>
            <p:nvSpPr>
              <p:cNvPr id="49" name="Chevron 48"/>
              <p:cNvSpPr/>
              <p:nvPr/>
            </p:nvSpPr>
            <p:spPr>
              <a:xfrm>
                <a:off x="4407256" y="2553730"/>
                <a:ext cx="1125838" cy="405027"/>
              </a:xfrm>
              <a:prstGeom prst="chevron">
                <a:avLst>
                  <a:gd name="adj" fmla="val 2764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900" b="1">
                  <a:solidFill>
                    <a:schemeClr val="tx1"/>
                  </a:solidFill>
                </a:endParaRPr>
              </a:p>
            </p:txBody>
          </p:sp>
          <p:sp>
            <p:nvSpPr>
              <p:cNvPr id="50" name="TextBox 49"/>
              <p:cNvSpPr txBox="1"/>
              <p:nvPr/>
            </p:nvSpPr>
            <p:spPr>
              <a:xfrm>
                <a:off x="4453892" y="2587600"/>
                <a:ext cx="1125838" cy="1152978"/>
              </a:xfrm>
              <a:prstGeom prst="rect">
                <a:avLst/>
              </a:prstGeom>
              <a:noFill/>
            </p:spPr>
            <p:txBody>
              <a:bodyPr wrap="square" rtlCol="0">
                <a:spAutoFit/>
              </a:bodyPr>
              <a:lstStyle/>
              <a:p>
                <a:pPr algn="ctr"/>
                <a:r>
                  <a:rPr lang="en-US" sz="800" b="1" dirty="0"/>
                  <a:t>Evidence </a:t>
                </a:r>
                <a:endParaRPr lang="en-US" sz="800" b="1" dirty="0" smtClean="0"/>
              </a:p>
              <a:p>
                <a:pPr algn="ctr"/>
                <a:r>
                  <a:rPr lang="en-US" sz="800" b="1" dirty="0" smtClean="0"/>
                  <a:t>the </a:t>
                </a:r>
              </a:p>
              <a:p>
                <a:pPr algn="ctr"/>
                <a:r>
                  <a:rPr lang="en-US" sz="800" b="1" dirty="0" smtClean="0"/>
                  <a:t>idea </a:t>
                </a:r>
                <a:r>
                  <a:rPr lang="en-US" sz="800" b="1" dirty="0"/>
                  <a:t>works</a:t>
                </a:r>
              </a:p>
            </p:txBody>
          </p:sp>
        </p:grpSp>
        <p:grpSp>
          <p:nvGrpSpPr>
            <p:cNvPr id="40" name="Group 39"/>
            <p:cNvGrpSpPr/>
            <p:nvPr/>
          </p:nvGrpSpPr>
          <p:grpSpPr>
            <a:xfrm>
              <a:off x="5407987" y="5356841"/>
              <a:ext cx="1189575" cy="1905821"/>
              <a:chOff x="5522383" y="2541187"/>
              <a:chExt cx="1136549" cy="1460441"/>
            </a:xfrm>
          </p:grpSpPr>
          <p:sp>
            <p:nvSpPr>
              <p:cNvPr id="47" name="Chevron 46"/>
              <p:cNvSpPr/>
              <p:nvPr/>
            </p:nvSpPr>
            <p:spPr>
              <a:xfrm>
                <a:off x="5533094" y="2553730"/>
                <a:ext cx="1125838" cy="405027"/>
              </a:xfrm>
              <a:prstGeom prst="chevron">
                <a:avLst>
                  <a:gd name="adj" fmla="val 2624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900" b="1">
                  <a:solidFill>
                    <a:schemeClr val="tx1"/>
                  </a:solidFill>
                </a:endParaRPr>
              </a:p>
            </p:txBody>
          </p:sp>
          <p:sp>
            <p:nvSpPr>
              <p:cNvPr id="48" name="TextBox 47"/>
              <p:cNvSpPr txBox="1"/>
              <p:nvPr/>
            </p:nvSpPr>
            <p:spPr>
              <a:xfrm>
                <a:off x="5522383" y="2541187"/>
                <a:ext cx="1125837" cy="1460441"/>
              </a:xfrm>
              <a:prstGeom prst="rect">
                <a:avLst/>
              </a:prstGeom>
              <a:noFill/>
            </p:spPr>
            <p:txBody>
              <a:bodyPr wrap="square" rtlCol="0">
                <a:spAutoFit/>
              </a:bodyPr>
              <a:lstStyle/>
              <a:p>
                <a:pPr algn="ctr"/>
                <a:r>
                  <a:rPr lang="en-US" sz="800" b="1" dirty="0"/>
                  <a:t>Getting </a:t>
                </a:r>
                <a:endParaRPr lang="en-US" sz="800" b="1" dirty="0" smtClean="0"/>
              </a:p>
              <a:p>
                <a:pPr algn="ctr"/>
                <a:r>
                  <a:rPr lang="en-US" sz="800" b="1" dirty="0" smtClean="0"/>
                  <a:t>ready </a:t>
                </a:r>
                <a:r>
                  <a:rPr lang="en-US" sz="800" b="1" dirty="0"/>
                  <a:t>to </a:t>
                </a:r>
                <a:endParaRPr lang="en-US" sz="800" b="1" dirty="0" smtClean="0"/>
              </a:p>
              <a:p>
                <a:pPr algn="ctr"/>
                <a:r>
                  <a:rPr lang="en-US" sz="800" b="1" dirty="0" smtClean="0"/>
                  <a:t>sell </a:t>
                </a:r>
                <a:r>
                  <a:rPr lang="en-US" sz="800" b="1" dirty="0"/>
                  <a:t>to </a:t>
                </a:r>
                <a:endParaRPr lang="en-US" sz="800" b="1" dirty="0" smtClean="0"/>
              </a:p>
              <a:p>
                <a:pPr algn="ctr"/>
                <a:r>
                  <a:rPr lang="en-US" sz="800" b="1" dirty="0" smtClean="0"/>
                  <a:t>customers</a:t>
                </a:r>
                <a:endParaRPr lang="en-US" sz="800" b="1" dirty="0"/>
              </a:p>
            </p:txBody>
          </p:sp>
        </p:grpSp>
        <p:grpSp>
          <p:nvGrpSpPr>
            <p:cNvPr id="41" name="Group 40"/>
            <p:cNvGrpSpPr/>
            <p:nvPr/>
          </p:nvGrpSpPr>
          <p:grpSpPr>
            <a:xfrm>
              <a:off x="6512098" y="5382176"/>
              <a:ext cx="1229636" cy="1238925"/>
              <a:chOff x="6658932" y="2560595"/>
              <a:chExt cx="1174827" cy="949393"/>
            </a:xfrm>
          </p:grpSpPr>
          <p:sp>
            <p:nvSpPr>
              <p:cNvPr id="45" name="Chevron 44"/>
              <p:cNvSpPr/>
              <p:nvPr/>
            </p:nvSpPr>
            <p:spPr>
              <a:xfrm>
                <a:off x="6658932" y="2560595"/>
                <a:ext cx="1125838" cy="405027"/>
              </a:xfrm>
              <a:prstGeom prst="chevron">
                <a:avLst>
                  <a:gd name="adj" fmla="val 276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900" b="1">
                  <a:solidFill>
                    <a:schemeClr val="tx1"/>
                  </a:solidFill>
                </a:endParaRPr>
              </a:p>
            </p:txBody>
          </p:sp>
          <p:sp>
            <p:nvSpPr>
              <p:cNvPr id="46" name="TextBox 45"/>
              <p:cNvSpPr txBox="1"/>
              <p:nvPr/>
            </p:nvSpPr>
            <p:spPr>
              <a:xfrm>
                <a:off x="6707920" y="2587605"/>
                <a:ext cx="1125839" cy="922383"/>
              </a:xfrm>
              <a:prstGeom prst="rect">
                <a:avLst/>
              </a:prstGeom>
              <a:noFill/>
            </p:spPr>
            <p:txBody>
              <a:bodyPr wrap="square" rtlCol="0">
                <a:spAutoFit/>
              </a:bodyPr>
              <a:lstStyle/>
              <a:p>
                <a:pPr algn="ctr"/>
                <a:r>
                  <a:rPr lang="en-US" sz="900" b="1" dirty="0"/>
                  <a:t>Final </a:t>
                </a:r>
              </a:p>
              <a:p>
                <a:pPr algn="ctr"/>
                <a:r>
                  <a:rPr lang="en-US" sz="900" b="1" dirty="0"/>
                  <a:t>prototype</a:t>
                </a:r>
              </a:p>
            </p:txBody>
          </p:sp>
        </p:grpSp>
        <p:grpSp>
          <p:nvGrpSpPr>
            <p:cNvPr id="42" name="Group 41"/>
            <p:cNvGrpSpPr/>
            <p:nvPr/>
          </p:nvGrpSpPr>
          <p:grpSpPr>
            <a:xfrm>
              <a:off x="7616777" y="5378965"/>
              <a:ext cx="1178362" cy="1188059"/>
              <a:chOff x="6658932" y="2560595"/>
              <a:chExt cx="1125838" cy="910414"/>
            </a:xfrm>
          </p:grpSpPr>
          <p:sp>
            <p:nvSpPr>
              <p:cNvPr id="43" name="Chevron 42"/>
              <p:cNvSpPr/>
              <p:nvPr/>
            </p:nvSpPr>
            <p:spPr>
              <a:xfrm>
                <a:off x="6658932" y="2560595"/>
                <a:ext cx="1125838" cy="405027"/>
              </a:xfrm>
              <a:prstGeom prst="chevron">
                <a:avLst>
                  <a:gd name="adj" fmla="val 2345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900" b="1">
                  <a:solidFill>
                    <a:schemeClr val="tx1"/>
                  </a:solidFill>
                </a:endParaRPr>
              </a:p>
            </p:txBody>
          </p:sp>
          <p:sp>
            <p:nvSpPr>
              <p:cNvPr id="44" name="TextBox 43"/>
              <p:cNvSpPr txBox="1"/>
              <p:nvPr/>
            </p:nvSpPr>
            <p:spPr>
              <a:xfrm>
                <a:off x="6785138" y="2625493"/>
                <a:ext cx="940487" cy="845516"/>
              </a:xfrm>
              <a:prstGeom prst="rect">
                <a:avLst/>
              </a:prstGeom>
              <a:noFill/>
            </p:spPr>
            <p:txBody>
              <a:bodyPr wrap="square" rtlCol="0">
                <a:spAutoFit/>
              </a:bodyPr>
              <a:lstStyle/>
              <a:p>
                <a:pPr algn="ctr"/>
                <a:r>
                  <a:rPr lang="en-US" sz="800" b="1" dirty="0"/>
                  <a:t>Market Launch</a:t>
                </a:r>
              </a:p>
            </p:txBody>
          </p:sp>
        </p:grpSp>
      </p:grpSp>
    </p:spTree>
    <p:extLst>
      <p:ext uri="{BB962C8B-B14F-4D97-AF65-F5344CB8AC3E}">
        <p14:creationId xmlns:p14="http://schemas.microsoft.com/office/powerpoint/2010/main" val="340313830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9941" y="1683480"/>
            <a:ext cx="6229350" cy="3714750"/>
          </a:xfrm>
          <a:prstGeom prst="rect">
            <a:avLst/>
          </a:prstGeom>
          <a:solidFill>
            <a:schemeClr val="bg1"/>
          </a:solidFill>
          <a:ln w="38100">
            <a:solidFill>
              <a:srgbClr val="0055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Line 4"/>
          <p:cNvSpPr>
            <a:spLocks noChangeShapeType="1"/>
          </p:cNvSpPr>
          <p:nvPr/>
        </p:nvSpPr>
        <p:spPr bwMode="auto">
          <a:xfrm flipV="1">
            <a:off x="2232422" y="2181162"/>
            <a:ext cx="1191" cy="2864644"/>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6" name="Line 5"/>
          <p:cNvSpPr>
            <a:spLocks noChangeShapeType="1"/>
          </p:cNvSpPr>
          <p:nvPr/>
        </p:nvSpPr>
        <p:spPr bwMode="auto">
          <a:xfrm>
            <a:off x="2224088" y="5055330"/>
            <a:ext cx="4548188" cy="1191"/>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7" name="Freeform 6"/>
          <p:cNvSpPr>
            <a:spLocks/>
          </p:cNvSpPr>
          <p:nvPr/>
        </p:nvSpPr>
        <p:spPr bwMode="auto">
          <a:xfrm>
            <a:off x="2405065" y="2483581"/>
            <a:ext cx="4039790" cy="2113360"/>
          </a:xfrm>
          <a:custGeom>
            <a:avLst/>
            <a:gdLst>
              <a:gd name="T0" fmla="*/ 0 w 3265"/>
              <a:gd name="T1" fmla="*/ 0 h 2268"/>
              <a:gd name="T2" fmla="*/ 861 w 3265"/>
              <a:gd name="T3" fmla="*/ 1679 h 2268"/>
              <a:gd name="T4" fmla="*/ 3265 w 3265"/>
              <a:gd name="T5" fmla="*/ 2268 h 2268"/>
            </a:gdLst>
            <a:ahLst/>
            <a:cxnLst>
              <a:cxn ang="0">
                <a:pos x="T0" y="T1"/>
              </a:cxn>
              <a:cxn ang="0">
                <a:pos x="T2" y="T3"/>
              </a:cxn>
              <a:cxn ang="0">
                <a:pos x="T4" y="T5"/>
              </a:cxn>
            </a:cxnLst>
            <a:rect l="0" t="0" r="r" b="b"/>
            <a:pathLst>
              <a:path w="3265" h="2268">
                <a:moveTo>
                  <a:pt x="0" y="0"/>
                </a:moveTo>
                <a:cubicBezTo>
                  <a:pt x="158" y="650"/>
                  <a:pt x="317" y="1301"/>
                  <a:pt x="861" y="1679"/>
                </a:cubicBezTo>
                <a:cubicBezTo>
                  <a:pt x="1405" y="2057"/>
                  <a:pt x="2335" y="2162"/>
                  <a:pt x="3265" y="2268"/>
                </a:cubicBezTo>
              </a:path>
            </a:pathLst>
          </a:custGeom>
          <a:noFill/>
          <a:ln w="19050">
            <a:solidFill>
              <a:srgbClr val="660033"/>
            </a:solidFill>
            <a:round/>
            <a:headEn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8" name="Freeform 7"/>
          <p:cNvSpPr>
            <a:spLocks/>
          </p:cNvSpPr>
          <p:nvPr/>
        </p:nvSpPr>
        <p:spPr bwMode="auto">
          <a:xfrm>
            <a:off x="2405065" y="2483581"/>
            <a:ext cx="4039790" cy="2113360"/>
          </a:xfrm>
          <a:custGeom>
            <a:avLst/>
            <a:gdLst>
              <a:gd name="T0" fmla="*/ 0 w 3265"/>
              <a:gd name="T1" fmla="*/ 2268 h 2268"/>
              <a:gd name="T2" fmla="*/ 2404 w 3265"/>
              <a:gd name="T3" fmla="*/ 1679 h 2268"/>
              <a:gd name="T4" fmla="*/ 3265 w 3265"/>
              <a:gd name="T5" fmla="*/ 0 h 2268"/>
            </a:gdLst>
            <a:ahLst/>
            <a:cxnLst>
              <a:cxn ang="0">
                <a:pos x="T0" y="T1"/>
              </a:cxn>
              <a:cxn ang="0">
                <a:pos x="T2" y="T3"/>
              </a:cxn>
              <a:cxn ang="0">
                <a:pos x="T4" y="T5"/>
              </a:cxn>
            </a:cxnLst>
            <a:rect l="0" t="0" r="r" b="b"/>
            <a:pathLst>
              <a:path w="3265" h="2268">
                <a:moveTo>
                  <a:pt x="0" y="2268"/>
                </a:moveTo>
                <a:cubicBezTo>
                  <a:pt x="930" y="2162"/>
                  <a:pt x="1860" y="2057"/>
                  <a:pt x="2404" y="1679"/>
                </a:cubicBezTo>
                <a:cubicBezTo>
                  <a:pt x="2948" y="1301"/>
                  <a:pt x="3106" y="650"/>
                  <a:pt x="3265" y="0"/>
                </a:cubicBezTo>
              </a:path>
            </a:pathLst>
          </a:custGeom>
          <a:noFill/>
          <a:ln w="19050">
            <a:solidFill>
              <a:srgbClr val="0033CC"/>
            </a:solidFill>
            <a:round/>
            <a:headEn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9" name="Text Box 8"/>
          <p:cNvSpPr txBox="1">
            <a:spLocks noChangeArrowheads="1"/>
          </p:cNvSpPr>
          <p:nvPr/>
        </p:nvSpPr>
        <p:spPr bwMode="auto">
          <a:xfrm>
            <a:off x="6641308" y="2333562"/>
            <a:ext cx="117871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AU" sz="1500" b="1" dirty="0">
                <a:solidFill>
                  <a:srgbClr val="0033CC"/>
                </a:solidFill>
                <a:latin typeface="Arial" pitchFamily="34" charset="0"/>
              </a:rPr>
              <a:t>Value</a:t>
            </a:r>
          </a:p>
        </p:txBody>
      </p:sp>
      <p:sp>
        <p:nvSpPr>
          <p:cNvPr id="10" name="Text Box 9"/>
          <p:cNvSpPr txBox="1">
            <a:spLocks noChangeArrowheads="1"/>
          </p:cNvSpPr>
          <p:nvPr/>
        </p:nvSpPr>
        <p:spPr bwMode="auto">
          <a:xfrm>
            <a:off x="6584158" y="4454066"/>
            <a:ext cx="117871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AU" sz="1500" b="1">
                <a:solidFill>
                  <a:srgbClr val="4F2D38"/>
                </a:solidFill>
                <a:latin typeface="Arial" pitchFamily="34" charset="0"/>
                <a:ea typeface="MS Mincho" pitchFamily="49" charset="-128"/>
              </a:rPr>
              <a:t>Risk</a:t>
            </a:r>
          </a:p>
        </p:txBody>
      </p:sp>
      <p:sp>
        <p:nvSpPr>
          <p:cNvPr id="11" name="Text Box 10"/>
          <p:cNvSpPr txBox="1">
            <a:spLocks noChangeArrowheads="1"/>
          </p:cNvSpPr>
          <p:nvPr/>
        </p:nvSpPr>
        <p:spPr bwMode="auto">
          <a:xfrm>
            <a:off x="1716883" y="3545619"/>
            <a:ext cx="44886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AU" sz="1500" b="1" dirty="0">
                <a:latin typeface="Arial" pitchFamily="34" charset="0"/>
              </a:rPr>
              <a:t>$$</a:t>
            </a:r>
          </a:p>
        </p:txBody>
      </p:sp>
      <p:sp>
        <p:nvSpPr>
          <p:cNvPr id="12" name="Line 11"/>
          <p:cNvSpPr>
            <a:spLocks noChangeShapeType="1"/>
          </p:cNvSpPr>
          <p:nvPr/>
        </p:nvSpPr>
        <p:spPr bwMode="auto">
          <a:xfrm>
            <a:off x="2897814" y="2483581"/>
            <a:ext cx="0" cy="278011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3" name="Line 12"/>
          <p:cNvSpPr>
            <a:spLocks noChangeShapeType="1"/>
          </p:cNvSpPr>
          <p:nvPr/>
        </p:nvSpPr>
        <p:spPr bwMode="auto">
          <a:xfrm>
            <a:off x="3653898" y="2483581"/>
            <a:ext cx="0" cy="278011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4" name="Line 13"/>
          <p:cNvSpPr>
            <a:spLocks noChangeShapeType="1"/>
          </p:cNvSpPr>
          <p:nvPr/>
        </p:nvSpPr>
        <p:spPr bwMode="auto">
          <a:xfrm>
            <a:off x="4409982" y="2528579"/>
            <a:ext cx="0" cy="278011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5" name="Line 14"/>
          <p:cNvSpPr>
            <a:spLocks noChangeShapeType="1"/>
          </p:cNvSpPr>
          <p:nvPr/>
        </p:nvSpPr>
        <p:spPr bwMode="auto">
          <a:xfrm>
            <a:off x="5220072" y="2528579"/>
            <a:ext cx="0" cy="278011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1" name="Line 14"/>
          <p:cNvSpPr>
            <a:spLocks noChangeShapeType="1"/>
          </p:cNvSpPr>
          <p:nvPr/>
        </p:nvSpPr>
        <p:spPr bwMode="auto">
          <a:xfrm>
            <a:off x="5922150" y="2528579"/>
            <a:ext cx="0" cy="278011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4" name="TextBox 23"/>
          <p:cNvSpPr txBox="1"/>
          <p:nvPr/>
        </p:nvSpPr>
        <p:spPr>
          <a:xfrm>
            <a:off x="1429941" y="1024594"/>
            <a:ext cx="5508612" cy="415498"/>
          </a:xfrm>
          <a:prstGeom prst="rect">
            <a:avLst/>
          </a:prstGeom>
          <a:noFill/>
        </p:spPr>
        <p:txBody>
          <a:bodyPr wrap="square" rtlCol="0">
            <a:spAutoFit/>
          </a:bodyPr>
          <a:lstStyle/>
          <a:p>
            <a:pPr algn="ctr"/>
            <a:r>
              <a:rPr lang="en-AU" sz="2100" b="1" dirty="0" smtClean="0">
                <a:latin typeface="Arial" panose="020B0604020202020204" pitchFamily="34" charset="0"/>
                <a:cs typeface="Arial" panose="020B0604020202020204" pitchFamily="34" charset="0"/>
              </a:rPr>
              <a:t>You are not alone</a:t>
            </a:r>
            <a:endParaRPr lang="en-AU" sz="2100" b="1" dirty="0">
              <a:latin typeface="Arial" panose="020B0604020202020204" pitchFamily="34" charset="0"/>
              <a:cs typeface="Arial" panose="020B0604020202020204" pitchFamily="34" charset="0"/>
            </a:endParaRPr>
          </a:p>
        </p:txBody>
      </p:sp>
      <p:sp>
        <p:nvSpPr>
          <p:cNvPr id="25" name="TextBox 24"/>
          <p:cNvSpPr txBox="1"/>
          <p:nvPr/>
        </p:nvSpPr>
        <p:spPr>
          <a:xfrm>
            <a:off x="1544241" y="1647447"/>
            <a:ext cx="5508612" cy="900246"/>
          </a:xfrm>
          <a:prstGeom prst="rect">
            <a:avLst/>
          </a:prstGeom>
          <a:noFill/>
        </p:spPr>
        <p:txBody>
          <a:bodyPr wrap="square" rtlCol="0">
            <a:spAutoFit/>
          </a:bodyPr>
          <a:lstStyle/>
          <a:p>
            <a:pPr algn="ctr"/>
            <a:r>
              <a:rPr lang="en-AU" sz="1050" dirty="0">
                <a:solidFill>
                  <a:schemeClr val="accent1">
                    <a:lumMod val="75000"/>
                  </a:schemeClr>
                </a:solidFill>
              </a:rPr>
              <a:t>How do you propose to get there?</a:t>
            </a:r>
          </a:p>
          <a:p>
            <a:pPr algn="ctr"/>
            <a:r>
              <a:rPr lang="en-AU" sz="1050" dirty="0">
                <a:solidFill>
                  <a:schemeClr val="accent1">
                    <a:lumMod val="75000"/>
                  </a:schemeClr>
                </a:solidFill>
              </a:rPr>
              <a:t>How long will it take?</a:t>
            </a:r>
          </a:p>
          <a:p>
            <a:pPr algn="ctr"/>
            <a:r>
              <a:rPr lang="en-AU" sz="1050" dirty="0">
                <a:solidFill>
                  <a:schemeClr val="accent1">
                    <a:lumMod val="75000"/>
                  </a:schemeClr>
                </a:solidFill>
              </a:rPr>
              <a:t>Who else is on the same path?</a:t>
            </a:r>
          </a:p>
          <a:p>
            <a:pPr algn="ctr"/>
            <a:r>
              <a:rPr lang="en-AU" sz="1050" dirty="0">
                <a:solidFill>
                  <a:schemeClr val="accent1">
                    <a:lumMod val="75000"/>
                  </a:schemeClr>
                </a:solidFill>
              </a:rPr>
              <a:t>Are they ahead of you or behind you?</a:t>
            </a:r>
          </a:p>
          <a:p>
            <a:pPr algn="ctr"/>
            <a:r>
              <a:rPr lang="en-AU" sz="1050" dirty="0">
                <a:solidFill>
                  <a:schemeClr val="accent1">
                    <a:lumMod val="75000"/>
                  </a:schemeClr>
                </a:solidFill>
              </a:rPr>
              <a:t>What will kill your value?</a:t>
            </a:r>
          </a:p>
        </p:txBody>
      </p:sp>
      <p:sp>
        <p:nvSpPr>
          <p:cNvPr id="26" name="TextBox 25"/>
          <p:cNvSpPr txBox="1"/>
          <p:nvPr/>
        </p:nvSpPr>
        <p:spPr>
          <a:xfrm>
            <a:off x="2357754" y="4597993"/>
            <a:ext cx="631941" cy="246221"/>
          </a:xfrm>
          <a:prstGeom prst="rect">
            <a:avLst/>
          </a:prstGeom>
          <a:solidFill>
            <a:srgbClr val="FFFF00">
              <a:alpha val="39000"/>
            </a:srgbClr>
          </a:solidFill>
          <a:ln>
            <a:solidFill>
              <a:srgbClr val="00B0F0"/>
            </a:solidFill>
          </a:ln>
        </p:spPr>
        <p:txBody>
          <a:bodyPr wrap="square" rtlCol="0">
            <a:spAutoFit/>
          </a:bodyPr>
          <a:lstStyle/>
          <a:p>
            <a:pPr algn="ctr"/>
            <a:r>
              <a:rPr lang="en-AU" sz="1000" b="1" dirty="0" smtClean="0">
                <a:solidFill>
                  <a:srgbClr val="FF0000"/>
                </a:solidFill>
              </a:rPr>
              <a:t>You</a:t>
            </a:r>
            <a:endParaRPr lang="en-AU" sz="1000" b="1" dirty="0">
              <a:solidFill>
                <a:srgbClr val="FF0000"/>
              </a:solidFill>
            </a:endParaRPr>
          </a:p>
        </p:txBody>
      </p:sp>
      <p:sp>
        <p:nvSpPr>
          <p:cNvPr id="28" name="TextBox 27"/>
          <p:cNvSpPr txBox="1"/>
          <p:nvPr/>
        </p:nvSpPr>
        <p:spPr>
          <a:xfrm>
            <a:off x="3278387" y="4299385"/>
            <a:ext cx="664778" cy="338554"/>
          </a:xfrm>
          <a:prstGeom prst="rect">
            <a:avLst/>
          </a:prstGeom>
          <a:solidFill>
            <a:srgbClr val="FFFF00">
              <a:alpha val="39000"/>
            </a:srgbClr>
          </a:solidFill>
          <a:ln>
            <a:solidFill>
              <a:srgbClr val="00B0F0"/>
            </a:solidFill>
          </a:ln>
        </p:spPr>
        <p:txBody>
          <a:bodyPr wrap="square" rtlCol="0">
            <a:spAutoFit/>
          </a:bodyPr>
          <a:lstStyle/>
          <a:p>
            <a:pPr algn="ctr"/>
            <a:r>
              <a:rPr lang="en-AU" sz="800" b="1" dirty="0">
                <a:solidFill>
                  <a:srgbClr val="FF0000"/>
                </a:solidFill>
              </a:rPr>
              <a:t>Competitor </a:t>
            </a:r>
          </a:p>
          <a:p>
            <a:pPr algn="ctr"/>
            <a:r>
              <a:rPr lang="en-AU" sz="800" b="1" dirty="0">
                <a:solidFill>
                  <a:srgbClr val="FF0000"/>
                </a:solidFill>
              </a:rPr>
              <a:t>2</a:t>
            </a:r>
          </a:p>
        </p:txBody>
      </p:sp>
      <p:sp>
        <p:nvSpPr>
          <p:cNvPr id="29" name="TextBox 28"/>
          <p:cNvSpPr txBox="1"/>
          <p:nvPr/>
        </p:nvSpPr>
        <p:spPr>
          <a:xfrm>
            <a:off x="5650213" y="3445175"/>
            <a:ext cx="794642" cy="338554"/>
          </a:xfrm>
          <a:prstGeom prst="rect">
            <a:avLst/>
          </a:prstGeom>
          <a:solidFill>
            <a:srgbClr val="FFFF00">
              <a:alpha val="39000"/>
            </a:srgbClr>
          </a:solidFill>
          <a:ln>
            <a:solidFill>
              <a:srgbClr val="00B0F0"/>
            </a:solidFill>
          </a:ln>
        </p:spPr>
        <p:txBody>
          <a:bodyPr wrap="square" rtlCol="0">
            <a:spAutoFit/>
          </a:bodyPr>
          <a:lstStyle/>
          <a:p>
            <a:pPr algn="ctr"/>
            <a:r>
              <a:rPr lang="en-AU" sz="800" b="1" dirty="0">
                <a:solidFill>
                  <a:srgbClr val="FF0000"/>
                </a:solidFill>
              </a:rPr>
              <a:t>Competitor </a:t>
            </a:r>
          </a:p>
          <a:p>
            <a:pPr algn="ctr"/>
            <a:r>
              <a:rPr lang="en-AU" sz="800" b="1" dirty="0">
                <a:solidFill>
                  <a:srgbClr val="FF0000"/>
                </a:solidFill>
              </a:rPr>
              <a:t>4</a:t>
            </a:r>
          </a:p>
        </p:txBody>
      </p:sp>
      <p:sp>
        <p:nvSpPr>
          <p:cNvPr id="30" name="TextBox 29"/>
          <p:cNvSpPr txBox="1"/>
          <p:nvPr/>
        </p:nvSpPr>
        <p:spPr>
          <a:xfrm>
            <a:off x="4190284" y="4131079"/>
            <a:ext cx="686516" cy="338554"/>
          </a:xfrm>
          <a:prstGeom prst="rect">
            <a:avLst/>
          </a:prstGeom>
          <a:solidFill>
            <a:srgbClr val="FFFF00">
              <a:alpha val="39000"/>
            </a:srgbClr>
          </a:solidFill>
          <a:ln>
            <a:solidFill>
              <a:srgbClr val="00B0F0"/>
            </a:solidFill>
          </a:ln>
        </p:spPr>
        <p:txBody>
          <a:bodyPr wrap="square" rtlCol="0">
            <a:spAutoFit/>
          </a:bodyPr>
          <a:lstStyle/>
          <a:p>
            <a:pPr algn="ctr"/>
            <a:r>
              <a:rPr lang="en-AU" sz="800" b="1" dirty="0">
                <a:solidFill>
                  <a:srgbClr val="FF0000"/>
                </a:solidFill>
              </a:rPr>
              <a:t>Competitor </a:t>
            </a:r>
          </a:p>
          <a:p>
            <a:pPr algn="ctr"/>
            <a:r>
              <a:rPr lang="en-AU" sz="800" b="1" dirty="0">
                <a:solidFill>
                  <a:srgbClr val="FF0000"/>
                </a:solidFill>
              </a:rPr>
              <a:t>3</a:t>
            </a:r>
          </a:p>
        </p:txBody>
      </p:sp>
      <p:sp>
        <p:nvSpPr>
          <p:cNvPr id="31" name="TextBox 30"/>
          <p:cNvSpPr txBox="1"/>
          <p:nvPr/>
        </p:nvSpPr>
        <p:spPr>
          <a:xfrm>
            <a:off x="2357754" y="4256286"/>
            <a:ext cx="724180" cy="338554"/>
          </a:xfrm>
          <a:prstGeom prst="rect">
            <a:avLst/>
          </a:prstGeom>
          <a:solidFill>
            <a:srgbClr val="FFFF00">
              <a:alpha val="39000"/>
            </a:srgbClr>
          </a:solidFill>
          <a:ln>
            <a:solidFill>
              <a:srgbClr val="00B0F0"/>
            </a:solidFill>
          </a:ln>
        </p:spPr>
        <p:txBody>
          <a:bodyPr wrap="square" rtlCol="0">
            <a:spAutoFit/>
          </a:bodyPr>
          <a:lstStyle/>
          <a:p>
            <a:pPr algn="ctr"/>
            <a:r>
              <a:rPr lang="en-AU" sz="800" b="1" dirty="0">
                <a:solidFill>
                  <a:srgbClr val="FF0000"/>
                </a:solidFill>
              </a:rPr>
              <a:t>Competitor </a:t>
            </a:r>
          </a:p>
          <a:p>
            <a:pPr algn="ctr"/>
            <a:r>
              <a:rPr lang="en-AU" sz="800" b="1" dirty="0">
                <a:solidFill>
                  <a:srgbClr val="FF0000"/>
                </a:solidFill>
              </a:rPr>
              <a:t>1</a:t>
            </a:r>
          </a:p>
        </p:txBody>
      </p:sp>
      <p:grpSp>
        <p:nvGrpSpPr>
          <p:cNvPr id="32" name="Group 31"/>
          <p:cNvGrpSpPr/>
          <p:nvPr/>
        </p:nvGrpSpPr>
        <p:grpSpPr>
          <a:xfrm>
            <a:off x="768272" y="5098429"/>
            <a:ext cx="6284581" cy="1916954"/>
            <a:chOff x="26321" y="5356841"/>
            <a:chExt cx="8768818" cy="1905821"/>
          </a:xfrm>
        </p:grpSpPr>
        <p:sp>
          <p:nvSpPr>
            <p:cNvPr id="33" name="TextBox 32"/>
            <p:cNvSpPr txBox="1"/>
            <p:nvPr/>
          </p:nvSpPr>
          <p:spPr>
            <a:xfrm>
              <a:off x="26321" y="5505506"/>
              <a:ext cx="1435709" cy="90275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en-US" sz="1200" b="1" cap="all" dirty="0" smtClean="0">
                  <a:ln/>
                  <a:solidFill>
                    <a:schemeClr val="accent2">
                      <a:lumMod val="75000"/>
                    </a:schemeClr>
                  </a:solidFill>
                  <a:effectLst>
                    <a:reflection blurRad="10000" stA="55000" endPos="48000" dist="500" dir="5400000" sy="-100000" algn="bl" rotWithShape="0"/>
                  </a:effectLst>
                </a:rPr>
                <a:t>Pipeline</a:t>
              </a:r>
              <a:endParaRPr lang="en-US" sz="2400" b="1" dirty="0"/>
            </a:p>
          </p:txBody>
        </p:sp>
        <p:grpSp>
          <p:nvGrpSpPr>
            <p:cNvPr id="34" name="Group 33"/>
            <p:cNvGrpSpPr/>
            <p:nvPr/>
          </p:nvGrpSpPr>
          <p:grpSpPr>
            <a:xfrm>
              <a:off x="1973951" y="5373216"/>
              <a:ext cx="1178362" cy="1288345"/>
              <a:chOff x="2155580" y="2553730"/>
              <a:chExt cx="1125838" cy="987264"/>
            </a:xfrm>
          </p:grpSpPr>
          <p:sp>
            <p:nvSpPr>
              <p:cNvPr id="50" name="Pentagon 49"/>
              <p:cNvSpPr/>
              <p:nvPr/>
            </p:nvSpPr>
            <p:spPr>
              <a:xfrm>
                <a:off x="2155580" y="2553730"/>
                <a:ext cx="1125838" cy="405027"/>
              </a:xfrm>
              <a:prstGeom prst="homePlate">
                <a:avLst>
                  <a:gd name="adj" fmla="val 2764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900" b="1"/>
              </a:p>
            </p:txBody>
          </p:sp>
          <p:sp>
            <p:nvSpPr>
              <p:cNvPr id="51" name="TextBox 50"/>
              <p:cNvSpPr txBox="1"/>
              <p:nvPr/>
            </p:nvSpPr>
            <p:spPr>
              <a:xfrm>
                <a:off x="2155580" y="2618611"/>
                <a:ext cx="975967" cy="922383"/>
              </a:xfrm>
              <a:prstGeom prst="rect">
                <a:avLst/>
              </a:prstGeom>
              <a:noFill/>
            </p:spPr>
            <p:txBody>
              <a:bodyPr wrap="square" rtlCol="0">
                <a:spAutoFit/>
              </a:bodyPr>
              <a:lstStyle/>
              <a:p>
                <a:pPr algn="ctr"/>
                <a:r>
                  <a:rPr lang="en-US" sz="900" b="1" dirty="0"/>
                  <a:t>Initial </a:t>
                </a:r>
                <a:endParaRPr lang="en-US" sz="900" b="1" dirty="0" smtClean="0"/>
              </a:p>
              <a:p>
                <a:pPr algn="ctr"/>
                <a:r>
                  <a:rPr lang="en-US" sz="900" b="1" dirty="0" smtClean="0"/>
                  <a:t>idea</a:t>
                </a:r>
                <a:endParaRPr lang="en-US" sz="900" b="1" dirty="0"/>
              </a:p>
            </p:txBody>
          </p:sp>
        </p:grpSp>
        <p:grpSp>
          <p:nvGrpSpPr>
            <p:cNvPr id="35" name="Group 34"/>
            <p:cNvGrpSpPr/>
            <p:nvPr/>
          </p:nvGrpSpPr>
          <p:grpSpPr>
            <a:xfrm>
              <a:off x="3131791" y="5373217"/>
              <a:ext cx="1178362" cy="1170380"/>
              <a:chOff x="3281418" y="2553730"/>
              <a:chExt cx="1125838" cy="896867"/>
            </a:xfrm>
          </p:grpSpPr>
          <p:sp>
            <p:nvSpPr>
              <p:cNvPr id="48" name="Chevron 47"/>
              <p:cNvSpPr/>
              <p:nvPr/>
            </p:nvSpPr>
            <p:spPr>
              <a:xfrm>
                <a:off x="3281418" y="2553730"/>
                <a:ext cx="1125838" cy="405027"/>
              </a:xfrm>
              <a:prstGeom prst="chevron">
                <a:avLst>
                  <a:gd name="adj" fmla="val 2485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900" b="1">
                  <a:solidFill>
                    <a:schemeClr val="tx1"/>
                  </a:solidFill>
                </a:endParaRPr>
              </a:p>
            </p:txBody>
          </p:sp>
          <p:sp>
            <p:nvSpPr>
              <p:cNvPr id="49" name="TextBox 48"/>
              <p:cNvSpPr txBox="1"/>
              <p:nvPr/>
            </p:nvSpPr>
            <p:spPr>
              <a:xfrm>
                <a:off x="3393734" y="2605080"/>
                <a:ext cx="940487" cy="845517"/>
              </a:xfrm>
              <a:prstGeom prst="rect">
                <a:avLst/>
              </a:prstGeom>
              <a:noFill/>
            </p:spPr>
            <p:txBody>
              <a:bodyPr wrap="square" rtlCol="0">
                <a:spAutoFit/>
              </a:bodyPr>
              <a:lstStyle/>
              <a:p>
                <a:pPr algn="ctr"/>
                <a:r>
                  <a:rPr lang="en-US" sz="800" b="1" dirty="0"/>
                  <a:t>Idea mapped </a:t>
                </a:r>
                <a:endParaRPr lang="en-US" sz="800" b="1" dirty="0" smtClean="0"/>
              </a:p>
              <a:p>
                <a:pPr algn="ctr"/>
                <a:r>
                  <a:rPr lang="en-US" sz="800" b="1" dirty="0" smtClean="0"/>
                  <a:t>out</a:t>
                </a:r>
                <a:endParaRPr lang="en-US" sz="800" b="1" dirty="0"/>
              </a:p>
            </p:txBody>
          </p:sp>
        </p:grpSp>
        <p:grpSp>
          <p:nvGrpSpPr>
            <p:cNvPr id="36" name="Group 35"/>
            <p:cNvGrpSpPr/>
            <p:nvPr/>
          </p:nvGrpSpPr>
          <p:grpSpPr>
            <a:xfrm>
              <a:off x="4240819" y="5373220"/>
              <a:ext cx="1227172" cy="1548795"/>
              <a:chOff x="4407256" y="2553730"/>
              <a:chExt cx="1172474" cy="1186848"/>
            </a:xfrm>
          </p:grpSpPr>
          <p:sp>
            <p:nvSpPr>
              <p:cNvPr id="46" name="Chevron 45"/>
              <p:cNvSpPr/>
              <p:nvPr/>
            </p:nvSpPr>
            <p:spPr>
              <a:xfrm>
                <a:off x="4407256" y="2553730"/>
                <a:ext cx="1125838" cy="405027"/>
              </a:xfrm>
              <a:prstGeom prst="chevron">
                <a:avLst>
                  <a:gd name="adj" fmla="val 2764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900" b="1">
                  <a:solidFill>
                    <a:schemeClr val="tx1"/>
                  </a:solidFill>
                </a:endParaRPr>
              </a:p>
            </p:txBody>
          </p:sp>
          <p:sp>
            <p:nvSpPr>
              <p:cNvPr id="47" name="TextBox 46"/>
              <p:cNvSpPr txBox="1"/>
              <p:nvPr/>
            </p:nvSpPr>
            <p:spPr>
              <a:xfrm>
                <a:off x="4453892" y="2587600"/>
                <a:ext cx="1125838" cy="1152978"/>
              </a:xfrm>
              <a:prstGeom prst="rect">
                <a:avLst/>
              </a:prstGeom>
              <a:noFill/>
            </p:spPr>
            <p:txBody>
              <a:bodyPr wrap="square" rtlCol="0">
                <a:spAutoFit/>
              </a:bodyPr>
              <a:lstStyle/>
              <a:p>
                <a:pPr algn="ctr"/>
                <a:r>
                  <a:rPr lang="en-US" sz="800" b="1" dirty="0"/>
                  <a:t>Evidence </a:t>
                </a:r>
                <a:endParaRPr lang="en-US" sz="800" b="1" dirty="0" smtClean="0"/>
              </a:p>
              <a:p>
                <a:pPr algn="ctr"/>
                <a:r>
                  <a:rPr lang="en-US" sz="800" b="1" dirty="0" smtClean="0"/>
                  <a:t>the </a:t>
                </a:r>
              </a:p>
              <a:p>
                <a:pPr algn="ctr"/>
                <a:r>
                  <a:rPr lang="en-US" sz="800" b="1" dirty="0" smtClean="0"/>
                  <a:t>idea </a:t>
                </a:r>
                <a:r>
                  <a:rPr lang="en-US" sz="800" b="1" dirty="0"/>
                  <a:t>works</a:t>
                </a:r>
              </a:p>
            </p:txBody>
          </p:sp>
        </p:grpSp>
        <p:grpSp>
          <p:nvGrpSpPr>
            <p:cNvPr id="37" name="Group 36"/>
            <p:cNvGrpSpPr/>
            <p:nvPr/>
          </p:nvGrpSpPr>
          <p:grpSpPr>
            <a:xfrm>
              <a:off x="5407987" y="5356841"/>
              <a:ext cx="1189575" cy="1905821"/>
              <a:chOff x="5522383" y="2541187"/>
              <a:chExt cx="1136549" cy="1460441"/>
            </a:xfrm>
          </p:grpSpPr>
          <p:sp>
            <p:nvSpPr>
              <p:cNvPr id="44" name="Chevron 43"/>
              <p:cNvSpPr/>
              <p:nvPr/>
            </p:nvSpPr>
            <p:spPr>
              <a:xfrm>
                <a:off x="5533094" y="2553730"/>
                <a:ext cx="1125838" cy="405027"/>
              </a:xfrm>
              <a:prstGeom prst="chevron">
                <a:avLst>
                  <a:gd name="adj" fmla="val 2624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900" b="1">
                  <a:solidFill>
                    <a:schemeClr val="tx1"/>
                  </a:solidFill>
                </a:endParaRPr>
              </a:p>
            </p:txBody>
          </p:sp>
          <p:sp>
            <p:nvSpPr>
              <p:cNvPr id="45" name="TextBox 44"/>
              <p:cNvSpPr txBox="1"/>
              <p:nvPr/>
            </p:nvSpPr>
            <p:spPr>
              <a:xfrm>
                <a:off x="5522383" y="2541187"/>
                <a:ext cx="1125837" cy="1460441"/>
              </a:xfrm>
              <a:prstGeom prst="rect">
                <a:avLst/>
              </a:prstGeom>
              <a:noFill/>
            </p:spPr>
            <p:txBody>
              <a:bodyPr wrap="square" rtlCol="0">
                <a:spAutoFit/>
              </a:bodyPr>
              <a:lstStyle/>
              <a:p>
                <a:pPr algn="ctr"/>
                <a:r>
                  <a:rPr lang="en-US" sz="800" b="1" dirty="0"/>
                  <a:t>Getting </a:t>
                </a:r>
                <a:endParaRPr lang="en-US" sz="800" b="1" dirty="0" smtClean="0"/>
              </a:p>
              <a:p>
                <a:pPr algn="ctr"/>
                <a:r>
                  <a:rPr lang="en-US" sz="800" b="1" dirty="0" smtClean="0"/>
                  <a:t>ready </a:t>
                </a:r>
                <a:r>
                  <a:rPr lang="en-US" sz="800" b="1" dirty="0"/>
                  <a:t>to </a:t>
                </a:r>
                <a:endParaRPr lang="en-US" sz="800" b="1" dirty="0" smtClean="0"/>
              </a:p>
              <a:p>
                <a:pPr algn="ctr"/>
                <a:r>
                  <a:rPr lang="en-US" sz="800" b="1" dirty="0" smtClean="0"/>
                  <a:t>sell </a:t>
                </a:r>
                <a:r>
                  <a:rPr lang="en-US" sz="800" b="1" dirty="0"/>
                  <a:t>to </a:t>
                </a:r>
                <a:endParaRPr lang="en-US" sz="800" b="1" dirty="0" smtClean="0"/>
              </a:p>
              <a:p>
                <a:pPr algn="ctr"/>
                <a:r>
                  <a:rPr lang="en-US" sz="800" b="1" dirty="0" smtClean="0"/>
                  <a:t>customers</a:t>
                </a:r>
                <a:endParaRPr lang="en-US" sz="800" b="1" dirty="0"/>
              </a:p>
            </p:txBody>
          </p:sp>
        </p:grpSp>
        <p:grpSp>
          <p:nvGrpSpPr>
            <p:cNvPr id="38" name="Group 37"/>
            <p:cNvGrpSpPr/>
            <p:nvPr/>
          </p:nvGrpSpPr>
          <p:grpSpPr>
            <a:xfrm>
              <a:off x="6512098" y="5382176"/>
              <a:ext cx="1229636" cy="1238925"/>
              <a:chOff x="6658932" y="2560595"/>
              <a:chExt cx="1174827" cy="949393"/>
            </a:xfrm>
          </p:grpSpPr>
          <p:sp>
            <p:nvSpPr>
              <p:cNvPr id="42" name="Chevron 41"/>
              <p:cNvSpPr/>
              <p:nvPr/>
            </p:nvSpPr>
            <p:spPr>
              <a:xfrm>
                <a:off x="6658932" y="2560595"/>
                <a:ext cx="1125838" cy="405027"/>
              </a:xfrm>
              <a:prstGeom prst="chevron">
                <a:avLst>
                  <a:gd name="adj" fmla="val 276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900" b="1">
                  <a:solidFill>
                    <a:schemeClr val="tx1"/>
                  </a:solidFill>
                </a:endParaRPr>
              </a:p>
            </p:txBody>
          </p:sp>
          <p:sp>
            <p:nvSpPr>
              <p:cNvPr id="43" name="TextBox 42"/>
              <p:cNvSpPr txBox="1"/>
              <p:nvPr/>
            </p:nvSpPr>
            <p:spPr>
              <a:xfrm>
                <a:off x="6707920" y="2587605"/>
                <a:ext cx="1125839" cy="922383"/>
              </a:xfrm>
              <a:prstGeom prst="rect">
                <a:avLst/>
              </a:prstGeom>
              <a:noFill/>
            </p:spPr>
            <p:txBody>
              <a:bodyPr wrap="square" rtlCol="0">
                <a:spAutoFit/>
              </a:bodyPr>
              <a:lstStyle/>
              <a:p>
                <a:pPr algn="ctr"/>
                <a:r>
                  <a:rPr lang="en-US" sz="900" b="1" dirty="0"/>
                  <a:t>Final </a:t>
                </a:r>
              </a:p>
              <a:p>
                <a:pPr algn="ctr"/>
                <a:r>
                  <a:rPr lang="en-US" sz="900" b="1" dirty="0"/>
                  <a:t>prototype</a:t>
                </a:r>
              </a:p>
            </p:txBody>
          </p:sp>
        </p:grpSp>
        <p:grpSp>
          <p:nvGrpSpPr>
            <p:cNvPr id="39" name="Group 38"/>
            <p:cNvGrpSpPr/>
            <p:nvPr/>
          </p:nvGrpSpPr>
          <p:grpSpPr>
            <a:xfrm>
              <a:off x="7616777" y="5378965"/>
              <a:ext cx="1178362" cy="1188059"/>
              <a:chOff x="6658932" y="2560595"/>
              <a:chExt cx="1125838" cy="910414"/>
            </a:xfrm>
          </p:grpSpPr>
          <p:sp>
            <p:nvSpPr>
              <p:cNvPr id="40" name="Chevron 39"/>
              <p:cNvSpPr/>
              <p:nvPr/>
            </p:nvSpPr>
            <p:spPr>
              <a:xfrm>
                <a:off x="6658932" y="2560595"/>
                <a:ext cx="1125838" cy="405027"/>
              </a:xfrm>
              <a:prstGeom prst="chevron">
                <a:avLst>
                  <a:gd name="adj" fmla="val 2345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900" b="1">
                  <a:solidFill>
                    <a:schemeClr val="tx1"/>
                  </a:solidFill>
                </a:endParaRPr>
              </a:p>
            </p:txBody>
          </p:sp>
          <p:sp>
            <p:nvSpPr>
              <p:cNvPr id="41" name="TextBox 40"/>
              <p:cNvSpPr txBox="1"/>
              <p:nvPr/>
            </p:nvSpPr>
            <p:spPr>
              <a:xfrm>
                <a:off x="6785138" y="2625493"/>
                <a:ext cx="940487" cy="845516"/>
              </a:xfrm>
              <a:prstGeom prst="rect">
                <a:avLst/>
              </a:prstGeom>
              <a:noFill/>
            </p:spPr>
            <p:txBody>
              <a:bodyPr wrap="square" rtlCol="0">
                <a:spAutoFit/>
              </a:bodyPr>
              <a:lstStyle/>
              <a:p>
                <a:pPr algn="ctr"/>
                <a:r>
                  <a:rPr lang="en-US" sz="800" b="1" dirty="0"/>
                  <a:t>Market Launch</a:t>
                </a:r>
              </a:p>
            </p:txBody>
          </p:sp>
        </p:grpSp>
      </p:grpSp>
    </p:spTree>
    <p:extLst>
      <p:ext uri="{BB962C8B-B14F-4D97-AF65-F5344CB8AC3E}">
        <p14:creationId xmlns:p14="http://schemas.microsoft.com/office/powerpoint/2010/main" val="375717037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4489" y="82727"/>
            <a:ext cx="6634163" cy="820384"/>
          </a:xfrm>
        </p:spPr>
        <p:txBody>
          <a:bodyPr>
            <a:noAutofit/>
          </a:bodyPr>
          <a:lstStyle/>
          <a:p>
            <a:r>
              <a:rPr lang="en-AU" b="1" dirty="0" smtClean="0">
                <a:solidFill>
                  <a:schemeClr val="bg2">
                    <a:lumMod val="50000"/>
                  </a:schemeClr>
                </a:solidFill>
                <a:latin typeface="Arial" panose="020B0604020202020204" pitchFamily="34" charset="0"/>
                <a:cs typeface="Arial" panose="020B0604020202020204" pitchFamily="34" charset="0"/>
              </a:rPr>
              <a:t>Realistic timelines</a:t>
            </a:r>
            <a:endParaRPr lang="en-AU" b="1" dirty="0">
              <a:solidFill>
                <a:schemeClr val="bg2">
                  <a:lumMod val="50000"/>
                </a:schemeClr>
              </a:solidFill>
              <a:latin typeface="Arial" panose="020B0604020202020204" pitchFamily="34" charset="0"/>
              <a:cs typeface="Arial" panose="020B0604020202020204" pitchFamily="34" charset="0"/>
            </a:endParaRPr>
          </a:p>
        </p:txBody>
      </p:sp>
      <p:sp>
        <p:nvSpPr>
          <p:cNvPr id="5" name="Dodecagon 4"/>
          <p:cNvSpPr/>
          <p:nvPr/>
        </p:nvSpPr>
        <p:spPr>
          <a:xfrm>
            <a:off x="1255407" y="998730"/>
            <a:ext cx="3361749" cy="1439670"/>
          </a:xfrm>
          <a:prstGeom prst="dodecagon">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AU" b="1" dirty="0">
                <a:latin typeface="Arial" panose="020B0604020202020204" pitchFamily="34" charset="0"/>
                <a:cs typeface="Arial" panose="020B0604020202020204" pitchFamily="34" charset="0"/>
              </a:rPr>
              <a:t>Development cycle </a:t>
            </a:r>
            <a:r>
              <a:rPr lang="en-AU" sz="1400" dirty="0">
                <a:latin typeface="Arial" panose="020B0604020202020204" pitchFamily="34" charset="0"/>
                <a:cs typeface="Arial" panose="020B0604020202020204" pitchFamily="34" charset="0"/>
              </a:rPr>
              <a:t>– how long, how much, how hard, how complex</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084" y="2314224"/>
            <a:ext cx="7903056" cy="4346222"/>
          </a:xfrm>
          <a:prstGeom prst="rect">
            <a:avLst/>
          </a:prstGeom>
        </p:spPr>
      </p:pic>
    </p:spTree>
    <p:extLst>
      <p:ext uri="{BB962C8B-B14F-4D97-AF65-F5344CB8AC3E}">
        <p14:creationId xmlns:p14="http://schemas.microsoft.com/office/powerpoint/2010/main" val="308681508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03490" y="3047020"/>
            <a:ext cx="5115891" cy="456087"/>
            <a:chOff x="1973951" y="5356839"/>
            <a:chExt cx="6821188" cy="608116"/>
          </a:xfrm>
        </p:grpSpPr>
        <p:grpSp>
          <p:nvGrpSpPr>
            <p:cNvPr id="7" name="Group 6"/>
            <p:cNvGrpSpPr/>
            <p:nvPr/>
          </p:nvGrpSpPr>
          <p:grpSpPr>
            <a:xfrm>
              <a:off x="1973951" y="5373216"/>
              <a:ext cx="1178362" cy="528546"/>
              <a:chOff x="2155580" y="2553730"/>
              <a:chExt cx="1125838" cy="405027"/>
            </a:xfrm>
          </p:grpSpPr>
          <p:sp>
            <p:nvSpPr>
              <p:cNvPr id="23" name="Pentagon 22"/>
              <p:cNvSpPr/>
              <p:nvPr/>
            </p:nvSpPr>
            <p:spPr>
              <a:xfrm>
                <a:off x="2155580" y="2553730"/>
                <a:ext cx="1125838" cy="405027"/>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350" b="1"/>
              </a:p>
            </p:txBody>
          </p:sp>
          <p:sp>
            <p:nvSpPr>
              <p:cNvPr id="24" name="TextBox 23"/>
              <p:cNvSpPr txBox="1"/>
              <p:nvPr/>
            </p:nvSpPr>
            <p:spPr>
              <a:xfrm>
                <a:off x="2155580" y="2618612"/>
                <a:ext cx="975967" cy="235850"/>
              </a:xfrm>
              <a:prstGeom prst="rect">
                <a:avLst/>
              </a:prstGeom>
              <a:noFill/>
            </p:spPr>
            <p:txBody>
              <a:bodyPr wrap="square" rtlCol="0">
                <a:spAutoFit/>
              </a:bodyPr>
              <a:lstStyle/>
              <a:p>
                <a:pPr algn="ctr"/>
                <a:r>
                  <a:rPr lang="en-US" sz="900" b="1" dirty="0"/>
                  <a:t>Initial idea</a:t>
                </a:r>
              </a:p>
            </p:txBody>
          </p:sp>
        </p:grpSp>
        <p:grpSp>
          <p:nvGrpSpPr>
            <p:cNvPr id="8" name="Group 7"/>
            <p:cNvGrpSpPr/>
            <p:nvPr/>
          </p:nvGrpSpPr>
          <p:grpSpPr>
            <a:xfrm>
              <a:off x="3131791" y="5373218"/>
              <a:ext cx="1178362" cy="528674"/>
              <a:chOff x="3281418" y="2553730"/>
              <a:chExt cx="1125838" cy="405125"/>
            </a:xfrm>
          </p:grpSpPr>
          <p:sp>
            <p:nvSpPr>
              <p:cNvPr id="21" name="Chevron 20"/>
              <p:cNvSpPr/>
              <p:nvPr/>
            </p:nvSpPr>
            <p:spPr>
              <a:xfrm>
                <a:off x="3281418" y="2553730"/>
                <a:ext cx="1125838" cy="405027"/>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350" b="1">
                  <a:solidFill>
                    <a:schemeClr val="tx1"/>
                  </a:solidFill>
                </a:endParaRPr>
              </a:p>
            </p:txBody>
          </p:sp>
          <p:sp>
            <p:nvSpPr>
              <p:cNvPr id="22" name="TextBox 21"/>
              <p:cNvSpPr txBox="1"/>
              <p:nvPr/>
            </p:nvSpPr>
            <p:spPr>
              <a:xfrm>
                <a:off x="3393734" y="2605079"/>
                <a:ext cx="940487" cy="353776"/>
              </a:xfrm>
              <a:prstGeom prst="rect">
                <a:avLst/>
              </a:prstGeom>
              <a:noFill/>
            </p:spPr>
            <p:txBody>
              <a:bodyPr wrap="square" rtlCol="0">
                <a:spAutoFit/>
              </a:bodyPr>
              <a:lstStyle/>
              <a:p>
                <a:pPr algn="ctr"/>
                <a:r>
                  <a:rPr lang="en-US" sz="825" b="1" dirty="0"/>
                  <a:t>Idea mapped out</a:t>
                </a:r>
              </a:p>
            </p:txBody>
          </p:sp>
        </p:grpSp>
        <p:grpSp>
          <p:nvGrpSpPr>
            <p:cNvPr id="9" name="Group 8"/>
            <p:cNvGrpSpPr/>
            <p:nvPr/>
          </p:nvGrpSpPr>
          <p:grpSpPr>
            <a:xfrm>
              <a:off x="4240821" y="5373220"/>
              <a:ext cx="1238403" cy="528546"/>
              <a:chOff x="4407256" y="2553730"/>
              <a:chExt cx="1183204" cy="405027"/>
            </a:xfrm>
          </p:grpSpPr>
          <p:sp>
            <p:nvSpPr>
              <p:cNvPr id="19" name="Chevron 18"/>
              <p:cNvSpPr/>
              <p:nvPr/>
            </p:nvSpPr>
            <p:spPr>
              <a:xfrm>
                <a:off x="4407256" y="2553730"/>
                <a:ext cx="1125838" cy="405027"/>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350" b="1">
                  <a:solidFill>
                    <a:schemeClr val="tx1"/>
                  </a:solidFill>
                </a:endParaRPr>
              </a:p>
            </p:txBody>
          </p:sp>
          <p:sp>
            <p:nvSpPr>
              <p:cNvPr id="20" name="TextBox 19"/>
              <p:cNvSpPr txBox="1"/>
              <p:nvPr/>
            </p:nvSpPr>
            <p:spPr>
              <a:xfrm>
                <a:off x="4464622" y="2591146"/>
                <a:ext cx="1125838" cy="353776"/>
              </a:xfrm>
              <a:prstGeom prst="rect">
                <a:avLst/>
              </a:prstGeom>
              <a:noFill/>
            </p:spPr>
            <p:txBody>
              <a:bodyPr wrap="square" rtlCol="0">
                <a:spAutoFit/>
              </a:bodyPr>
              <a:lstStyle/>
              <a:p>
                <a:pPr algn="ctr"/>
                <a:r>
                  <a:rPr lang="en-US" sz="825" b="1" dirty="0"/>
                  <a:t>Evidence the idea works</a:t>
                </a:r>
              </a:p>
            </p:txBody>
          </p:sp>
        </p:grpSp>
        <p:grpSp>
          <p:nvGrpSpPr>
            <p:cNvPr id="10" name="Group 9"/>
            <p:cNvGrpSpPr/>
            <p:nvPr/>
          </p:nvGrpSpPr>
          <p:grpSpPr>
            <a:xfrm>
              <a:off x="5407987" y="5356839"/>
              <a:ext cx="1189575" cy="608116"/>
              <a:chOff x="5522383" y="2541187"/>
              <a:chExt cx="1136549" cy="466003"/>
            </a:xfrm>
          </p:grpSpPr>
          <p:sp>
            <p:nvSpPr>
              <p:cNvPr id="17" name="Chevron 16"/>
              <p:cNvSpPr/>
              <p:nvPr/>
            </p:nvSpPr>
            <p:spPr>
              <a:xfrm>
                <a:off x="5533094" y="2553730"/>
                <a:ext cx="1125838" cy="405027"/>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50" b="1">
                  <a:solidFill>
                    <a:schemeClr val="tx1"/>
                  </a:solidFill>
                </a:endParaRPr>
              </a:p>
            </p:txBody>
          </p:sp>
          <p:sp>
            <p:nvSpPr>
              <p:cNvPr id="18" name="TextBox 17"/>
              <p:cNvSpPr txBox="1"/>
              <p:nvPr/>
            </p:nvSpPr>
            <p:spPr>
              <a:xfrm>
                <a:off x="5522383" y="2541187"/>
                <a:ext cx="1125838" cy="466003"/>
              </a:xfrm>
              <a:prstGeom prst="rect">
                <a:avLst/>
              </a:prstGeom>
              <a:noFill/>
            </p:spPr>
            <p:txBody>
              <a:bodyPr wrap="square" rtlCol="0">
                <a:spAutoFit/>
              </a:bodyPr>
              <a:lstStyle/>
              <a:p>
                <a:pPr algn="ctr"/>
                <a:r>
                  <a:rPr lang="en-US" sz="788" b="1" dirty="0"/>
                  <a:t>Getting ready to sell to customers</a:t>
                </a:r>
                <a:endParaRPr lang="en-US" sz="750" b="1" dirty="0"/>
              </a:p>
            </p:txBody>
          </p:sp>
        </p:grpSp>
        <p:grpSp>
          <p:nvGrpSpPr>
            <p:cNvPr id="11" name="Group 10"/>
            <p:cNvGrpSpPr/>
            <p:nvPr/>
          </p:nvGrpSpPr>
          <p:grpSpPr>
            <a:xfrm>
              <a:off x="6512098" y="5382175"/>
              <a:ext cx="1229636" cy="528546"/>
              <a:chOff x="6658932" y="2560595"/>
              <a:chExt cx="1174827" cy="405027"/>
            </a:xfrm>
          </p:grpSpPr>
          <p:sp>
            <p:nvSpPr>
              <p:cNvPr id="15" name="Chevron 14"/>
              <p:cNvSpPr/>
              <p:nvPr/>
            </p:nvSpPr>
            <p:spPr>
              <a:xfrm>
                <a:off x="6658932" y="2560595"/>
                <a:ext cx="1125838" cy="405027"/>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350" b="1">
                  <a:solidFill>
                    <a:schemeClr val="tx1"/>
                  </a:solidFill>
                </a:endParaRPr>
              </a:p>
            </p:txBody>
          </p:sp>
          <p:sp>
            <p:nvSpPr>
              <p:cNvPr id="16" name="TextBox 15"/>
              <p:cNvSpPr txBox="1"/>
              <p:nvPr/>
            </p:nvSpPr>
            <p:spPr>
              <a:xfrm>
                <a:off x="6707921" y="2587604"/>
                <a:ext cx="1125838" cy="330190"/>
              </a:xfrm>
              <a:prstGeom prst="rect">
                <a:avLst/>
              </a:prstGeom>
              <a:noFill/>
            </p:spPr>
            <p:txBody>
              <a:bodyPr wrap="square" rtlCol="0">
                <a:spAutoFit/>
              </a:bodyPr>
              <a:lstStyle/>
              <a:p>
                <a:pPr algn="ctr"/>
                <a:r>
                  <a:rPr lang="en-US" sz="750" b="1" dirty="0"/>
                  <a:t>Final </a:t>
                </a:r>
              </a:p>
              <a:p>
                <a:pPr algn="ctr"/>
                <a:r>
                  <a:rPr lang="en-US" sz="750" b="1" dirty="0"/>
                  <a:t>prototype</a:t>
                </a:r>
              </a:p>
            </p:txBody>
          </p:sp>
        </p:grpSp>
        <p:grpSp>
          <p:nvGrpSpPr>
            <p:cNvPr id="12" name="Group 11"/>
            <p:cNvGrpSpPr/>
            <p:nvPr/>
          </p:nvGrpSpPr>
          <p:grpSpPr>
            <a:xfrm>
              <a:off x="7616777" y="5358787"/>
              <a:ext cx="1178362" cy="548719"/>
              <a:chOff x="6658932" y="2545136"/>
              <a:chExt cx="1125838" cy="420486"/>
            </a:xfrm>
          </p:grpSpPr>
          <p:sp>
            <p:nvSpPr>
              <p:cNvPr id="13" name="Chevron 12"/>
              <p:cNvSpPr/>
              <p:nvPr/>
            </p:nvSpPr>
            <p:spPr>
              <a:xfrm>
                <a:off x="6658932" y="2560595"/>
                <a:ext cx="1125838" cy="405027"/>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b="1">
                  <a:solidFill>
                    <a:schemeClr val="tx1"/>
                  </a:solidFill>
                </a:endParaRPr>
              </a:p>
            </p:txBody>
          </p:sp>
          <p:sp>
            <p:nvSpPr>
              <p:cNvPr id="14" name="TextBox 13"/>
              <p:cNvSpPr txBox="1"/>
              <p:nvPr/>
            </p:nvSpPr>
            <p:spPr>
              <a:xfrm>
                <a:off x="6782486" y="2545136"/>
                <a:ext cx="940487" cy="377361"/>
              </a:xfrm>
              <a:prstGeom prst="rect">
                <a:avLst/>
              </a:prstGeom>
              <a:noFill/>
            </p:spPr>
            <p:txBody>
              <a:bodyPr wrap="square" rtlCol="0">
                <a:spAutoFit/>
              </a:bodyPr>
              <a:lstStyle/>
              <a:p>
                <a:pPr algn="ctr"/>
                <a:r>
                  <a:rPr lang="en-US" sz="900" b="1" dirty="0"/>
                  <a:t>Market Launch</a:t>
                </a:r>
              </a:p>
            </p:txBody>
          </p:sp>
        </p:grpSp>
      </p:grpSp>
      <p:sp>
        <p:nvSpPr>
          <p:cNvPr id="25" name="TextBox 24"/>
          <p:cNvSpPr txBox="1"/>
          <p:nvPr/>
        </p:nvSpPr>
        <p:spPr>
          <a:xfrm>
            <a:off x="504310" y="2103806"/>
            <a:ext cx="1782562" cy="646331"/>
          </a:xfrm>
          <a:prstGeom prst="rect">
            <a:avLst/>
          </a:prstGeom>
          <a:noFill/>
        </p:spPr>
        <p:txBody>
          <a:bodyPr wrap="square" rtlCol="0">
            <a:spAutoFit/>
          </a:bodyPr>
          <a:lstStyle/>
          <a:p>
            <a:pPr algn="ctr"/>
            <a:r>
              <a:rPr lang="en-AU" dirty="0"/>
              <a:t>How long will each stage take?</a:t>
            </a:r>
          </a:p>
        </p:txBody>
      </p:sp>
      <p:sp>
        <p:nvSpPr>
          <p:cNvPr id="26" name="TextBox 25"/>
          <p:cNvSpPr txBox="1"/>
          <p:nvPr/>
        </p:nvSpPr>
        <p:spPr>
          <a:xfrm>
            <a:off x="420928" y="3388188"/>
            <a:ext cx="1782562" cy="646331"/>
          </a:xfrm>
          <a:prstGeom prst="rect">
            <a:avLst/>
          </a:prstGeom>
          <a:noFill/>
        </p:spPr>
        <p:txBody>
          <a:bodyPr wrap="square" rtlCol="0">
            <a:spAutoFit/>
          </a:bodyPr>
          <a:lstStyle/>
          <a:p>
            <a:pPr algn="ctr"/>
            <a:r>
              <a:rPr lang="en-AU" dirty="0"/>
              <a:t>How much will each stage cost?</a:t>
            </a:r>
          </a:p>
        </p:txBody>
      </p:sp>
      <p:sp>
        <p:nvSpPr>
          <p:cNvPr id="27" name="TextBox 26"/>
          <p:cNvSpPr txBox="1"/>
          <p:nvPr/>
        </p:nvSpPr>
        <p:spPr>
          <a:xfrm>
            <a:off x="2524292" y="2496769"/>
            <a:ext cx="162018" cy="461665"/>
          </a:xfrm>
          <a:prstGeom prst="rect">
            <a:avLst/>
          </a:prstGeom>
          <a:noFill/>
        </p:spPr>
        <p:txBody>
          <a:bodyPr wrap="square" rtlCol="0">
            <a:spAutoFit/>
          </a:bodyPr>
          <a:lstStyle/>
          <a:p>
            <a:r>
              <a:rPr lang="en-AU" sz="2400" dirty="0"/>
              <a:t>?</a:t>
            </a:r>
          </a:p>
        </p:txBody>
      </p:sp>
      <p:sp>
        <p:nvSpPr>
          <p:cNvPr id="29" name="TextBox 28"/>
          <p:cNvSpPr txBox="1"/>
          <p:nvPr/>
        </p:nvSpPr>
        <p:spPr>
          <a:xfrm>
            <a:off x="3309909" y="2496769"/>
            <a:ext cx="162018" cy="461665"/>
          </a:xfrm>
          <a:prstGeom prst="rect">
            <a:avLst/>
          </a:prstGeom>
          <a:noFill/>
        </p:spPr>
        <p:txBody>
          <a:bodyPr wrap="square" rtlCol="0">
            <a:spAutoFit/>
          </a:bodyPr>
          <a:lstStyle/>
          <a:p>
            <a:r>
              <a:rPr lang="en-AU" sz="2400" dirty="0"/>
              <a:t>?</a:t>
            </a:r>
          </a:p>
        </p:txBody>
      </p:sp>
      <p:sp>
        <p:nvSpPr>
          <p:cNvPr id="30" name="TextBox 29"/>
          <p:cNvSpPr txBox="1"/>
          <p:nvPr/>
        </p:nvSpPr>
        <p:spPr>
          <a:xfrm>
            <a:off x="4176536" y="2489065"/>
            <a:ext cx="162018" cy="461665"/>
          </a:xfrm>
          <a:prstGeom prst="rect">
            <a:avLst/>
          </a:prstGeom>
          <a:noFill/>
        </p:spPr>
        <p:txBody>
          <a:bodyPr wrap="square" rtlCol="0">
            <a:spAutoFit/>
          </a:bodyPr>
          <a:lstStyle/>
          <a:p>
            <a:r>
              <a:rPr lang="en-AU" sz="2400" dirty="0"/>
              <a:t>?</a:t>
            </a:r>
          </a:p>
        </p:txBody>
      </p:sp>
      <p:sp>
        <p:nvSpPr>
          <p:cNvPr id="31" name="TextBox 30"/>
          <p:cNvSpPr txBox="1"/>
          <p:nvPr/>
        </p:nvSpPr>
        <p:spPr>
          <a:xfrm>
            <a:off x="5049119" y="2489065"/>
            <a:ext cx="162018" cy="461665"/>
          </a:xfrm>
          <a:prstGeom prst="rect">
            <a:avLst/>
          </a:prstGeom>
          <a:noFill/>
        </p:spPr>
        <p:txBody>
          <a:bodyPr wrap="square" rtlCol="0">
            <a:spAutoFit/>
          </a:bodyPr>
          <a:lstStyle/>
          <a:p>
            <a:r>
              <a:rPr lang="en-AU" sz="2400" dirty="0"/>
              <a:t>?</a:t>
            </a:r>
          </a:p>
        </p:txBody>
      </p:sp>
      <p:sp>
        <p:nvSpPr>
          <p:cNvPr id="32" name="TextBox 31"/>
          <p:cNvSpPr txBox="1"/>
          <p:nvPr/>
        </p:nvSpPr>
        <p:spPr>
          <a:xfrm>
            <a:off x="5879543" y="2489065"/>
            <a:ext cx="162018" cy="461665"/>
          </a:xfrm>
          <a:prstGeom prst="rect">
            <a:avLst/>
          </a:prstGeom>
          <a:noFill/>
        </p:spPr>
        <p:txBody>
          <a:bodyPr wrap="square" rtlCol="0">
            <a:spAutoFit/>
          </a:bodyPr>
          <a:lstStyle/>
          <a:p>
            <a:r>
              <a:rPr lang="en-AU" sz="2400" dirty="0"/>
              <a:t>?</a:t>
            </a:r>
          </a:p>
        </p:txBody>
      </p:sp>
      <p:sp>
        <p:nvSpPr>
          <p:cNvPr id="33" name="TextBox 32"/>
          <p:cNvSpPr txBox="1"/>
          <p:nvPr/>
        </p:nvSpPr>
        <p:spPr>
          <a:xfrm>
            <a:off x="5917035" y="3585488"/>
            <a:ext cx="162018" cy="461665"/>
          </a:xfrm>
          <a:prstGeom prst="rect">
            <a:avLst/>
          </a:prstGeom>
          <a:noFill/>
        </p:spPr>
        <p:txBody>
          <a:bodyPr wrap="square" rtlCol="0">
            <a:spAutoFit/>
          </a:bodyPr>
          <a:lstStyle/>
          <a:p>
            <a:r>
              <a:rPr lang="en-AU" sz="2400" dirty="0"/>
              <a:t>?</a:t>
            </a:r>
          </a:p>
        </p:txBody>
      </p:sp>
      <p:sp>
        <p:nvSpPr>
          <p:cNvPr id="34" name="TextBox 33"/>
          <p:cNvSpPr txBox="1"/>
          <p:nvPr/>
        </p:nvSpPr>
        <p:spPr>
          <a:xfrm>
            <a:off x="4979684" y="3601831"/>
            <a:ext cx="162018" cy="461665"/>
          </a:xfrm>
          <a:prstGeom prst="rect">
            <a:avLst/>
          </a:prstGeom>
          <a:noFill/>
        </p:spPr>
        <p:txBody>
          <a:bodyPr wrap="square" rtlCol="0">
            <a:spAutoFit/>
          </a:bodyPr>
          <a:lstStyle/>
          <a:p>
            <a:r>
              <a:rPr lang="en-AU" sz="2400" dirty="0"/>
              <a:t>?</a:t>
            </a:r>
          </a:p>
        </p:txBody>
      </p:sp>
      <p:sp>
        <p:nvSpPr>
          <p:cNvPr id="35" name="TextBox 34"/>
          <p:cNvSpPr txBox="1"/>
          <p:nvPr/>
        </p:nvSpPr>
        <p:spPr>
          <a:xfrm>
            <a:off x="4056386" y="3585488"/>
            <a:ext cx="162018" cy="461665"/>
          </a:xfrm>
          <a:prstGeom prst="rect">
            <a:avLst/>
          </a:prstGeom>
          <a:noFill/>
        </p:spPr>
        <p:txBody>
          <a:bodyPr wrap="square" rtlCol="0">
            <a:spAutoFit/>
          </a:bodyPr>
          <a:lstStyle/>
          <a:p>
            <a:r>
              <a:rPr lang="en-AU" sz="2400" dirty="0"/>
              <a:t>?</a:t>
            </a:r>
          </a:p>
        </p:txBody>
      </p:sp>
      <p:sp>
        <p:nvSpPr>
          <p:cNvPr id="36" name="TextBox 35"/>
          <p:cNvSpPr txBox="1"/>
          <p:nvPr/>
        </p:nvSpPr>
        <p:spPr>
          <a:xfrm>
            <a:off x="3281053" y="3591693"/>
            <a:ext cx="162018" cy="461665"/>
          </a:xfrm>
          <a:prstGeom prst="rect">
            <a:avLst/>
          </a:prstGeom>
          <a:noFill/>
        </p:spPr>
        <p:txBody>
          <a:bodyPr wrap="square" rtlCol="0">
            <a:spAutoFit/>
          </a:bodyPr>
          <a:lstStyle/>
          <a:p>
            <a:r>
              <a:rPr lang="en-AU" sz="2400" dirty="0"/>
              <a:t>?</a:t>
            </a:r>
          </a:p>
        </p:txBody>
      </p:sp>
      <p:sp>
        <p:nvSpPr>
          <p:cNvPr id="37" name="TextBox 36"/>
          <p:cNvSpPr txBox="1"/>
          <p:nvPr/>
        </p:nvSpPr>
        <p:spPr>
          <a:xfrm>
            <a:off x="2573778" y="3601831"/>
            <a:ext cx="162018" cy="461665"/>
          </a:xfrm>
          <a:prstGeom prst="rect">
            <a:avLst/>
          </a:prstGeom>
          <a:noFill/>
        </p:spPr>
        <p:txBody>
          <a:bodyPr wrap="square" rtlCol="0">
            <a:spAutoFit/>
          </a:bodyPr>
          <a:lstStyle/>
          <a:p>
            <a:r>
              <a:rPr lang="en-AU" sz="2400" dirty="0"/>
              <a:t>?</a:t>
            </a:r>
          </a:p>
        </p:txBody>
      </p:sp>
      <p:sp>
        <p:nvSpPr>
          <p:cNvPr id="38" name="TextBox 37"/>
          <p:cNvSpPr txBox="1"/>
          <p:nvPr/>
        </p:nvSpPr>
        <p:spPr>
          <a:xfrm>
            <a:off x="6788069" y="3537012"/>
            <a:ext cx="162018" cy="461665"/>
          </a:xfrm>
          <a:prstGeom prst="rect">
            <a:avLst/>
          </a:prstGeom>
          <a:noFill/>
        </p:spPr>
        <p:txBody>
          <a:bodyPr wrap="square" rtlCol="0">
            <a:spAutoFit/>
          </a:bodyPr>
          <a:lstStyle/>
          <a:p>
            <a:r>
              <a:rPr lang="en-AU" sz="2400" dirty="0"/>
              <a:t>?</a:t>
            </a:r>
          </a:p>
        </p:txBody>
      </p:sp>
      <p:sp>
        <p:nvSpPr>
          <p:cNvPr id="39" name="TextBox 38"/>
          <p:cNvSpPr txBox="1"/>
          <p:nvPr/>
        </p:nvSpPr>
        <p:spPr>
          <a:xfrm>
            <a:off x="6707060" y="2493512"/>
            <a:ext cx="162018" cy="461665"/>
          </a:xfrm>
          <a:prstGeom prst="rect">
            <a:avLst/>
          </a:prstGeom>
          <a:noFill/>
        </p:spPr>
        <p:txBody>
          <a:bodyPr wrap="square" rtlCol="0">
            <a:spAutoFit/>
          </a:bodyPr>
          <a:lstStyle/>
          <a:p>
            <a:r>
              <a:rPr lang="en-AU" sz="2400" dirty="0"/>
              <a:t>?</a:t>
            </a:r>
          </a:p>
        </p:txBody>
      </p:sp>
    </p:spTree>
    <p:extLst>
      <p:ext uri="{BB962C8B-B14F-4D97-AF65-F5344CB8AC3E}">
        <p14:creationId xmlns:p14="http://schemas.microsoft.com/office/powerpoint/2010/main" val="416344703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1751"/>
            <a:ext cx="9144000" cy="5146766"/>
          </a:xfrm>
          <a:prstGeom prst="rect">
            <a:avLst/>
          </a:prstGeom>
        </p:spPr>
      </p:pic>
      <p:sp>
        <p:nvSpPr>
          <p:cNvPr id="2" name="Oval 1"/>
          <p:cNvSpPr/>
          <p:nvPr/>
        </p:nvSpPr>
        <p:spPr>
          <a:xfrm>
            <a:off x="4842933" y="5170312"/>
            <a:ext cx="451555" cy="36124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515958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970554" y="250753"/>
            <a:ext cx="4191237" cy="415498"/>
          </a:xfrm>
          <a:prstGeom prst="rect">
            <a:avLst/>
          </a:prstGeom>
          <a:noFill/>
        </p:spPr>
        <p:txBody>
          <a:bodyPr wrap="square" rtlCol="0">
            <a:spAutoFit/>
          </a:bodyPr>
          <a:lstStyle/>
          <a:p>
            <a:pPr algn="ctr"/>
            <a:r>
              <a:rPr lang="en-AU" sz="2100" b="1" dirty="0">
                <a:latin typeface="Arial" panose="020B0604020202020204" pitchFamily="34" charset="0"/>
                <a:cs typeface="Arial" panose="020B0604020202020204" pitchFamily="34" charset="0"/>
              </a:rPr>
              <a:t>What is your skill set?</a:t>
            </a:r>
          </a:p>
        </p:txBody>
      </p:sp>
      <p:sp>
        <p:nvSpPr>
          <p:cNvPr id="24" name="TextBox 23"/>
          <p:cNvSpPr txBox="1"/>
          <p:nvPr/>
        </p:nvSpPr>
        <p:spPr>
          <a:xfrm>
            <a:off x="1109733" y="5892949"/>
            <a:ext cx="6534726" cy="830997"/>
          </a:xfrm>
          <a:prstGeom prst="rect">
            <a:avLst/>
          </a:prstGeom>
          <a:noFill/>
        </p:spPr>
        <p:txBody>
          <a:bodyPr wrap="square" rtlCol="0">
            <a:spAutoFit/>
          </a:bodyPr>
          <a:lstStyle/>
          <a:p>
            <a:pPr algn="ctr"/>
            <a:r>
              <a:rPr lang="en-AU" sz="2400" dirty="0">
                <a:latin typeface="Calibri" panose="020F0502020204030204" pitchFamily="34" charset="0"/>
                <a:cs typeface="Calibri" panose="020F0502020204030204" pitchFamily="34" charset="0"/>
              </a:rPr>
              <a:t>Are you an entrepreneur or </a:t>
            </a:r>
            <a:r>
              <a:rPr lang="en-AU" sz="2400" dirty="0" smtClean="0">
                <a:latin typeface="Calibri" panose="020F0502020204030204" pitchFamily="34" charset="0"/>
                <a:cs typeface="Calibri" panose="020F0502020204030204" pitchFamily="34" charset="0"/>
              </a:rPr>
              <a:t>a researcher? </a:t>
            </a:r>
            <a:r>
              <a:rPr lang="en-AU" sz="2400" dirty="0">
                <a:latin typeface="Calibri" panose="020F0502020204030204" pitchFamily="34" charset="0"/>
                <a:cs typeface="Calibri" panose="020F0502020204030204" pitchFamily="34" charset="0"/>
              </a:rPr>
              <a:t>These are very different people.</a:t>
            </a:r>
            <a:endParaRPr lang="en-AU" sz="2400" dirty="0">
              <a:solidFill>
                <a:schemeClr val="accent1">
                  <a:lumMod val="75000"/>
                </a:schemeClr>
              </a:solidFill>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245" y="666251"/>
            <a:ext cx="8176052" cy="5226698"/>
          </a:xfrm>
          <a:prstGeom prst="rect">
            <a:avLst/>
          </a:prstGeom>
        </p:spPr>
      </p:pic>
    </p:spTree>
    <p:extLst>
      <p:ext uri="{BB962C8B-B14F-4D97-AF65-F5344CB8AC3E}">
        <p14:creationId xmlns:p14="http://schemas.microsoft.com/office/powerpoint/2010/main" val="329289926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813"/>
            <a:ext cx="6796088" cy="1143000"/>
          </a:xfrm>
        </p:spPr>
        <p:txBody>
          <a:bodyPr>
            <a:noAutofit/>
          </a:bodyPr>
          <a:lstStyle/>
          <a:p>
            <a:r>
              <a:rPr lang="en-AU" sz="2400" dirty="0" smtClean="0">
                <a:latin typeface="Calibri" panose="020F0502020204030204" pitchFamily="34" charset="0"/>
                <a:cs typeface="Calibri" panose="020F0502020204030204" pitchFamily="34" charset="0"/>
              </a:rPr>
              <a:t>The progression from science to business knowledge that follows the development cycle</a:t>
            </a:r>
            <a:endParaRPr lang="en-AU" sz="2400" dirty="0">
              <a:latin typeface="Calibri" panose="020F0502020204030204" pitchFamily="34" charset="0"/>
              <a:cs typeface="Calibri" panose="020F0502020204030204" pitchFamily="34" charset="0"/>
            </a:endParaRPr>
          </a:p>
        </p:txBody>
      </p:sp>
      <p:sp>
        <p:nvSpPr>
          <p:cNvPr id="3" name="Rectangle 2"/>
          <p:cNvSpPr/>
          <p:nvPr/>
        </p:nvSpPr>
        <p:spPr>
          <a:xfrm>
            <a:off x="7560260" y="6548134"/>
            <a:ext cx="1124026" cy="200055"/>
          </a:xfrm>
          <a:prstGeom prst="rect">
            <a:avLst/>
          </a:prstGeom>
        </p:spPr>
        <p:txBody>
          <a:bodyPr wrap="none">
            <a:spAutoFit/>
          </a:bodyPr>
          <a:lstStyle/>
          <a:p>
            <a:r>
              <a:rPr lang="en-AU" sz="700" dirty="0" smtClean="0"/>
              <a:t>©</a:t>
            </a:r>
            <a:r>
              <a:rPr lang="en-AU" sz="700" dirty="0" err="1" smtClean="0"/>
              <a:t>Kastelle</a:t>
            </a:r>
            <a:r>
              <a:rPr lang="en-AU" sz="700" dirty="0" smtClean="0"/>
              <a:t> and Hine UQBS</a:t>
            </a:r>
            <a:endParaRPr lang="en-AU" sz="700" dirty="0"/>
          </a:p>
        </p:txBody>
      </p:sp>
      <p:grpSp>
        <p:nvGrpSpPr>
          <p:cNvPr id="6" name="Group 5"/>
          <p:cNvGrpSpPr/>
          <p:nvPr/>
        </p:nvGrpSpPr>
        <p:grpSpPr>
          <a:xfrm>
            <a:off x="293510" y="931558"/>
            <a:ext cx="8489245" cy="5491820"/>
            <a:chOff x="1206607" y="1599210"/>
            <a:chExt cx="6974504" cy="4143338"/>
          </a:xfrm>
        </p:grpSpPr>
        <p:cxnSp>
          <p:nvCxnSpPr>
            <p:cNvPr id="7" name="Straight Arrow Connector 6"/>
            <p:cNvCxnSpPr/>
            <p:nvPr/>
          </p:nvCxnSpPr>
          <p:spPr>
            <a:xfrm flipV="1">
              <a:off x="1835696" y="1599210"/>
              <a:ext cx="0" cy="3233946"/>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7380312" y="1599210"/>
              <a:ext cx="0" cy="3240360"/>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cxnSp>
          <p:nvCxnSpPr>
            <p:cNvPr id="9" name="Curved Connector 8"/>
            <p:cNvCxnSpPr/>
            <p:nvPr/>
          </p:nvCxnSpPr>
          <p:spPr>
            <a:xfrm>
              <a:off x="2267744" y="1844824"/>
              <a:ext cx="4176464" cy="2664296"/>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0" name="Curved Connector 9"/>
            <p:cNvCxnSpPr/>
            <p:nvPr/>
          </p:nvCxnSpPr>
          <p:spPr>
            <a:xfrm rot="10800000" flipV="1">
              <a:off x="2339752" y="1844824"/>
              <a:ext cx="4032448" cy="2592288"/>
            </a:xfrm>
            <a:prstGeom prst="curvedConnector3">
              <a:avLst/>
            </a:prstGeom>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rot="16200000">
              <a:off x="922931" y="2704564"/>
              <a:ext cx="1152128" cy="584775"/>
            </a:xfrm>
            <a:prstGeom prst="rect">
              <a:avLst/>
            </a:prstGeom>
            <a:noFill/>
          </p:spPr>
          <p:txBody>
            <a:bodyPr wrap="square" rtlCol="0">
              <a:spAutoFit/>
            </a:bodyPr>
            <a:lstStyle/>
            <a:p>
              <a:r>
                <a:rPr lang="en-AU" sz="1600" dirty="0" smtClean="0"/>
                <a:t>Scientific knowledge</a:t>
              </a:r>
              <a:endParaRPr lang="en-AU" sz="1600" dirty="0"/>
            </a:p>
          </p:txBody>
        </p:sp>
        <p:sp>
          <p:nvSpPr>
            <p:cNvPr id="12" name="TextBox 11"/>
            <p:cNvSpPr txBox="1"/>
            <p:nvPr/>
          </p:nvSpPr>
          <p:spPr>
            <a:xfrm rot="16200000">
              <a:off x="7240651" y="3208621"/>
              <a:ext cx="1296145" cy="584775"/>
            </a:xfrm>
            <a:prstGeom prst="rect">
              <a:avLst/>
            </a:prstGeom>
            <a:noFill/>
          </p:spPr>
          <p:txBody>
            <a:bodyPr wrap="square" rtlCol="0">
              <a:spAutoFit/>
            </a:bodyPr>
            <a:lstStyle/>
            <a:p>
              <a:r>
                <a:rPr lang="en-AU" sz="1600" dirty="0" smtClean="0"/>
                <a:t>Business Knowledge</a:t>
              </a:r>
              <a:endParaRPr lang="en-AU" sz="1600" dirty="0"/>
            </a:p>
          </p:txBody>
        </p:sp>
        <p:cxnSp>
          <p:nvCxnSpPr>
            <p:cNvPr id="13" name="Straight Connector 12"/>
            <p:cNvCxnSpPr/>
            <p:nvPr/>
          </p:nvCxnSpPr>
          <p:spPr>
            <a:xfrm>
              <a:off x="1835696" y="4833156"/>
              <a:ext cx="5544616" cy="0"/>
            </a:xfrm>
            <a:prstGeom prst="line">
              <a:avLst/>
            </a:prstGeom>
          </p:spPr>
          <p:style>
            <a:lnRef idx="2">
              <a:schemeClr val="accent3"/>
            </a:lnRef>
            <a:fillRef idx="0">
              <a:schemeClr val="accent3"/>
            </a:fillRef>
            <a:effectRef idx="1">
              <a:schemeClr val="accent3"/>
            </a:effectRef>
            <a:fontRef idx="minor">
              <a:schemeClr val="tx1"/>
            </a:fontRef>
          </p:style>
        </p:cxnSp>
        <p:sp>
          <p:nvSpPr>
            <p:cNvPr id="14" name="Down Arrow 13"/>
            <p:cNvSpPr/>
            <p:nvPr/>
          </p:nvSpPr>
          <p:spPr>
            <a:xfrm rot="16200000">
              <a:off x="6379037" y="1790817"/>
              <a:ext cx="94340" cy="108011"/>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AU"/>
            </a:p>
          </p:txBody>
        </p:sp>
        <p:sp>
          <p:nvSpPr>
            <p:cNvPr id="15" name="Down Arrow 14"/>
            <p:cNvSpPr/>
            <p:nvPr/>
          </p:nvSpPr>
          <p:spPr>
            <a:xfrm rot="5400000">
              <a:off x="2147244" y="1785445"/>
              <a:ext cx="101595" cy="11150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6" name="TextBox 15"/>
            <p:cNvSpPr txBox="1"/>
            <p:nvPr/>
          </p:nvSpPr>
          <p:spPr>
            <a:xfrm>
              <a:off x="3707904" y="5373216"/>
              <a:ext cx="1152128" cy="369332"/>
            </a:xfrm>
            <a:prstGeom prst="rect">
              <a:avLst/>
            </a:prstGeom>
            <a:noFill/>
          </p:spPr>
          <p:txBody>
            <a:bodyPr wrap="square" rtlCol="0">
              <a:spAutoFit/>
            </a:bodyPr>
            <a:lstStyle/>
            <a:p>
              <a:pPr algn="ctr"/>
              <a:r>
                <a:rPr lang="en-AU" dirty="0" smtClean="0"/>
                <a:t>Time</a:t>
              </a:r>
              <a:endParaRPr lang="en-AU" dirty="0"/>
            </a:p>
          </p:txBody>
        </p:sp>
        <p:sp>
          <p:nvSpPr>
            <p:cNvPr id="17" name="TextBox 16"/>
            <p:cNvSpPr txBox="1"/>
            <p:nvPr/>
          </p:nvSpPr>
          <p:spPr>
            <a:xfrm>
              <a:off x="2051720" y="4977172"/>
              <a:ext cx="792088" cy="253916"/>
            </a:xfrm>
            <a:prstGeom prst="rect">
              <a:avLst/>
            </a:prstGeom>
            <a:noFill/>
          </p:spPr>
          <p:txBody>
            <a:bodyPr wrap="square" rtlCol="0">
              <a:spAutoFit/>
            </a:bodyPr>
            <a:lstStyle/>
            <a:p>
              <a:r>
                <a:rPr lang="en-AU" sz="1050" dirty="0" smtClean="0"/>
                <a:t>Discovery</a:t>
              </a:r>
              <a:endParaRPr lang="en-AU" sz="1050" dirty="0"/>
            </a:p>
          </p:txBody>
        </p:sp>
        <p:sp>
          <p:nvSpPr>
            <p:cNvPr id="18" name="TextBox 17"/>
            <p:cNvSpPr txBox="1"/>
            <p:nvPr/>
          </p:nvSpPr>
          <p:spPr>
            <a:xfrm>
              <a:off x="5873858" y="5021451"/>
              <a:ext cx="1218422" cy="253916"/>
            </a:xfrm>
            <a:prstGeom prst="rect">
              <a:avLst/>
            </a:prstGeom>
            <a:noFill/>
          </p:spPr>
          <p:txBody>
            <a:bodyPr wrap="square" rtlCol="0">
              <a:spAutoFit/>
            </a:bodyPr>
            <a:lstStyle/>
            <a:p>
              <a:r>
                <a:rPr lang="en-AU" sz="1050" dirty="0" smtClean="0"/>
                <a:t>Product launch</a:t>
              </a:r>
              <a:endParaRPr lang="en-AU" sz="1050" dirty="0"/>
            </a:p>
          </p:txBody>
        </p:sp>
        <p:sp>
          <p:nvSpPr>
            <p:cNvPr id="19" name="TextBox 18"/>
            <p:cNvSpPr txBox="1"/>
            <p:nvPr/>
          </p:nvSpPr>
          <p:spPr>
            <a:xfrm>
              <a:off x="3962789" y="4999311"/>
              <a:ext cx="792088" cy="253916"/>
            </a:xfrm>
            <a:prstGeom prst="rect">
              <a:avLst/>
            </a:prstGeom>
            <a:noFill/>
          </p:spPr>
          <p:txBody>
            <a:bodyPr wrap="square" rtlCol="0">
              <a:spAutoFit/>
            </a:bodyPr>
            <a:lstStyle/>
            <a:p>
              <a:r>
                <a:rPr lang="en-AU" sz="1050" dirty="0" smtClean="0"/>
                <a:t>Start-up</a:t>
              </a:r>
              <a:endParaRPr lang="en-AU" sz="1050" dirty="0"/>
            </a:p>
          </p:txBody>
        </p:sp>
      </p:grpSp>
    </p:spTree>
    <p:extLst>
      <p:ext uri="{BB962C8B-B14F-4D97-AF65-F5344CB8AC3E}">
        <p14:creationId xmlns:p14="http://schemas.microsoft.com/office/powerpoint/2010/main" val="391470364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791405" y="2132857"/>
            <a:ext cx="7448248" cy="4426424"/>
          </a:xfrm>
        </p:spPr>
        <p:txBody>
          <a:bodyPr>
            <a:normAutofit fontScale="47500" lnSpcReduction="20000"/>
          </a:bodyPr>
          <a:lstStyle/>
          <a:p>
            <a:pPr marL="0" indent="0" algn="ctr">
              <a:buNone/>
            </a:pPr>
            <a:r>
              <a:rPr lang="en-AU" sz="5900" dirty="0" smtClean="0"/>
              <a:t>Commercialisation is complex and requires specific professional skills that researchers don’t possess.</a:t>
            </a:r>
          </a:p>
          <a:p>
            <a:pPr marL="0" indent="0" algn="ctr">
              <a:buNone/>
            </a:pPr>
            <a:endParaRPr lang="en-AU" sz="2900" dirty="0" smtClean="0"/>
          </a:p>
          <a:p>
            <a:r>
              <a:rPr lang="en-AU" sz="4400" dirty="0" smtClean="0"/>
              <a:t>There is nothing mystical about commercialisation. </a:t>
            </a:r>
          </a:p>
          <a:p>
            <a:r>
              <a:rPr lang="en-AU" sz="4400" dirty="0" smtClean="0"/>
              <a:t>It is largely common sense and basic management – financial management, patent and other IP searches, market research, accounting, project management, future planning, research on competitors and simple logic around stages of development. </a:t>
            </a:r>
          </a:p>
          <a:p>
            <a:r>
              <a:rPr lang="en-AU" sz="4400" dirty="0" smtClean="0"/>
              <a:t>It doesn’t require a business, economics or finance degree to understand. </a:t>
            </a:r>
          </a:p>
        </p:txBody>
      </p:sp>
      <p:sp>
        <p:nvSpPr>
          <p:cNvPr id="6" name="Content Placeholder 4"/>
          <p:cNvSpPr>
            <a:spLocks noGrp="1"/>
          </p:cNvSpPr>
          <p:nvPr>
            <p:ph sz="quarter" idx="11"/>
          </p:nvPr>
        </p:nvSpPr>
        <p:spPr>
          <a:xfrm>
            <a:off x="1331640" y="1052736"/>
            <a:ext cx="5686596" cy="894282"/>
          </a:xfrm>
        </p:spPr>
        <p:txBody>
          <a:bodyPr>
            <a:normAutofit/>
          </a:bodyPr>
          <a:lstStyle/>
          <a:p>
            <a:pPr algn="ctr"/>
            <a:r>
              <a:rPr lang="en-AU" sz="4000" dirty="0"/>
              <a:t>Misconception </a:t>
            </a:r>
            <a:r>
              <a:rPr lang="en-AU" sz="4000" dirty="0" smtClean="0"/>
              <a:t>#2: </a:t>
            </a:r>
            <a:endParaRPr lang="en-AU" sz="4000" dirty="0"/>
          </a:p>
          <a:p>
            <a:pPr algn="ctr"/>
            <a:endParaRPr lang="en-AU" sz="4000" dirty="0"/>
          </a:p>
        </p:txBody>
      </p:sp>
    </p:spTree>
    <p:extLst>
      <p:ext uri="{BB962C8B-B14F-4D97-AF65-F5344CB8AC3E}">
        <p14:creationId xmlns:p14="http://schemas.microsoft.com/office/powerpoint/2010/main" val="36390043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11" y="1692249"/>
            <a:ext cx="2887939" cy="5038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794235" y="1160748"/>
            <a:ext cx="2924082"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2400" b="1" dirty="0">
                <a:latin typeface="Arial" panose="020B0604020202020204" pitchFamily="34" charset="0"/>
                <a:cs typeface="Arial" panose="020B0604020202020204" pitchFamily="34" charset="0"/>
              </a:rPr>
              <a:t>Why collaborate?</a:t>
            </a:r>
          </a:p>
        </p:txBody>
      </p:sp>
      <p:sp>
        <p:nvSpPr>
          <p:cNvPr id="5" name="Content Placeholder 2"/>
          <p:cNvSpPr txBox="1">
            <a:spLocks/>
          </p:cNvSpPr>
          <p:nvPr/>
        </p:nvSpPr>
        <p:spPr>
          <a:xfrm>
            <a:off x="4259237" y="1692249"/>
            <a:ext cx="4805741" cy="364305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2000" dirty="0">
                <a:latin typeface="Calibri" panose="020F0502020204030204" pitchFamily="34" charset="0"/>
                <a:cs typeface="Calibri" panose="020F0502020204030204" pitchFamily="34" charset="0"/>
              </a:rPr>
              <a:t>Different skills for different tasks.</a:t>
            </a:r>
          </a:p>
          <a:p>
            <a:r>
              <a:rPr lang="en-AU" sz="2000" dirty="0">
                <a:latin typeface="Calibri" panose="020F0502020204030204" pitchFamily="34" charset="0"/>
                <a:cs typeface="Calibri" panose="020F0502020204030204" pitchFamily="34" charset="0"/>
              </a:rPr>
              <a:t>Make better commercial viability judgements.</a:t>
            </a:r>
          </a:p>
          <a:p>
            <a:r>
              <a:rPr lang="en-AU" sz="2000" dirty="0">
                <a:latin typeface="Calibri" panose="020F0502020204030204" pitchFamily="34" charset="0"/>
                <a:cs typeface="Calibri" panose="020F0502020204030204" pitchFamily="34" charset="0"/>
              </a:rPr>
              <a:t>Access to more resources.</a:t>
            </a:r>
          </a:p>
          <a:p>
            <a:r>
              <a:rPr lang="en-AU" sz="2000" dirty="0">
                <a:latin typeface="Calibri" panose="020F0502020204030204" pitchFamily="34" charset="0"/>
                <a:cs typeface="Calibri" panose="020F0502020204030204" pitchFamily="34" charset="0"/>
              </a:rPr>
              <a:t>Increase development speed.</a:t>
            </a:r>
          </a:p>
          <a:p>
            <a:r>
              <a:rPr lang="en-AU" sz="2000" dirty="0">
                <a:latin typeface="Calibri" panose="020F0502020204030204" pitchFamily="34" charset="0"/>
                <a:cs typeface="Calibri" panose="020F0502020204030204" pitchFamily="34" charset="0"/>
              </a:rPr>
              <a:t>Effective search for competitor technologies.</a:t>
            </a:r>
          </a:p>
          <a:p>
            <a:r>
              <a:rPr lang="en-AU" sz="2000" dirty="0">
                <a:latin typeface="Calibri" panose="020F0502020204030204" pitchFamily="34" charset="0"/>
                <a:cs typeface="Calibri" panose="020F0502020204030204" pitchFamily="34" charset="0"/>
              </a:rPr>
              <a:t>Better knowledge of the market. </a:t>
            </a:r>
          </a:p>
          <a:p>
            <a:r>
              <a:rPr lang="en-AU" sz="2000" dirty="0">
                <a:latin typeface="Calibri" panose="020F0502020204030204" pitchFamily="34" charset="0"/>
                <a:cs typeface="Calibri" panose="020F0502020204030204" pitchFamily="34" charset="0"/>
              </a:rPr>
              <a:t>Access to industry partners.</a:t>
            </a:r>
          </a:p>
          <a:p>
            <a:r>
              <a:rPr lang="en-AU" sz="2000" dirty="0">
                <a:latin typeface="Calibri" panose="020F0502020204030204" pitchFamily="34" charset="0"/>
                <a:cs typeface="Calibri" panose="020F0502020204030204" pitchFamily="34" charset="0"/>
              </a:rPr>
              <a:t>Understand hurdles before you encounter them.</a:t>
            </a:r>
          </a:p>
          <a:p>
            <a:r>
              <a:rPr lang="en-AU" sz="2000" dirty="0">
                <a:latin typeface="Calibri" panose="020F0502020204030204" pitchFamily="34" charset="0"/>
                <a:cs typeface="Calibri" panose="020F0502020204030204" pitchFamily="34" charset="0"/>
              </a:rPr>
              <a:t>Increase your chances of commercial success</a:t>
            </a:r>
            <a:r>
              <a:rPr lang="en-AU" sz="2000" dirty="0">
                <a:solidFill>
                  <a:schemeClr val="accent1">
                    <a:lumMod val="75000"/>
                  </a:schemeClr>
                </a:solidFill>
                <a:latin typeface="Calibri" panose="020F0502020204030204" pitchFamily="34" charset="0"/>
                <a:cs typeface="Calibri" panose="020F0502020204030204" pitchFamily="34" charset="0"/>
              </a:rPr>
              <a:t>. </a:t>
            </a:r>
          </a:p>
        </p:txBody>
      </p:sp>
      <p:cxnSp>
        <p:nvCxnSpPr>
          <p:cNvPr id="6" name="Straight Arrow Connector 5"/>
          <p:cNvCxnSpPr/>
          <p:nvPr/>
        </p:nvCxnSpPr>
        <p:spPr>
          <a:xfrm flipH="1" flipV="1">
            <a:off x="3979715" y="3185973"/>
            <a:ext cx="37691" cy="275430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16200000">
            <a:off x="3316654" y="4340546"/>
            <a:ext cx="1620180" cy="369332"/>
          </a:xfrm>
          <a:prstGeom prst="rect">
            <a:avLst/>
          </a:prstGeom>
          <a:noFill/>
        </p:spPr>
        <p:txBody>
          <a:bodyPr wrap="square" rtlCol="0">
            <a:spAutoFit/>
          </a:bodyPr>
          <a:lstStyle/>
          <a:p>
            <a:pPr algn="ctr"/>
            <a:r>
              <a:rPr lang="en-AU" b="1" dirty="0">
                <a:latin typeface="Calibri" panose="020F0502020204030204" pitchFamily="34" charset="0"/>
              </a:rPr>
              <a:t>Get me there</a:t>
            </a:r>
          </a:p>
        </p:txBody>
      </p:sp>
      <p:sp>
        <p:nvSpPr>
          <p:cNvPr id="2" name="TextBox 1"/>
          <p:cNvSpPr txBox="1"/>
          <p:nvPr/>
        </p:nvSpPr>
        <p:spPr>
          <a:xfrm>
            <a:off x="1925706" y="1692249"/>
            <a:ext cx="1242138" cy="300082"/>
          </a:xfrm>
          <a:prstGeom prst="rect">
            <a:avLst/>
          </a:prstGeom>
          <a:solidFill>
            <a:schemeClr val="bg1"/>
          </a:solidFill>
        </p:spPr>
        <p:txBody>
          <a:bodyPr wrap="square" rtlCol="0">
            <a:spAutoFit/>
          </a:bodyPr>
          <a:lstStyle/>
          <a:p>
            <a:endParaRPr lang="en-AU" sz="1350" dirty="0"/>
          </a:p>
        </p:txBody>
      </p:sp>
    </p:spTree>
    <p:extLst>
      <p:ext uri="{BB962C8B-B14F-4D97-AF65-F5344CB8AC3E}">
        <p14:creationId xmlns:p14="http://schemas.microsoft.com/office/powerpoint/2010/main" val="413932847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61784" y="69421"/>
            <a:ext cx="8758687" cy="6527931"/>
            <a:chOff x="61784" y="69421"/>
            <a:chExt cx="8758687" cy="6527931"/>
          </a:xfrm>
        </p:grpSpPr>
        <p:grpSp>
          <p:nvGrpSpPr>
            <p:cNvPr id="44" name="Group 43"/>
            <p:cNvGrpSpPr/>
            <p:nvPr/>
          </p:nvGrpSpPr>
          <p:grpSpPr>
            <a:xfrm>
              <a:off x="1750301" y="2969705"/>
              <a:ext cx="2953089" cy="361474"/>
              <a:chOff x="2155580" y="3155433"/>
              <a:chExt cx="2821460" cy="276999"/>
            </a:xfrm>
          </p:grpSpPr>
          <p:sp>
            <p:nvSpPr>
              <p:cNvPr id="14" name="Pentagon 13"/>
              <p:cNvSpPr/>
              <p:nvPr/>
            </p:nvSpPr>
            <p:spPr>
              <a:xfrm>
                <a:off x="2155580" y="3171568"/>
                <a:ext cx="2821460" cy="260864"/>
              </a:xfrm>
              <a:prstGeom prst="homePlat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a:p>
            </p:txBody>
          </p:sp>
          <p:sp>
            <p:nvSpPr>
              <p:cNvPr id="19" name="TextBox 18"/>
              <p:cNvSpPr txBox="1"/>
              <p:nvPr/>
            </p:nvSpPr>
            <p:spPr>
              <a:xfrm>
                <a:off x="2155580" y="3155433"/>
                <a:ext cx="2202692" cy="259435"/>
              </a:xfrm>
              <a:prstGeom prst="rect">
                <a:avLst/>
              </a:prstGeom>
              <a:noFill/>
            </p:spPr>
            <p:txBody>
              <a:bodyPr wrap="square" rtlCol="0">
                <a:spAutoFit/>
              </a:bodyPr>
              <a:lstStyle/>
              <a:p>
                <a:r>
                  <a:rPr lang="en-US" sz="1600" b="1" dirty="0" smtClean="0"/>
                  <a:t>Research Centre</a:t>
                </a:r>
                <a:endParaRPr lang="en-US" sz="1600" b="1" dirty="0"/>
              </a:p>
            </p:txBody>
          </p:sp>
        </p:grpSp>
        <p:grpSp>
          <p:nvGrpSpPr>
            <p:cNvPr id="47" name="Group 46"/>
            <p:cNvGrpSpPr/>
            <p:nvPr/>
          </p:nvGrpSpPr>
          <p:grpSpPr>
            <a:xfrm>
              <a:off x="1735929" y="4334011"/>
              <a:ext cx="2967461" cy="349375"/>
              <a:chOff x="2141849" y="3926704"/>
              <a:chExt cx="2835191" cy="267728"/>
            </a:xfrm>
          </p:grpSpPr>
          <p:sp>
            <p:nvSpPr>
              <p:cNvPr id="16" name="Pentagon 15"/>
              <p:cNvSpPr/>
              <p:nvPr/>
            </p:nvSpPr>
            <p:spPr>
              <a:xfrm>
                <a:off x="2155580" y="3933568"/>
                <a:ext cx="2821460" cy="260864"/>
              </a:xfrm>
              <a:prstGeom prst="homePlat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a:p>
            </p:txBody>
          </p:sp>
          <p:sp>
            <p:nvSpPr>
              <p:cNvPr id="20" name="TextBox 19"/>
              <p:cNvSpPr txBox="1"/>
              <p:nvPr/>
            </p:nvSpPr>
            <p:spPr>
              <a:xfrm>
                <a:off x="2141849" y="3926704"/>
                <a:ext cx="2458820" cy="259436"/>
              </a:xfrm>
              <a:prstGeom prst="rect">
                <a:avLst/>
              </a:prstGeom>
              <a:noFill/>
            </p:spPr>
            <p:txBody>
              <a:bodyPr wrap="square" rtlCol="0">
                <a:spAutoFit/>
              </a:bodyPr>
              <a:lstStyle/>
              <a:p>
                <a:r>
                  <a:rPr lang="en-US" sz="1600" b="1" dirty="0" smtClean="0"/>
                  <a:t>R&amp;D Consortium</a:t>
                </a:r>
                <a:endParaRPr lang="en-US" sz="1600" b="1" dirty="0"/>
              </a:p>
            </p:txBody>
          </p:sp>
        </p:grpSp>
        <p:grpSp>
          <p:nvGrpSpPr>
            <p:cNvPr id="45" name="Group 44"/>
            <p:cNvGrpSpPr/>
            <p:nvPr/>
          </p:nvGrpSpPr>
          <p:grpSpPr>
            <a:xfrm>
              <a:off x="1750300" y="3856077"/>
              <a:ext cx="2953090" cy="361474"/>
              <a:chOff x="2155579" y="3533001"/>
              <a:chExt cx="2821461" cy="276999"/>
            </a:xfrm>
          </p:grpSpPr>
          <p:sp>
            <p:nvSpPr>
              <p:cNvPr id="15" name="Pentagon 14"/>
              <p:cNvSpPr/>
              <p:nvPr/>
            </p:nvSpPr>
            <p:spPr>
              <a:xfrm>
                <a:off x="2155580" y="3549136"/>
                <a:ext cx="2821460" cy="260864"/>
              </a:xfrm>
              <a:prstGeom prst="homePlat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a:p>
            </p:txBody>
          </p:sp>
          <p:sp>
            <p:nvSpPr>
              <p:cNvPr id="21" name="TextBox 20"/>
              <p:cNvSpPr txBox="1"/>
              <p:nvPr/>
            </p:nvSpPr>
            <p:spPr>
              <a:xfrm>
                <a:off x="2155579" y="3533001"/>
                <a:ext cx="2649103" cy="259435"/>
              </a:xfrm>
              <a:prstGeom prst="rect">
                <a:avLst/>
              </a:prstGeom>
              <a:noFill/>
            </p:spPr>
            <p:txBody>
              <a:bodyPr wrap="square" rtlCol="0">
                <a:spAutoFit/>
              </a:bodyPr>
              <a:lstStyle/>
              <a:p>
                <a:r>
                  <a:rPr lang="en-US" sz="1600" b="1" dirty="0" smtClean="0"/>
                  <a:t>Research Organisation</a:t>
                </a:r>
                <a:endParaRPr lang="en-US" sz="1600" b="1" dirty="0"/>
              </a:p>
            </p:txBody>
          </p:sp>
        </p:grpSp>
        <p:grpSp>
          <p:nvGrpSpPr>
            <p:cNvPr id="43" name="Group 42"/>
            <p:cNvGrpSpPr/>
            <p:nvPr/>
          </p:nvGrpSpPr>
          <p:grpSpPr>
            <a:xfrm>
              <a:off x="1750301" y="4796764"/>
              <a:ext cx="5906179" cy="361474"/>
              <a:chOff x="2141850" y="2098244"/>
              <a:chExt cx="5642920" cy="276999"/>
            </a:xfrm>
          </p:grpSpPr>
          <p:sp>
            <p:nvSpPr>
              <p:cNvPr id="22" name="Pentagon 21"/>
              <p:cNvSpPr/>
              <p:nvPr/>
            </p:nvSpPr>
            <p:spPr>
              <a:xfrm>
                <a:off x="2141850" y="2114379"/>
                <a:ext cx="5642920" cy="260864"/>
              </a:xfrm>
              <a:prstGeom prst="homePlat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a:p>
            </p:txBody>
          </p:sp>
          <p:sp>
            <p:nvSpPr>
              <p:cNvPr id="23" name="TextBox 22"/>
              <p:cNvSpPr txBox="1"/>
              <p:nvPr/>
            </p:nvSpPr>
            <p:spPr>
              <a:xfrm>
                <a:off x="2141850" y="2098244"/>
                <a:ext cx="3104259" cy="259435"/>
              </a:xfrm>
              <a:prstGeom prst="rect">
                <a:avLst/>
              </a:prstGeom>
              <a:noFill/>
            </p:spPr>
            <p:txBody>
              <a:bodyPr wrap="square" rtlCol="0">
                <a:spAutoFit/>
              </a:bodyPr>
              <a:lstStyle/>
              <a:p>
                <a:r>
                  <a:rPr lang="en-US" sz="1600" b="1" dirty="0" smtClean="0"/>
                  <a:t>Research Facility</a:t>
                </a:r>
                <a:endParaRPr lang="en-US" sz="1600" b="1" dirty="0"/>
              </a:p>
            </p:txBody>
          </p:sp>
        </p:grpSp>
        <p:grpSp>
          <p:nvGrpSpPr>
            <p:cNvPr id="37" name="Group 36"/>
            <p:cNvGrpSpPr/>
            <p:nvPr/>
          </p:nvGrpSpPr>
          <p:grpSpPr>
            <a:xfrm>
              <a:off x="4107024" y="607457"/>
              <a:ext cx="3535085" cy="361474"/>
              <a:chOff x="4407256" y="883162"/>
              <a:chExt cx="3377514" cy="276999"/>
            </a:xfrm>
          </p:grpSpPr>
          <p:sp>
            <p:nvSpPr>
              <p:cNvPr id="27" name="Pentagon 26"/>
              <p:cNvSpPr/>
              <p:nvPr/>
            </p:nvSpPr>
            <p:spPr>
              <a:xfrm>
                <a:off x="4407256" y="899297"/>
                <a:ext cx="3377514" cy="260864"/>
              </a:xfrm>
              <a:prstGeom prst="homePlat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a:p>
            </p:txBody>
          </p:sp>
          <p:sp>
            <p:nvSpPr>
              <p:cNvPr id="28" name="TextBox 27"/>
              <p:cNvSpPr txBox="1"/>
              <p:nvPr/>
            </p:nvSpPr>
            <p:spPr>
              <a:xfrm>
                <a:off x="4407256" y="883162"/>
                <a:ext cx="2235348" cy="259435"/>
              </a:xfrm>
              <a:prstGeom prst="rect">
                <a:avLst/>
              </a:prstGeom>
              <a:noFill/>
            </p:spPr>
            <p:txBody>
              <a:bodyPr wrap="square" rtlCol="0">
                <a:spAutoFit/>
              </a:bodyPr>
              <a:lstStyle/>
              <a:p>
                <a:r>
                  <a:rPr lang="en-US" sz="1600" b="1" dirty="0" smtClean="0"/>
                  <a:t>Venture Capital</a:t>
                </a:r>
                <a:endParaRPr lang="en-US" sz="1600" b="1" dirty="0"/>
              </a:p>
            </p:txBody>
          </p:sp>
        </p:grpSp>
        <p:grpSp>
          <p:nvGrpSpPr>
            <p:cNvPr id="38" name="Group 37"/>
            <p:cNvGrpSpPr/>
            <p:nvPr/>
          </p:nvGrpSpPr>
          <p:grpSpPr>
            <a:xfrm>
              <a:off x="2935848" y="1065904"/>
              <a:ext cx="2349538" cy="361474"/>
              <a:chOff x="3288283" y="1288189"/>
              <a:chExt cx="2244811" cy="276999"/>
            </a:xfrm>
          </p:grpSpPr>
          <p:sp>
            <p:nvSpPr>
              <p:cNvPr id="26" name="Pentagon 25"/>
              <p:cNvSpPr/>
              <p:nvPr/>
            </p:nvSpPr>
            <p:spPr>
              <a:xfrm>
                <a:off x="3288283" y="1304324"/>
                <a:ext cx="2244811" cy="260864"/>
              </a:xfrm>
              <a:prstGeom prst="homePlat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a:p>
            </p:txBody>
          </p:sp>
          <p:sp>
            <p:nvSpPr>
              <p:cNvPr id="29" name="TextBox 28"/>
              <p:cNvSpPr txBox="1"/>
              <p:nvPr/>
            </p:nvSpPr>
            <p:spPr>
              <a:xfrm>
                <a:off x="3288283" y="1288189"/>
                <a:ext cx="2195827" cy="259435"/>
              </a:xfrm>
              <a:prstGeom prst="rect">
                <a:avLst/>
              </a:prstGeom>
              <a:noFill/>
            </p:spPr>
            <p:txBody>
              <a:bodyPr wrap="square" rtlCol="0">
                <a:spAutoFit/>
              </a:bodyPr>
              <a:lstStyle/>
              <a:p>
                <a:r>
                  <a:rPr lang="en-US" sz="1600" b="1" dirty="0" smtClean="0"/>
                  <a:t>Government Agency</a:t>
                </a:r>
                <a:endParaRPr lang="en-US" sz="1600" b="1" dirty="0"/>
              </a:p>
            </p:txBody>
          </p:sp>
        </p:grpSp>
        <p:grpSp>
          <p:nvGrpSpPr>
            <p:cNvPr id="39" name="Group 38"/>
            <p:cNvGrpSpPr/>
            <p:nvPr/>
          </p:nvGrpSpPr>
          <p:grpSpPr>
            <a:xfrm>
              <a:off x="1735931" y="1542268"/>
              <a:ext cx="2371094" cy="347513"/>
              <a:chOff x="2141850" y="1695622"/>
              <a:chExt cx="2265406" cy="266301"/>
            </a:xfrm>
          </p:grpSpPr>
          <p:sp>
            <p:nvSpPr>
              <p:cNvPr id="25" name="Pentagon 24"/>
              <p:cNvSpPr/>
              <p:nvPr/>
            </p:nvSpPr>
            <p:spPr>
              <a:xfrm>
                <a:off x="2141850" y="1695622"/>
                <a:ext cx="2265406" cy="260864"/>
              </a:xfrm>
              <a:prstGeom prst="homePlat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a:p>
            </p:txBody>
          </p:sp>
          <p:sp>
            <p:nvSpPr>
              <p:cNvPr id="30" name="TextBox 29"/>
              <p:cNvSpPr txBox="1"/>
              <p:nvPr/>
            </p:nvSpPr>
            <p:spPr>
              <a:xfrm>
                <a:off x="2141850" y="1702487"/>
                <a:ext cx="2216422" cy="259436"/>
              </a:xfrm>
              <a:prstGeom prst="rect">
                <a:avLst/>
              </a:prstGeom>
              <a:noFill/>
            </p:spPr>
            <p:txBody>
              <a:bodyPr wrap="square" rtlCol="0">
                <a:spAutoFit/>
              </a:bodyPr>
              <a:lstStyle/>
              <a:p>
                <a:r>
                  <a:rPr lang="en-US" sz="1400" b="1" dirty="0" smtClean="0"/>
                  <a:t>R&amp;D </a:t>
                </a:r>
                <a:r>
                  <a:rPr lang="en-US" sz="1600" b="1" dirty="0" smtClean="0"/>
                  <a:t>Funding</a:t>
                </a:r>
                <a:r>
                  <a:rPr lang="en-US" sz="1400" b="1" dirty="0" smtClean="0"/>
                  <a:t> Agency</a:t>
                </a:r>
                <a:endParaRPr lang="en-US" sz="1400" b="1" dirty="0"/>
              </a:p>
            </p:txBody>
          </p:sp>
        </p:grpSp>
        <p:grpSp>
          <p:nvGrpSpPr>
            <p:cNvPr id="41" name="Group 40"/>
            <p:cNvGrpSpPr/>
            <p:nvPr/>
          </p:nvGrpSpPr>
          <p:grpSpPr>
            <a:xfrm>
              <a:off x="2928663" y="5753694"/>
              <a:ext cx="5891807" cy="361474"/>
              <a:chOff x="3281418" y="4816730"/>
              <a:chExt cx="5629189" cy="276999"/>
            </a:xfrm>
          </p:grpSpPr>
          <p:sp>
            <p:nvSpPr>
              <p:cNvPr id="24" name="Pentagon 23"/>
              <p:cNvSpPr/>
              <p:nvPr/>
            </p:nvSpPr>
            <p:spPr>
              <a:xfrm>
                <a:off x="3288282" y="4832865"/>
                <a:ext cx="5622325" cy="260864"/>
              </a:xfrm>
              <a:prstGeom prst="homePlat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a:p>
            </p:txBody>
          </p:sp>
          <p:sp>
            <p:nvSpPr>
              <p:cNvPr id="31" name="TextBox 30"/>
              <p:cNvSpPr txBox="1"/>
              <p:nvPr/>
            </p:nvSpPr>
            <p:spPr>
              <a:xfrm>
                <a:off x="3281418" y="4816730"/>
                <a:ext cx="1826042" cy="259435"/>
              </a:xfrm>
              <a:prstGeom prst="rect">
                <a:avLst/>
              </a:prstGeom>
              <a:noFill/>
            </p:spPr>
            <p:txBody>
              <a:bodyPr wrap="square" rtlCol="0">
                <a:spAutoFit/>
              </a:bodyPr>
              <a:lstStyle/>
              <a:p>
                <a:r>
                  <a:rPr lang="en-US" sz="1600" b="1" dirty="0" smtClean="0"/>
                  <a:t>Commercial Law</a:t>
                </a:r>
                <a:endParaRPr lang="en-US" sz="1600" b="1" dirty="0"/>
              </a:p>
            </p:txBody>
          </p:sp>
        </p:grpSp>
        <p:grpSp>
          <p:nvGrpSpPr>
            <p:cNvPr id="42" name="Group 41"/>
            <p:cNvGrpSpPr/>
            <p:nvPr/>
          </p:nvGrpSpPr>
          <p:grpSpPr>
            <a:xfrm>
              <a:off x="2928662" y="5271510"/>
              <a:ext cx="4720633" cy="361474"/>
              <a:chOff x="3281417" y="4377379"/>
              <a:chExt cx="4510218" cy="276999"/>
            </a:xfrm>
          </p:grpSpPr>
          <p:sp>
            <p:nvSpPr>
              <p:cNvPr id="17" name="Pentagon 16"/>
              <p:cNvSpPr/>
              <p:nvPr/>
            </p:nvSpPr>
            <p:spPr>
              <a:xfrm>
                <a:off x="3288283" y="4393514"/>
                <a:ext cx="4503352" cy="260864"/>
              </a:xfrm>
              <a:prstGeom prst="homePlat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a:p>
            </p:txBody>
          </p:sp>
          <p:sp>
            <p:nvSpPr>
              <p:cNvPr id="32" name="TextBox 31"/>
              <p:cNvSpPr txBox="1"/>
              <p:nvPr/>
            </p:nvSpPr>
            <p:spPr>
              <a:xfrm>
                <a:off x="3281417" y="4377379"/>
                <a:ext cx="4184425" cy="235851"/>
              </a:xfrm>
              <a:prstGeom prst="rect">
                <a:avLst/>
              </a:prstGeom>
              <a:noFill/>
            </p:spPr>
            <p:txBody>
              <a:bodyPr wrap="square" rtlCol="0">
                <a:spAutoFit/>
              </a:bodyPr>
              <a:lstStyle/>
              <a:p>
                <a:r>
                  <a:rPr lang="en-US" sz="1400" b="1" dirty="0" err="1" smtClean="0"/>
                  <a:t>Commercialisation</a:t>
                </a:r>
                <a:r>
                  <a:rPr lang="en-US" sz="1400" b="1" dirty="0" smtClean="0"/>
                  <a:t>/Translational </a:t>
                </a:r>
                <a:r>
                  <a:rPr lang="en-US" sz="1400" b="1" dirty="0" err="1" smtClean="0"/>
                  <a:t>Organisation</a:t>
                </a:r>
                <a:r>
                  <a:rPr lang="en-US" sz="1400" b="1" dirty="0" smtClean="0"/>
                  <a:t> </a:t>
                </a:r>
                <a:endParaRPr lang="en-US" sz="1400" b="1" dirty="0"/>
              </a:p>
            </p:txBody>
          </p:sp>
        </p:grpSp>
        <p:grpSp>
          <p:nvGrpSpPr>
            <p:cNvPr id="40" name="Group 39"/>
            <p:cNvGrpSpPr/>
            <p:nvPr/>
          </p:nvGrpSpPr>
          <p:grpSpPr>
            <a:xfrm>
              <a:off x="4107023" y="6235878"/>
              <a:ext cx="4713448" cy="349377"/>
              <a:chOff x="4407255" y="5340865"/>
              <a:chExt cx="4503353" cy="267729"/>
            </a:xfrm>
          </p:grpSpPr>
          <p:sp>
            <p:nvSpPr>
              <p:cNvPr id="18" name="Pentagon 17"/>
              <p:cNvSpPr/>
              <p:nvPr/>
            </p:nvSpPr>
            <p:spPr>
              <a:xfrm>
                <a:off x="4407256" y="5347730"/>
                <a:ext cx="4503352" cy="260864"/>
              </a:xfrm>
              <a:prstGeom prst="homePlat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a:p>
            </p:txBody>
          </p:sp>
          <p:sp>
            <p:nvSpPr>
              <p:cNvPr id="33" name="TextBox 32"/>
              <p:cNvSpPr txBox="1"/>
              <p:nvPr/>
            </p:nvSpPr>
            <p:spPr>
              <a:xfrm>
                <a:off x="4407255" y="5340865"/>
                <a:ext cx="3772067" cy="235851"/>
              </a:xfrm>
              <a:prstGeom prst="rect">
                <a:avLst/>
              </a:prstGeom>
              <a:noFill/>
            </p:spPr>
            <p:txBody>
              <a:bodyPr wrap="square" rtlCol="0">
                <a:spAutoFit/>
              </a:bodyPr>
              <a:lstStyle/>
              <a:p>
                <a:r>
                  <a:rPr lang="en-US" sz="1400" b="1" dirty="0" smtClean="0"/>
                  <a:t>Management and Financial Consultancy</a:t>
                </a:r>
                <a:endParaRPr lang="en-US" sz="1400" b="1" dirty="0"/>
              </a:p>
            </p:txBody>
          </p:sp>
        </p:grpSp>
        <p:sp>
          <p:nvSpPr>
            <p:cNvPr id="35" name="Left Brace 34"/>
            <p:cNvSpPr/>
            <p:nvPr/>
          </p:nvSpPr>
          <p:spPr>
            <a:xfrm>
              <a:off x="1340735" y="607457"/>
              <a:ext cx="172443" cy="1305243"/>
            </a:xfrm>
            <a:prstGeom prst="leftBrace">
              <a:avLst/>
            </a:prstGeom>
            <a:ln w="12700">
              <a:solidFill>
                <a:srgbClr val="4F81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b="1">
                <a:ln w="9525" cmpd="sng">
                  <a:solidFill>
                    <a:srgbClr val="000000"/>
                  </a:solidFill>
                </a:ln>
              </a:endParaRPr>
            </a:p>
          </p:txBody>
        </p:sp>
        <p:sp>
          <p:nvSpPr>
            <p:cNvPr id="36" name="Left Brace 35"/>
            <p:cNvSpPr/>
            <p:nvPr/>
          </p:nvSpPr>
          <p:spPr>
            <a:xfrm>
              <a:off x="1340735" y="4817821"/>
              <a:ext cx="172443" cy="1779531"/>
            </a:xfrm>
            <a:prstGeom prst="leftBrace">
              <a:avLst/>
            </a:prstGeom>
            <a:ln w="127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b="1"/>
            </a:p>
          </p:txBody>
        </p:sp>
        <p:sp>
          <p:nvSpPr>
            <p:cNvPr id="48" name="TextBox 47"/>
            <p:cNvSpPr txBox="1"/>
            <p:nvPr/>
          </p:nvSpPr>
          <p:spPr>
            <a:xfrm>
              <a:off x="61784" y="1037837"/>
              <a:ext cx="1243027" cy="369332"/>
            </a:xfrm>
            <a:prstGeom prst="rect">
              <a:avLst/>
            </a:prstGeom>
            <a:noFill/>
          </p:spPr>
          <p:txBody>
            <a:bodyPr wrap="square" rtlCol="0">
              <a:spAutoFit/>
            </a:bodyPr>
            <a:lstStyle/>
            <a:p>
              <a:pPr algn="r"/>
              <a:r>
                <a:rPr lang="en-US" b="1" dirty="0" smtClean="0"/>
                <a:t>Funders</a:t>
              </a:r>
              <a:endParaRPr lang="en-US" b="1" dirty="0"/>
            </a:p>
          </p:txBody>
        </p:sp>
        <p:sp>
          <p:nvSpPr>
            <p:cNvPr id="49" name="TextBox 48"/>
            <p:cNvSpPr txBox="1"/>
            <p:nvPr/>
          </p:nvSpPr>
          <p:spPr>
            <a:xfrm>
              <a:off x="179512" y="5364294"/>
              <a:ext cx="1125299" cy="584775"/>
            </a:xfrm>
            <a:prstGeom prst="rect">
              <a:avLst/>
            </a:prstGeom>
            <a:noFill/>
          </p:spPr>
          <p:txBody>
            <a:bodyPr wrap="square" rtlCol="0">
              <a:spAutoFit/>
            </a:bodyPr>
            <a:lstStyle/>
            <a:p>
              <a:pPr algn="r"/>
              <a:r>
                <a:rPr lang="en-US" sz="1600" b="1" dirty="0" smtClean="0"/>
                <a:t>Adjunct Services</a:t>
              </a:r>
              <a:endParaRPr lang="en-US" sz="1600" b="1" dirty="0"/>
            </a:p>
          </p:txBody>
        </p:sp>
        <p:sp>
          <p:nvSpPr>
            <p:cNvPr id="50" name="TextBox 49"/>
            <p:cNvSpPr txBox="1"/>
            <p:nvPr/>
          </p:nvSpPr>
          <p:spPr>
            <a:xfrm>
              <a:off x="61784" y="3492151"/>
              <a:ext cx="1235846" cy="584775"/>
            </a:xfrm>
            <a:prstGeom prst="rect">
              <a:avLst/>
            </a:prstGeom>
            <a:noFill/>
          </p:spPr>
          <p:txBody>
            <a:bodyPr wrap="square" rtlCol="0">
              <a:spAutoFit/>
            </a:bodyPr>
            <a:lstStyle/>
            <a:p>
              <a:pPr algn="r"/>
              <a:r>
                <a:rPr lang="en-US" sz="1600" b="1" dirty="0" smtClean="0"/>
                <a:t>Research</a:t>
              </a:r>
            </a:p>
            <a:p>
              <a:pPr algn="r"/>
              <a:r>
                <a:rPr lang="en-US" sz="1600" b="1" dirty="0" smtClean="0"/>
                <a:t>Core</a:t>
              </a:r>
              <a:endParaRPr lang="en-US" sz="1600" b="1" dirty="0"/>
            </a:p>
          </p:txBody>
        </p:sp>
        <p:sp>
          <p:nvSpPr>
            <p:cNvPr id="51" name="Left Brace 50"/>
            <p:cNvSpPr/>
            <p:nvPr/>
          </p:nvSpPr>
          <p:spPr>
            <a:xfrm>
              <a:off x="1340735" y="2969705"/>
              <a:ext cx="172443" cy="1713680"/>
            </a:xfrm>
            <a:prstGeom prst="leftBrace">
              <a:avLst/>
            </a:prstGeom>
            <a:ln w="12700">
              <a:solidFill>
                <a:srgbClr val="4F81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b="1">
                <a:ln w="9525" cmpd="sng">
                  <a:solidFill>
                    <a:srgbClr val="000000"/>
                  </a:solidFill>
                </a:ln>
              </a:endParaRPr>
            </a:p>
          </p:txBody>
        </p:sp>
        <p:grpSp>
          <p:nvGrpSpPr>
            <p:cNvPr id="58" name="Group 57"/>
            <p:cNvGrpSpPr/>
            <p:nvPr/>
          </p:nvGrpSpPr>
          <p:grpSpPr>
            <a:xfrm>
              <a:off x="1750301" y="3414044"/>
              <a:ext cx="2953089" cy="361474"/>
              <a:chOff x="2155580" y="3155433"/>
              <a:chExt cx="2821460" cy="276999"/>
            </a:xfrm>
          </p:grpSpPr>
          <p:sp>
            <p:nvSpPr>
              <p:cNvPr id="59" name="Pentagon 58"/>
              <p:cNvSpPr/>
              <p:nvPr/>
            </p:nvSpPr>
            <p:spPr>
              <a:xfrm>
                <a:off x="2155580" y="3171568"/>
                <a:ext cx="2821460" cy="260864"/>
              </a:xfrm>
              <a:prstGeom prst="homePlat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a:p>
            </p:txBody>
          </p:sp>
          <p:sp>
            <p:nvSpPr>
              <p:cNvPr id="60" name="TextBox 59"/>
              <p:cNvSpPr txBox="1"/>
              <p:nvPr/>
            </p:nvSpPr>
            <p:spPr>
              <a:xfrm>
                <a:off x="2155580" y="3155433"/>
                <a:ext cx="2202692" cy="259435"/>
              </a:xfrm>
              <a:prstGeom prst="rect">
                <a:avLst/>
              </a:prstGeom>
              <a:noFill/>
            </p:spPr>
            <p:txBody>
              <a:bodyPr wrap="square" rtlCol="0">
                <a:spAutoFit/>
              </a:bodyPr>
              <a:lstStyle/>
              <a:p>
                <a:r>
                  <a:rPr lang="en-US" sz="1600" b="1" dirty="0" smtClean="0"/>
                  <a:t>Research Institute</a:t>
                </a:r>
                <a:endParaRPr lang="en-US" sz="1600" b="1" dirty="0"/>
              </a:p>
            </p:txBody>
          </p:sp>
        </p:grpSp>
        <p:sp>
          <p:nvSpPr>
            <p:cNvPr id="3" name="TextBox 2"/>
            <p:cNvSpPr txBox="1"/>
            <p:nvPr/>
          </p:nvSpPr>
          <p:spPr>
            <a:xfrm>
              <a:off x="61784" y="69421"/>
              <a:ext cx="6977191" cy="523220"/>
            </a:xfrm>
            <a:prstGeom prst="rect">
              <a:avLst/>
            </a:prstGeom>
            <a:noFill/>
          </p:spPr>
          <p:txBody>
            <a:bodyPr wrap="square" rtlCol="0">
              <a:spAutoFit/>
            </a:bodyPr>
            <a:lstStyle/>
            <a:p>
              <a:r>
                <a:rPr lang="en-AU" sz="2800" dirty="0" smtClean="0">
                  <a:solidFill>
                    <a:schemeClr val="bg2">
                      <a:lumMod val="50000"/>
                    </a:schemeClr>
                  </a:solidFill>
                </a:rPr>
                <a:t>Innovation and commercialisation funding</a:t>
              </a:r>
              <a:endParaRPr lang="en-AU" sz="2800" dirty="0">
                <a:solidFill>
                  <a:schemeClr val="bg2">
                    <a:lumMod val="50000"/>
                  </a:schemeClr>
                </a:solidFill>
              </a:endParaRPr>
            </a:p>
          </p:txBody>
        </p:sp>
      </p:grpSp>
      <p:grpSp>
        <p:nvGrpSpPr>
          <p:cNvPr id="85" name="Group 84"/>
          <p:cNvGrpSpPr/>
          <p:nvPr/>
        </p:nvGrpSpPr>
        <p:grpSpPr>
          <a:xfrm>
            <a:off x="-180727" y="2017836"/>
            <a:ext cx="8531417" cy="846686"/>
            <a:chOff x="26321" y="5356840"/>
            <a:chExt cx="8768818" cy="553881"/>
          </a:xfrm>
        </p:grpSpPr>
        <p:sp>
          <p:nvSpPr>
            <p:cNvPr id="86" name="TextBox 85"/>
            <p:cNvSpPr txBox="1"/>
            <p:nvPr/>
          </p:nvSpPr>
          <p:spPr>
            <a:xfrm>
              <a:off x="26321" y="5505507"/>
              <a:ext cx="1435709" cy="302010"/>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en-US" sz="2400" b="1" cap="all" dirty="0" smtClean="0">
                  <a:ln/>
                  <a:solidFill>
                    <a:schemeClr val="accent2">
                      <a:lumMod val="75000"/>
                    </a:schemeClr>
                  </a:solidFill>
                  <a:effectLst>
                    <a:reflection blurRad="10000" stA="55000" endPos="48000" dist="500" dir="5400000" sy="-100000" algn="bl" rotWithShape="0"/>
                  </a:effectLst>
                </a:rPr>
                <a:t>Pipeline</a:t>
              </a:r>
              <a:endParaRPr lang="en-US" sz="4400" b="1" dirty="0"/>
            </a:p>
          </p:txBody>
        </p:sp>
        <p:grpSp>
          <p:nvGrpSpPr>
            <p:cNvPr id="87" name="Group 86"/>
            <p:cNvGrpSpPr/>
            <p:nvPr/>
          </p:nvGrpSpPr>
          <p:grpSpPr>
            <a:xfrm>
              <a:off x="1973951" y="5373216"/>
              <a:ext cx="1178362" cy="528546"/>
              <a:chOff x="2155580" y="2553730"/>
              <a:chExt cx="1125838" cy="405027"/>
            </a:xfrm>
          </p:grpSpPr>
          <p:sp>
            <p:nvSpPr>
              <p:cNvPr id="103" name="Pentagon 102"/>
              <p:cNvSpPr/>
              <p:nvPr/>
            </p:nvSpPr>
            <p:spPr>
              <a:xfrm>
                <a:off x="2155580" y="2553730"/>
                <a:ext cx="1125838" cy="405027"/>
              </a:xfrm>
              <a:prstGeom prst="homePlate">
                <a:avLst>
                  <a:gd name="adj" fmla="val 2764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350" b="1"/>
              </a:p>
            </p:txBody>
          </p:sp>
          <p:sp>
            <p:nvSpPr>
              <p:cNvPr id="104" name="TextBox 103"/>
              <p:cNvSpPr txBox="1"/>
              <p:nvPr/>
            </p:nvSpPr>
            <p:spPr>
              <a:xfrm>
                <a:off x="2155580" y="2618612"/>
                <a:ext cx="975967" cy="262289"/>
              </a:xfrm>
              <a:prstGeom prst="rect">
                <a:avLst/>
              </a:prstGeom>
              <a:noFill/>
            </p:spPr>
            <p:txBody>
              <a:bodyPr wrap="square" rtlCol="0">
                <a:spAutoFit/>
              </a:bodyPr>
              <a:lstStyle/>
              <a:p>
                <a:pPr algn="ctr"/>
                <a:r>
                  <a:rPr lang="en-US" sz="1400" b="1" dirty="0"/>
                  <a:t>Initial </a:t>
                </a:r>
                <a:endParaRPr lang="en-US" sz="1400" b="1" dirty="0" smtClean="0"/>
              </a:p>
              <a:p>
                <a:pPr algn="ctr"/>
                <a:r>
                  <a:rPr lang="en-US" sz="1400" b="1" dirty="0" smtClean="0"/>
                  <a:t>idea</a:t>
                </a:r>
                <a:endParaRPr lang="en-US" sz="1400" b="1" dirty="0"/>
              </a:p>
            </p:txBody>
          </p:sp>
        </p:grpSp>
        <p:grpSp>
          <p:nvGrpSpPr>
            <p:cNvPr id="88" name="Group 87"/>
            <p:cNvGrpSpPr/>
            <p:nvPr/>
          </p:nvGrpSpPr>
          <p:grpSpPr>
            <a:xfrm>
              <a:off x="3131791" y="5373217"/>
              <a:ext cx="1178362" cy="528546"/>
              <a:chOff x="3281418" y="2553730"/>
              <a:chExt cx="1125838" cy="405027"/>
            </a:xfrm>
          </p:grpSpPr>
          <p:sp>
            <p:nvSpPr>
              <p:cNvPr id="101" name="Chevron 100"/>
              <p:cNvSpPr/>
              <p:nvPr/>
            </p:nvSpPr>
            <p:spPr>
              <a:xfrm>
                <a:off x="3281418" y="2553730"/>
                <a:ext cx="1125838" cy="405027"/>
              </a:xfrm>
              <a:prstGeom prst="chevron">
                <a:avLst>
                  <a:gd name="adj" fmla="val 2485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350" b="1">
                  <a:solidFill>
                    <a:schemeClr val="tx1"/>
                  </a:solidFill>
                </a:endParaRPr>
              </a:p>
            </p:txBody>
          </p:sp>
          <p:sp>
            <p:nvSpPr>
              <p:cNvPr id="102" name="TextBox 101"/>
              <p:cNvSpPr txBox="1"/>
              <p:nvPr/>
            </p:nvSpPr>
            <p:spPr>
              <a:xfrm>
                <a:off x="3393734" y="2605079"/>
                <a:ext cx="940487" cy="324004"/>
              </a:xfrm>
              <a:prstGeom prst="rect">
                <a:avLst/>
              </a:prstGeom>
              <a:noFill/>
            </p:spPr>
            <p:txBody>
              <a:bodyPr wrap="square" rtlCol="0">
                <a:spAutoFit/>
              </a:bodyPr>
              <a:lstStyle/>
              <a:p>
                <a:pPr algn="ctr"/>
                <a:r>
                  <a:rPr lang="en-US" sz="1200" b="1" dirty="0"/>
                  <a:t>Idea mapped </a:t>
                </a:r>
                <a:endParaRPr lang="en-US" sz="1200" b="1" dirty="0" smtClean="0"/>
              </a:p>
              <a:p>
                <a:pPr algn="ctr"/>
                <a:r>
                  <a:rPr lang="en-US" sz="1200" b="1" dirty="0" smtClean="0"/>
                  <a:t>out</a:t>
                </a:r>
                <a:endParaRPr lang="en-US" sz="1200" b="1" dirty="0"/>
              </a:p>
            </p:txBody>
          </p:sp>
        </p:grpSp>
        <p:grpSp>
          <p:nvGrpSpPr>
            <p:cNvPr id="89" name="Group 88"/>
            <p:cNvGrpSpPr/>
            <p:nvPr/>
          </p:nvGrpSpPr>
          <p:grpSpPr>
            <a:xfrm>
              <a:off x="4240819" y="5373220"/>
              <a:ext cx="1227172" cy="528546"/>
              <a:chOff x="4407256" y="2553730"/>
              <a:chExt cx="1172474" cy="405027"/>
            </a:xfrm>
          </p:grpSpPr>
          <p:sp>
            <p:nvSpPr>
              <p:cNvPr id="99" name="Chevron 98"/>
              <p:cNvSpPr/>
              <p:nvPr/>
            </p:nvSpPr>
            <p:spPr>
              <a:xfrm>
                <a:off x="4407256" y="2553730"/>
                <a:ext cx="1125838" cy="405027"/>
              </a:xfrm>
              <a:prstGeom prst="chevron">
                <a:avLst>
                  <a:gd name="adj" fmla="val 2764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350" b="1">
                  <a:solidFill>
                    <a:schemeClr val="tx1"/>
                  </a:solidFill>
                </a:endParaRPr>
              </a:p>
            </p:txBody>
          </p:sp>
          <p:sp>
            <p:nvSpPr>
              <p:cNvPr id="100" name="TextBox 99"/>
              <p:cNvSpPr txBox="1"/>
              <p:nvPr/>
            </p:nvSpPr>
            <p:spPr>
              <a:xfrm>
                <a:off x="4453892" y="2587601"/>
                <a:ext cx="1125838" cy="324004"/>
              </a:xfrm>
              <a:prstGeom prst="rect">
                <a:avLst/>
              </a:prstGeom>
              <a:noFill/>
            </p:spPr>
            <p:txBody>
              <a:bodyPr wrap="square" rtlCol="0">
                <a:spAutoFit/>
              </a:bodyPr>
              <a:lstStyle/>
              <a:p>
                <a:pPr algn="ctr"/>
                <a:r>
                  <a:rPr lang="en-US" sz="1200" b="1" dirty="0"/>
                  <a:t>Evidence </a:t>
                </a:r>
                <a:endParaRPr lang="en-US" sz="1200" b="1" dirty="0" smtClean="0"/>
              </a:p>
              <a:p>
                <a:pPr algn="ctr"/>
                <a:r>
                  <a:rPr lang="en-US" sz="1200" b="1" dirty="0" smtClean="0"/>
                  <a:t>the </a:t>
                </a:r>
              </a:p>
              <a:p>
                <a:pPr algn="ctr"/>
                <a:r>
                  <a:rPr lang="en-US" sz="1200" b="1" dirty="0" smtClean="0"/>
                  <a:t>idea </a:t>
                </a:r>
                <a:r>
                  <a:rPr lang="en-US" sz="1200" b="1" dirty="0"/>
                  <a:t>works</a:t>
                </a:r>
              </a:p>
            </p:txBody>
          </p:sp>
        </p:grpSp>
        <p:grpSp>
          <p:nvGrpSpPr>
            <p:cNvPr id="90" name="Group 89"/>
            <p:cNvGrpSpPr/>
            <p:nvPr/>
          </p:nvGrpSpPr>
          <p:grpSpPr>
            <a:xfrm>
              <a:off x="5407987" y="5356840"/>
              <a:ext cx="1189575" cy="544913"/>
              <a:chOff x="5522383" y="2541187"/>
              <a:chExt cx="1136549" cy="417570"/>
            </a:xfrm>
          </p:grpSpPr>
          <p:sp>
            <p:nvSpPr>
              <p:cNvPr id="97" name="Chevron 96"/>
              <p:cNvSpPr/>
              <p:nvPr/>
            </p:nvSpPr>
            <p:spPr>
              <a:xfrm>
                <a:off x="5533094" y="2553730"/>
                <a:ext cx="1125838" cy="405027"/>
              </a:xfrm>
              <a:prstGeom prst="chevron">
                <a:avLst>
                  <a:gd name="adj" fmla="val 2624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50" b="1">
                  <a:solidFill>
                    <a:schemeClr val="tx1"/>
                  </a:solidFill>
                </a:endParaRPr>
              </a:p>
            </p:txBody>
          </p:sp>
          <p:sp>
            <p:nvSpPr>
              <p:cNvPr id="98" name="TextBox 97"/>
              <p:cNvSpPr txBox="1"/>
              <p:nvPr/>
            </p:nvSpPr>
            <p:spPr>
              <a:xfrm>
                <a:off x="5522383" y="2541187"/>
                <a:ext cx="1125838" cy="416577"/>
              </a:xfrm>
              <a:prstGeom prst="rect">
                <a:avLst/>
              </a:prstGeom>
              <a:noFill/>
            </p:spPr>
            <p:txBody>
              <a:bodyPr wrap="square" rtlCol="0">
                <a:spAutoFit/>
              </a:bodyPr>
              <a:lstStyle/>
              <a:p>
                <a:pPr algn="ctr"/>
                <a:r>
                  <a:rPr lang="en-US" sz="1200" b="1" dirty="0"/>
                  <a:t>Getting </a:t>
                </a:r>
                <a:endParaRPr lang="en-US" sz="1200" b="1" dirty="0" smtClean="0"/>
              </a:p>
              <a:p>
                <a:pPr algn="ctr"/>
                <a:r>
                  <a:rPr lang="en-US" sz="1200" b="1" dirty="0" smtClean="0"/>
                  <a:t>ready </a:t>
                </a:r>
                <a:r>
                  <a:rPr lang="en-US" sz="1200" b="1" dirty="0"/>
                  <a:t>to </a:t>
                </a:r>
                <a:endParaRPr lang="en-US" sz="1200" b="1" dirty="0" smtClean="0"/>
              </a:p>
              <a:p>
                <a:pPr algn="ctr"/>
                <a:r>
                  <a:rPr lang="en-US" sz="1200" b="1" dirty="0" smtClean="0"/>
                  <a:t>sell </a:t>
                </a:r>
                <a:r>
                  <a:rPr lang="en-US" sz="1200" b="1" dirty="0"/>
                  <a:t>to </a:t>
                </a:r>
                <a:endParaRPr lang="en-US" sz="1200" b="1" dirty="0" smtClean="0"/>
              </a:p>
              <a:p>
                <a:pPr algn="ctr"/>
                <a:r>
                  <a:rPr lang="en-US" sz="1200" b="1" dirty="0" smtClean="0"/>
                  <a:t>customers</a:t>
                </a:r>
                <a:endParaRPr lang="en-US" sz="1200" b="1" dirty="0"/>
              </a:p>
            </p:txBody>
          </p:sp>
        </p:grpSp>
        <p:grpSp>
          <p:nvGrpSpPr>
            <p:cNvPr id="91" name="Group 90"/>
            <p:cNvGrpSpPr/>
            <p:nvPr/>
          </p:nvGrpSpPr>
          <p:grpSpPr>
            <a:xfrm>
              <a:off x="6512098" y="5382175"/>
              <a:ext cx="1229636" cy="528546"/>
              <a:chOff x="6658932" y="2560595"/>
              <a:chExt cx="1174827" cy="405027"/>
            </a:xfrm>
          </p:grpSpPr>
          <p:sp>
            <p:nvSpPr>
              <p:cNvPr id="95" name="Chevron 94"/>
              <p:cNvSpPr/>
              <p:nvPr/>
            </p:nvSpPr>
            <p:spPr>
              <a:xfrm>
                <a:off x="6658932" y="2560595"/>
                <a:ext cx="1125838" cy="405027"/>
              </a:xfrm>
              <a:prstGeom prst="chevron">
                <a:avLst>
                  <a:gd name="adj" fmla="val 276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350" b="1">
                  <a:solidFill>
                    <a:schemeClr val="tx1"/>
                  </a:solidFill>
                </a:endParaRPr>
              </a:p>
            </p:txBody>
          </p:sp>
          <p:sp>
            <p:nvSpPr>
              <p:cNvPr id="96" name="TextBox 95"/>
              <p:cNvSpPr txBox="1"/>
              <p:nvPr/>
            </p:nvSpPr>
            <p:spPr>
              <a:xfrm>
                <a:off x="6707921" y="2587604"/>
                <a:ext cx="1125838" cy="262289"/>
              </a:xfrm>
              <a:prstGeom prst="rect">
                <a:avLst/>
              </a:prstGeom>
              <a:noFill/>
            </p:spPr>
            <p:txBody>
              <a:bodyPr wrap="square" rtlCol="0">
                <a:spAutoFit/>
              </a:bodyPr>
              <a:lstStyle/>
              <a:p>
                <a:pPr algn="ctr"/>
                <a:r>
                  <a:rPr lang="en-US" sz="1400" b="1" dirty="0"/>
                  <a:t>Final </a:t>
                </a:r>
              </a:p>
              <a:p>
                <a:pPr algn="ctr"/>
                <a:r>
                  <a:rPr lang="en-US" sz="1400" b="1" dirty="0"/>
                  <a:t>prototype</a:t>
                </a:r>
              </a:p>
            </p:txBody>
          </p:sp>
        </p:grpSp>
        <p:grpSp>
          <p:nvGrpSpPr>
            <p:cNvPr id="92" name="Group 91"/>
            <p:cNvGrpSpPr/>
            <p:nvPr/>
          </p:nvGrpSpPr>
          <p:grpSpPr>
            <a:xfrm>
              <a:off x="7616777" y="5378963"/>
              <a:ext cx="1178362" cy="528546"/>
              <a:chOff x="6658932" y="2560595"/>
              <a:chExt cx="1125838" cy="405027"/>
            </a:xfrm>
          </p:grpSpPr>
          <p:sp>
            <p:nvSpPr>
              <p:cNvPr id="93" name="Chevron 92"/>
              <p:cNvSpPr/>
              <p:nvPr/>
            </p:nvSpPr>
            <p:spPr>
              <a:xfrm>
                <a:off x="6658932" y="2560595"/>
                <a:ext cx="1125838" cy="405027"/>
              </a:xfrm>
              <a:prstGeom prst="chevron">
                <a:avLst>
                  <a:gd name="adj" fmla="val 2345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b="1">
                  <a:solidFill>
                    <a:schemeClr val="tx1"/>
                  </a:solidFill>
                </a:endParaRPr>
              </a:p>
            </p:txBody>
          </p:sp>
          <p:sp>
            <p:nvSpPr>
              <p:cNvPr id="94" name="TextBox 93"/>
              <p:cNvSpPr txBox="1"/>
              <p:nvPr/>
            </p:nvSpPr>
            <p:spPr>
              <a:xfrm>
                <a:off x="6785138" y="2625494"/>
                <a:ext cx="940487" cy="231431"/>
              </a:xfrm>
              <a:prstGeom prst="rect">
                <a:avLst/>
              </a:prstGeom>
              <a:noFill/>
            </p:spPr>
            <p:txBody>
              <a:bodyPr wrap="square" rtlCol="0">
                <a:spAutoFit/>
              </a:bodyPr>
              <a:lstStyle/>
              <a:p>
                <a:pPr algn="ctr"/>
                <a:r>
                  <a:rPr lang="en-US" sz="1200" b="1" dirty="0"/>
                  <a:t>Market Launch</a:t>
                </a:r>
              </a:p>
            </p:txBody>
          </p:sp>
        </p:grpSp>
      </p:grpSp>
    </p:spTree>
    <p:extLst>
      <p:ext uri="{BB962C8B-B14F-4D97-AF65-F5344CB8AC3E}">
        <p14:creationId xmlns:p14="http://schemas.microsoft.com/office/powerpoint/2010/main" val="246969919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1751"/>
            <a:ext cx="9144000" cy="5146766"/>
          </a:xfrm>
          <a:prstGeom prst="rect">
            <a:avLst/>
          </a:prstGeom>
        </p:spPr>
      </p:pic>
      <p:sp>
        <p:nvSpPr>
          <p:cNvPr id="2" name="Oval 1"/>
          <p:cNvSpPr/>
          <p:nvPr/>
        </p:nvSpPr>
        <p:spPr>
          <a:xfrm>
            <a:off x="3081866" y="4718757"/>
            <a:ext cx="451555" cy="36124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9612808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thomascrampton.com/wp-content/uploads/china-social-media-equivalen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196" y="331318"/>
            <a:ext cx="7609972" cy="65266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16200000">
            <a:off x="5923239" y="3321247"/>
            <a:ext cx="6210690" cy="230832"/>
          </a:xfrm>
          <a:prstGeom prst="rect">
            <a:avLst/>
          </a:prstGeom>
          <a:noFill/>
        </p:spPr>
        <p:txBody>
          <a:bodyPr wrap="square" rtlCol="0">
            <a:spAutoFit/>
          </a:bodyPr>
          <a:lstStyle/>
          <a:p>
            <a:r>
              <a:rPr lang="en-AU" sz="900" dirty="0"/>
              <a:t>Source: </a:t>
            </a:r>
            <a:r>
              <a:rPr lang="en-AU" sz="900" dirty="0">
                <a:hlinkClick r:id="rId4"/>
              </a:rPr>
              <a:t>http://www.thomascrampton.com/wp-content/uploads/china-social-media-equivalents.png</a:t>
            </a:r>
            <a:r>
              <a:rPr lang="en-AU" sz="900" dirty="0"/>
              <a:t> </a:t>
            </a:r>
          </a:p>
        </p:txBody>
      </p:sp>
      <p:sp>
        <p:nvSpPr>
          <p:cNvPr id="3" name="TextBox 2"/>
          <p:cNvSpPr txBox="1"/>
          <p:nvPr/>
        </p:nvSpPr>
        <p:spPr>
          <a:xfrm>
            <a:off x="139895" y="-38014"/>
            <a:ext cx="7197883" cy="1384995"/>
          </a:xfrm>
          <a:prstGeom prst="rect">
            <a:avLst/>
          </a:prstGeom>
          <a:noFill/>
        </p:spPr>
        <p:txBody>
          <a:bodyPr wrap="square" rtlCol="0">
            <a:spAutoFit/>
          </a:bodyPr>
          <a:lstStyle/>
          <a:p>
            <a:r>
              <a:rPr lang="en-AU" sz="2100" dirty="0"/>
              <a:t>Find those innovators and </a:t>
            </a:r>
            <a:endParaRPr lang="en-AU" sz="2100" dirty="0" smtClean="0"/>
          </a:p>
          <a:p>
            <a:r>
              <a:rPr lang="en-AU" sz="2100" dirty="0" smtClean="0"/>
              <a:t>early </a:t>
            </a:r>
            <a:r>
              <a:rPr lang="en-AU" sz="2100" dirty="0"/>
              <a:t>adopters in  their </a:t>
            </a:r>
            <a:endParaRPr lang="en-AU" sz="2100" dirty="0" smtClean="0"/>
          </a:p>
          <a:p>
            <a:r>
              <a:rPr lang="en-AU" sz="2100" dirty="0" smtClean="0"/>
              <a:t>market </a:t>
            </a:r>
            <a:r>
              <a:rPr lang="en-AU" sz="2100" dirty="0"/>
              <a:t>segments – </a:t>
            </a:r>
            <a:endParaRPr lang="en-AU" sz="2100" dirty="0" smtClean="0"/>
          </a:p>
          <a:p>
            <a:r>
              <a:rPr lang="en-AU" sz="2100" dirty="0" smtClean="0"/>
              <a:t>social </a:t>
            </a:r>
            <a:r>
              <a:rPr lang="en-AU" sz="2100" dirty="0"/>
              <a:t>media example</a:t>
            </a:r>
          </a:p>
        </p:txBody>
      </p:sp>
    </p:spTree>
    <p:extLst>
      <p:ext uri="{BB962C8B-B14F-4D97-AF65-F5344CB8AC3E}">
        <p14:creationId xmlns:p14="http://schemas.microsoft.com/office/powerpoint/2010/main" val="254320518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95022" y="552466"/>
            <a:ext cx="7446963" cy="1143000"/>
          </a:xfrm>
          <a:prstGeom prst="rect">
            <a:avLst/>
          </a:prstGeom>
        </p:spPr>
        <p:txBody>
          <a:bodyPr/>
          <a:lstStyle/>
          <a:p>
            <a:r>
              <a:rPr lang="en-AU" sz="2400" b="1" dirty="0">
                <a:solidFill>
                  <a:schemeClr val="bg2">
                    <a:lumMod val="50000"/>
                  </a:schemeClr>
                </a:solidFill>
                <a:latin typeface="Arial" panose="020B0604020202020204" pitchFamily="34" charset="0"/>
                <a:cs typeface="Arial" panose="020B0604020202020204" pitchFamily="34" charset="0"/>
              </a:rPr>
              <a:t>Different levels of your market</a:t>
            </a:r>
          </a:p>
        </p:txBody>
      </p:sp>
      <p:sp>
        <p:nvSpPr>
          <p:cNvPr id="4" name="Text Box 5"/>
          <p:cNvSpPr txBox="1">
            <a:spLocks noChangeArrowheads="1"/>
          </p:cNvSpPr>
          <p:nvPr/>
        </p:nvSpPr>
        <p:spPr bwMode="auto">
          <a:xfrm>
            <a:off x="2901244" y="3050958"/>
            <a:ext cx="2967124" cy="946413"/>
          </a:xfrm>
          <a:prstGeom prst="rect">
            <a:avLst/>
          </a:prstGeom>
          <a:solidFill>
            <a:srgbClr val="CCFFCC">
              <a:alpha val="5411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AU" altLang="en-US" sz="2400" b="1" dirty="0">
                <a:solidFill>
                  <a:schemeClr val="tx2"/>
                </a:solidFill>
                <a:latin typeface="Arial Narrow" pitchFamily="34" charset="0"/>
              </a:rPr>
              <a:t>Middle Market – </a:t>
            </a:r>
          </a:p>
          <a:p>
            <a:pPr eaLnBrk="1" hangingPunct="1">
              <a:spcBef>
                <a:spcPct val="50000"/>
              </a:spcBef>
            </a:pPr>
            <a:r>
              <a:rPr lang="en-AU" altLang="en-US" sz="2100" b="1" dirty="0">
                <a:solidFill>
                  <a:schemeClr val="tx2"/>
                </a:solidFill>
                <a:latin typeface="Arial Narrow" pitchFamily="34" charset="0"/>
              </a:rPr>
              <a:t>e.g. </a:t>
            </a:r>
            <a:r>
              <a:rPr lang="en-AU" altLang="en-US" sz="2100" b="1" dirty="0" smtClean="0">
                <a:solidFill>
                  <a:schemeClr val="tx2"/>
                </a:solidFill>
                <a:latin typeface="Arial Narrow" pitchFamily="34" charset="0"/>
              </a:rPr>
              <a:t>National Market</a:t>
            </a:r>
            <a:endParaRPr lang="en-AU" altLang="en-US" sz="2100" b="1" dirty="0">
              <a:solidFill>
                <a:schemeClr val="tx2"/>
              </a:solidFill>
              <a:latin typeface="Arial Narrow" pitchFamily="34" charset="0"/>
            </a:endParaRPr>
          </a:p>
        </p:txBody>
      </p:sp>
      <p:sp>
        <p:nvSpPr>
          <p:cNvPr id="5" name="Text Box 6"/>
          <p:cNvSpPr txBox="1">
            <a:spLocks noChangeArrowheads="1"/>
          </p:cNvSpPr>
          <p:nvPr/>
        </p:nvSpPr>
        <p:spPr bwMode="auto">
          <a:xfrm>
            <a:off x="5112061" y="4293096"/>
            <a:ext cx="2726531" cy="946413"/>
          </a:xfrm>
          <a:prstGeom prst="rect">
            <a:avLst/>
          </a:prstGeom>
          <a:solidFill>
            <a:srgbClr val="CCFFCC">
              <a:alpha val="5411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AU" altLang="en-US" sz="2400" b="1" dirty="0">
                <a:solidFill>
                  <a:schemeClr val="tx2"/>
                </a:solidFill>
                <a:latin typeface="Arial Narrow" pitchFamily="34" charset="0"/>
              </a:rPr>
              <a:t>Micro Market – </a:t>
            </a:r>
          </a:p>
          <a:p>
            <a:pPr eaLnBrk="1" hangingPunct="1">
              <a:spcBef>
                <a:spcPct val="50000"/>
              </a:spcBef>
            </a:pPr>
            <a:r>
              <a:rPr lang="en-AU" altLang="en-US" sz="2100" b="1" dirty="0">
                <a:solidFill>
                  <a:schemeClr val="tx2"/>
                </a:solidFill>
                <a:latin typeface="Arial Narrow" pitchFamily="34" charset="0"/>
              </a:rPr>
              <a:t>e.g. </a:t>
            </a:r>
            <a:r>
              <a:rPr lang="en-AU" altLang="en-US" sz="2100" b="1" dirty="0" smtClean="0">
                <a:solidFill>
                  <a:schemeClr val="tx2"/>
                </a:solidFill>
                <a:latin typeface="Arial Narrow" pitchFamily="34" charset="0"/>
              </a:rPr>
              <a:t>Queensland market</a:t>
            </a:r>
            <a:endParaRPr lang="en-AU" altLang="en-US" sz="2100" b="1" dirty="0">
              <a:solidFill>
                <a:schemeClr val="tx2"/>
              </a:solidFill>
              <a:latin typeface="Arial Narrow" pitchFamily="34" charset="0"/>
            </a:endParaRPr>
          </a:p>
        </p:txBody>
      </p:sp>
      <p:sp>
        <p:nvSpPr>
          <p:cNvPr id="6" name="Text Box 4"/>
          <p:cNvSpPr txBox="1">
            <a:spLocks noChangeArrowheads="1"/>
          </p:cNvSpPr>
          <p:nvPr/>
        </p:nvSpPr>
        <p:spPr bwMode="auto">
          <a:xfrm>
            <a:off x="1493658" y="1922938"/>
            <a:ext cx="2376488" cy="1107996"/>
          </a:xfrm>
          <a:prstGeom prst="rect">
            <a:avLst/>
          </a:prstGeom>
          <a:solidFill>
            <a:srgbClr val="CCFFCC">
              <a:alpha val="5411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AU" altLang="en-US" sz="2400" b="1" dirty="0">
                <a:solidFill>
                  <a:schemeClr val="tx2"/>
                </a:solidFill>
                <a:latin typeface="Arial Narrow" pitchFamily="34" charset="0"/>
              </a:rPr>
              <a:t>Macro Market – </a:t>
            </a:r>
            <a:r>
              <a:rPr lang="en-AU" altLang="en-US" sz="2100" b="1" dirty="0">
                <a:solidFill>
                  <a:schemeClr val="tx2"/>
                </a:solidFill>
                <a:latin typeface="Arial Narrow" pitchFamily="34" charset="0"/>
              </a:rPr>
              <a:t>e.g. </a:t>
            </a:r>
            <a:r>
              <a:rPr lang="en-AU" altLang="en-US" sz="2100" b="1" dirty="0" smtClean="0">
                <a:solidFill>
                  <a:schemeClr val="tx2"/>
                </a:solidFill>
                <a:latin typeface="Arial Narrow" pitchFamily="34" charset="0"/>
              </a:rPr>
              <a:t>Global </a:t>
            </a:r>
            <a:r>
              <a:rPr lang="en-AU" altLang="en-US" sz="2100" b="1" dirty="0">
                <a:solidFill>
                  <a:schemeClr val="tx2"/>
                </a:solidFill>
                <a:latin typeface="Arial Narrow" pitchFamily="34" charset="0"/>
              </a:rPr>
              <a:t>market </a:t>
            </a:r>
            <a:r>
              <a:rPr lang="en-AU" altLang="en-US" sz="2100" b="1" dirty="0" smtClean="0">
                <a:solidFill>
                  <a:schemeClr val="tx2"/>
                </a:solidFill>
                <a:latin typeface="Arial Narrow" pitchFamily="34" charset="0"/>
              </a:rPr>
              <a:t>for algal APIs</a:t>
            </a:r>
            <a:endParaRPr lang="en-AU" altLang="en-US" sz="2100" b="1" dirty="0">
              <a:solidFill>
                <a:schemeClr val="tx2"/>
              </a:solidFill>
              <a:latin typeface="Arial Narrow" pitchFamily="34" charset="0"/>
            </a:endParaRPr>
          </a:p>
        </p:txBody>
      </p:sp>
      <p:sp>
        <p:nvSpPr>
          <p:cNvPr id="9" name="Bent Arrow 8"/>
          <p:cNvSpPr/>
          <p:nvPr/>
        </p:nvSpPr>
        <p:spPr>
          <a:xfrm rot="5400000">
            <a:off x="3762245" y="2511010"/>
            <a:ext cx="647849" cy="432048"/>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a:solidFill>
                <a:schemeClr val="tx1"/>
              </a:solidFill>
            </a:endParaRPr>
          </a:p>
        </p:txBody>
      </p:sp>
      <p:sp>
        <p:nvSpPr>
          <p:cNvPr id="10" name="Bent Arrow 9"/>
          <p:cNvSpPr/>
          <p:nvPr/>
        </p:nvSpPr>
        <p:spPr>
          <a:xfrm rot="5400000">
            <a:off x="5762803" y="3734260"/>
            <a:ext cx="647849" cy="432048"/>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a:solidFill>
                <a:schemeClr val="tx1"/>
              </a:solidFill>
            </a:endParaRPr>
          </a:p>
        </p:txBody>
      </p:sp>
    </p:spTree>
    <p:extLst>
      <p:ext uri="{BB962C8B-B14F-4D97-AF65-F5344CB8AC3E}">
        <p14:creationId xmlns:p14="http://schemas.microsoft.com/office/powerpoint/2010/main" val="364015960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7446963" cy="1143000"/>
          </a:xfrm>
          <a:prstGeom prst="rect">
            <a:avLst/>
          </a:prstGeom>
        </p:spPr>
        <p:txBody>
          <a:bodyPr/>
          <a:lstStyle/>
          <a:p>
            <a:r>
              <a:rPr lang="en-AU" sz="2100" dirty="0">
                <a:latin typeface="Arial" panose="020B0604020202020204" pitchFamily="34" charset="0"/>
                <a:cs typeface="Arial" panose="020B0604020202020204" pitchFamily="34" charset="0"/>
              </a:rPr>
              <a:t>The tool(s): Markets and segments</a:t>
            </a:r>
          </a:p>
        </p:txBody>
      </p:sp>
      <p:grpSp>
        <p:nvGrpSpPr>
          <p:cNvPr id="7" name="Group 6"/>
          <p:cNvGrpSpPr/>
          <p:nvPr/>
        </p:nvGrpSpPr>
        <p:grpSpPr>
          <a:xfrm>
            <a:off x="409107" y="1111575"/>
            <a:ext cx="2413701" cy="1207954"/>
            <a:chOff x="0" y="1052736"/>
            <a:chExt cx="3218268" cy="1610606"/>
          </a:xfrm>
        </p:grpSpPr>
        <p:sp>
          <p:nvSpPr>
            <p:cNvPr id="4" name="Text Box 5"/>
            <p:cNvSpPr txBox="1">
              <a:spLocks noChangeArrowheads="1"/>
            </p:cNvSpPr>
            <p:nvPr/>
          </p:nvSpPr>
          <p:spPr bwMode="auto">
            <a:xfrm>
              <a:off x="790261" y="1498389"/>
              <a:ext cx="1631467" cy="738664"/>
            </a:xfrm>
            <a:prstGeom prst="rect">
              <a:avLst/>
            </a:prstGeom>
            <a:solidFill>
              <a:srgbClr val="CCFFCC">
                <a:alpha val="5411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AU" altLang="en-US" sz="1500" b="1" dirty="0">
                  <a:solidFill>
                    <a:schemeClr val="tx2"/>
                  </a:solidFill>
                  <a:latin typeface="Arial Narrow" pitchFamily="34" charset="0"/>
                </a:rPr>
                <a:t>Middle Market  </a:t>
              </a:r>
              <a:endParaRPr lang="en-AU" altLang="en-US" sz="1200" b="1" dirty="0">
                <a:solidFill>
                  <a:schemeClr val="tx2"/>
                </a:solidFill>
                <a:latin typeface="Arial Narrow" pitchFamily="34" charset="0"/>
              </a:endParaRPr>
            </a:p>
          </p:txBody>
        </p:sp>
        <p:sp>
          <p:nvSpPr>
            <p:cNvPr id="5" name="Text Box 6"/>
            <p:cNvSpPr txBox="1">
              <a:spLocks noChangeArrowheads="1"/>
            </p:cNvSpPr>
            <p:nvPr/>
          </p:nvSpPr>
          <p:spPr bwMode="auto">
            <a:xfrm>
              <a:off x="1698279" y="1924678"/>
              <a:ext cx="1519989" cy="738664"/>
            </a:xfrm>
            <a:prstGeom prst="rect">
              <a:avLst/>
            </a:prstGeom>
            <a:solidFill>
              <a:srgbClr val="CCFFCC">
                <a:alpha val="5411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AU" altLang="en-US" sz="1500" b="1" dirty="0">
                  <a:solidFill>
                    <a:schemeClr val="tx2"/>
                  </a:solidFill>
                  <a:latin typeface="Arial Narrow" pitchFamily="34" charset="0"/>
                </a:rPr>
                <a:t>Micro Market</a:t>
              </a:r>
              <a:endParaRPr lang="en-AU" altLang="en-US" sz="1200" b="1" dirty="0">
                <a:solidFill>
                  <a:schemeClr val="tx2"/>
                </a:solidFill>
                <a:latin typeface="Arial Narrow" pitchFamily="34" charset="0"/>
              </a:endParaRPr>
            </a:p>
          </p:txBody>
        </p:sp>
        <p:sp>
          <p:nvSpPr>
            <p:cNvPr id="6" name="Text Box 4"/>
            <p:cNvSpPr txBox="1">
              <a:spLocks noChangeArrowheads="1"/>
            </p:cNvSpPr>
            <p:nvPr/>
          </p:nvSpPr>
          <p:spPr bwMode="auto">
            <a:xfrm>
              <a:off x="0" y="1052736"/>
              <a:ext cx="1619672" cy="430887"/>
            </a:xfrm>
            <a:prstGeom prst="rect">
              <a:avLst/>
            </a:prstGeom>
            <a:solidFill>
              <a:srgbClr val="CCFFCC">
                <a:alpha val="5411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AU" altLang="en-US" sz="1500" b="1" dirty="0">
                  <a:solidFill>
                    <a:schemeClr val="tx2"/>
                  </a:solidFill>
                  <a:latin typeface="Arial Narrow" pitchFamily="34" charset="0"/>
                </a:rPr>
                <a:t>Macro Market  </a:t>
              </a:r>
              <a:endParaRPr lang="en-AU" altLang="en-US" sz="1200" b="1" dirty="0">
                <a:solidFill>
                  <a:schemeClr val="tx2"/>
                </a:solidFill>
                <a:latin typeface="Arial Narrow" pitchFamily="34" charset="0"/>
              </a:endParaRPr>
            </a:p>
          </p:txBody>
        </p:sp>
        <p:sp>
          <p:nvSpPr>
            <p:cNvPr id="9" name="Bent Arrow 8"/>
            <p:cNvSpPr/>
            <p:nvPr/>
          </p:nvSpPr>
          <p:spPr>
            <a:xfrm rot="5400000">
              <a:off x="1586125" y="1238693"/>
              <a:ext cx="285477" cy="234026"/>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900">
                <a:solidFill>
                  <a:schemeClr val="tx1"/>
                </a:solidFill>
              </a:endParaRPr>
            </a:p>
          </p:txBody>
        </p:sp>
        <p:sp>
          <p:nvSpPr>
            <p:cNvPr id="10" name="Bent Arrow 9"/>
            <p:cNvSpPr/>
            <p:nvPr/>
          </p:nvSpPr>
          <p:spPr>
            <a:xfrm rot="5400000">
              <a:off x="2422608" y="1697563"/>
              <a:ext cx="222510" cy="224273"/>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900">
                <a:solidFill>
                  <a:schemeClr val="tx1"/>
                </a:solidFill>
              </a:endParaRPr>
            </a:p>
          </p:txBody>
        </p:sp>
      </p:grpSp>
      <p:sp>
        <p:nvSpPr>
          <p:cNvPr id="24" name="TextBox 23"/>
          <p:cNvSpPr txBox="1"/>
          <p:nvPr/>
        </p:nvSpPr>
        <p:spPr>
          <a:xfrm>
            <a:off x="7135015" y="4346889"/>
            <a:ext cx="1566174" cy="1938992"/>
          </a:xfrm>
          <a:prstGeom prst="rect">
            <a:avLst/>
          </a:prstGeom>
          <a:noFill/>
        </p:spPr>
        <p:txBody>
          <a:bodyPr wrap="square" rtlCol="0">
            <a:spAutoFit/>
          </a:bodyPr>
          <a:lstStyle/>
          <a:p>
            <a:r>
              <a:rPr lang="en-AU" sz="2000" dirty="0"/>
              <a:t>Try and keep similar market segments together on the map. </a:t>
            </a:r>
          </a:p>
        </p:txBody>
      </p:sp>
      <p:grpSp>
        <p:nvGrpSpPr>
          <p:cNvPr id="35" name="Group 34"/>
          <p:cNvGrpSpPr/>
          <p:nvPr/>
        </p:nvGrpSpPr>
        <p:grpSpPr>
          <a:xfrm>
            <a:off x="1049868" y="2297247"/>
            <a:ext cx="5769364" cy="4350098"/>
            <a:chOff x="1231766" y="1919994"/>
            <a:chExt cx="6336542" cy="4783210"/>
          </a:xfrm>
        </p:grpSpPr>
        <p:sp>
          <p:nvSpPr>
            <p:cNvPr id="3" name="Oval 2"/>
            <p:cNvSpPr/>
            <p:nvPr/>
          </p:nvSpPr>
          <p:spPr>
            <a:xfrm>
              <a:off x="1440678" y="1919994"/>
              <a:ext cx="5867625" cy="4749365"/>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AU" sz="2000"/>
            </a:p>
          </p:txBody>
        </p:sp>
        <p:sp>
          <p:nvSpPr>
            <p:cNvPr id="11" name="Oval 10"/>
            <p:cNvSpPr/>
            <p:nvPr/>
          </p:nvSpPr>
          <p:spPr>
            <a:xfrm>
              <a:off x="2030038" y="2320104"/>
              <a:ext cx="4688903" cy="3989216"/>
            </a:xfrm>
            <a:prstGeom prst="ellipse">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sz="2000"/>
            </a:p>
          </p:txBody>
        </p:sp>
        <p:sp>
          <p:nvSpPr>
            <p:cNvPr id="12" name="Oval 11"/>
            <p:cNvSpPr/>
            <p:nvPr/>
          </p:nvSpPr>
          <p:spPr>
            <a:xfrm>
              <a:off x="2699792" y="2812897"/>
              <a:ext cx="3229207" cy="2932577"/>
            </a:xfrm>
            <a:prstGeom prst="ellipse">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sz="2000"/>
            </a:p>
          </p:txBody>
        </p:sp>
        <p:cxnSp>
          <p:nvCxnSpPr>
            <p:cNvPr id="14" name="Straight Connector 13"/>
            <p:cNvCxnSpPr>
              <a:stCxn id="3" idx="0"/>
              <a:endCxn id="3" idx="4"/>
            </p:cNvCxnSpPr>
            <p:nvPr/>
          </p:nvCxnSpPr>
          <p:spPr>
            <a:xfrm>
              <a:off x="4374491" y="1919994"/>
              <a:ext cx="0" cy="4749365"/>
            </a:xfrm>
            <a:prstGeom prst="line">
              <a:avLst/>
            </a:prstGeom>
            <a:ln w="3175"/>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3" idx="2"/>
              <a:endCxn id="3" idx="6"/>
            </p:cNvCxnSpPr>
            <p:nvPr/>
          </p:nvCxnSpPr>
          <p:spPr>
            <a:xfrm>
              <a:off x="1440678" y="4294677"/>
              <a:ext cx="5867625" cy="0"/>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3" idx="1"/>
              <a:endCxn id="3" idx="5"/>
            </p:cNvCxnSpPr>
            <p:nvPr/>
          </p:nvCxnSpPr>
          <p:spPr>
            <a:xfrm>
              <a:off x="2299972" y="2615522"/>
              <a:ext cx="4149037" cy="3358309"/>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3" idx="7"/>
              <a:endCxn id="3" idx="3"/>
            </p:cNvCxnSpPr>
            <p:nvPr/>
          </p:nvCxnSpPr>
          <p:spPr>
            <a:xfrm flipH="1">
              <a:off x="2299972" y="2615522"/>
              <a:ext cx="4149037" cy="3358309"/>
            </a:xfrm>
            <a:prstGeom prst="line">
              <a:avLst/>
            </a:prstGeom>
            <a:ln w="6350"/>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033764" y="2622922"/>
              <a:ext cx="1471965" cy="279197"/>
            </a:xfrm>
            <a:prstGeom prst="rect">
              <a:avLst/>
            </a:prstGeom>
            <a:noFill/>
          </p:spPr>
          <p:txBody>
            <a:bodyPr wrap="square" rtlCol="0">
              <a:spAutoFit/>
            </a:bodyPr>
            <a:lstStyle/>
            <a:p>
              <a:r>
                <a:rPr lang="en-AU" sz="1050" dirty="0"/>
                <a:t>Leading competitor</a:t>
              </a:r>
            </a:p>
          </p:txBody>
        </p:sp>
        <p:sp>
          <p:nvSpPr>
            <p:cNvPr id="22" name="TextBox 21"/>
            <p:cNvSpPr txBox="1"/>
            <p:nvPr/>
          </p:nvSpPr>
          <p:spPr>
            <a:xfrm>
              <a:off x="3033764" y="2109415"/>
              <a:ext cx="1471965" cy="279197"/>
            </a:xfrm>
            <a:prstGeom prst="rect">
              <a:avLst/>
            </a:prstGeom>
            <a:noFill/>
          </p:spPr>
          <p:txBody>
            <a:bodyPr wrap="square" rtlCol="0">
              <a:spAutoFit/>
            </a:bodyPr>
            <a:lstStyle/>
            <a:p>
              <a:r>
                <a:rPr lang="en-AU" sz="1050" dirty="0"/>
                <a:t>Market segment 1</a:t>
              </a:r>
            </a:p>
          </p:txBody>
        </p:sp>
        <p:sp>
          <p:nvSpPr>
            <p:cNvPr id="23" name="TextBox 22"/>
            <p:cNvSpPr txBox="1"/>
            <p:nvPr/>
          </p:nvSpPr>
          <p:spPr>
            <a:xfrm>
              <a:off x="3410876" y="3045885"/>
              <a:ext cx="939091" cy="456867"/>
            </a:xfrm>
            <a:prstGeom prst="rect">
              <a:avLst/>
            </a:prstGeom>
            <a:noFill/>
          </p:spPr>
          <p:txBody>
            <a:bodyPr wrap="square" rtlCol="0">
              <a:spAutoFit/>
            </a:bodyPr>
            <a:lstStyle/>
            <a:p>
              <a:pPr algn="ctr"/>
              <a:r>
                <a:rPr lang="en-AU" sz="1050" dirty="0"/>
                <a:t>Other</a:t>
              </a:r>
            </a:p>
            <a:p>
              <a:pPr algn="ctr"/>
              <a:r>
                <a:rPr lang="en-AU" sz="1050" dirty="0"/>
                <a:t>competitors</a:t>
              </a:r>
            </a:p>
          </p:txBody>
        </p:sp>
        <p:sp>
          <p:nvSpPr>
            <p:cNvPr id="28" name="TextBox 27"/>
            <p:cNvSpPr txBox="1"/>
            <p:nvPr/>
          </p:nvSpPr>
          <p:spPr>
            <a:xfrm>
              <a:off x="6189139" y="3260951"/>
              <a:ext cx="1313667" cy="634537"/>
            </a:xfrm>
            <a:prstGeom prst="rect">
              <a:avLst/>
            </a:prstGeom>
            <a:noFill/>
          </p:spPr>
          <p:txBody>
            <a:bodyPr wrap="square" rtlCol="0">
              <a:spAutoFit/>
            </a:bodyPr>
            <a:lstStyle/>
            <a:p>
              <a:pPr algn="ctr"/>
              <a:r>
                <a:rPr lang="en-AU" sz="1050" dirty="0"/>
                <a:t>Market </a:t>
              </a:r>
            </a:p>
            <a:p>
              <a:pPr algn="ctr"/>
              <a:r>
                <a:rPr lang="en-AU" sz="1050" dirty="0"/>
                <a:t>segment </a:t>
              </a:r>
            </a:p>
            <a:p>
              <a:pPr algn="ctr"/>
              <a:r>
                <a:rPr lang="en-AU" sz="1050" dirty="0"/>
                <a:t>3</a:t>
              </a:r>
            </a:p>
          </p:txBody>
        </p:sp>
        <p:sp>
          <p:nvSpPr>
            <p:cNvPr id="29" name="TextBox 28"/>
            <p:cNvSpPr txBox="1"/>
            <p:nvPr/>
          </p:nvSpPr>
          <p:spPr>
            <a:xfrm>
              <a:off x="4561837" y="2116790"/>
              <a:ext cx="1471965" cy="279197"/>
            </a:xfrm>
            <a:prstGeom prst="rect">
              <a:avLst/>
            </a:prstGeom>
            <a:noFill/>
          </p:spPr>
          <p:txBody>
            <a:bodyPr wrap="square" rtlCol="0">
              <a:spAutoFit/>
            </a:bodyPr>
            <a:lstStyle/>
            <a:p>
              <a:r>
                <a:rPr lang="en-AU" sz="1050" dirty="0"/>
                <a:t>Market segment 2</a:t>
              </a:r>
            </a:p>
          </p:txBody>
        </p:sp>
        <p:sp>
          <p:nvSpPr>
            <p:cNvPr id="30" name="TextBox 29"/>
            <p:cNvSpPr txBox="1"/>
            <p:nvPr/>
          </p:nvSpPr>
          <p:spPr>
            <a:xfrm>
              <a:off x="2968148" y="6246337"/>
              <a:ext cx="1313667" cy="456867"/>
            </a:xfrm>
            <a:prstGeom prst="rect">
              <a:avLst/>
            </a:prstGeom>
            <a:noFill/>
          </p:spPr>
          <p:txBody>
            <a:bodyPr wrap="square" rtlCol="0">
              <a:spAutoFit/>
            </a:bodyPr>
            <a:lstStyle/>
            <a:p>
              <a:pPr algn="ctr"/>
              <a:r>
                <a:rPr lang="en-AU" sz="1050" dirty="0"/>
                <a:t>Market segment </a:t>
              </a:r>
            </a:p>
            <a:p>
              <a:pPr algn="ctr"/>
              <a:r>
                <a:rPr lang="en-AU" sz="1050" dirty="0"/>
                <a:t>6</a:t>
              </a:r>
            </a:p>
          </p:txBody>
        </p:sp>
        <p:sp>
          <p:nvSpPr>
            <p:cNvPr id="31" name="TextBox 30"/>
            <p:cNvSpPr txBox="1"/>
            <p:nvPr/>
          </p:nvSpPr>
          <p:spPr>
            <a:xfrm>
              <a:off x="4601186" y="6194447"/>
              <a:ext cx="1313667" cy="456867"/>
            </a:xfrm>
            <a:prstGeom prst="rect">
              <a:avLst/>
            </a:prstGeom>
            <a:noFill/>
          </p:spPr>
          <p:txBody>
            <a:bodyPr wrap="square" rtlCol="0">
              <a:spAutoFit/>
            </a:bodyPr>
            <a:lstStyle/>
            <a:p>
              <a:pPr algn="ctr"/>
              <a:r>
                <a:rPr lang="en-AU" sz="1050" dirty="0"/>
                <a:t>Market segment </a:t>
              </a:r>
            </a:p>
            <a:p>
              <a:pPr algn="ctr"/>
              <a:r>
                <a:rPr lang="en-AU" sz="1050" dirty="0"/>
                <a:t>5</a:t>
              </a:r>
            </a:p>
          </p:txBody>
        </p:sp>
        <p:sp>
          <p:nvSpPr>
            <p:cNvPr id="32" name="TextBox 31"/>
            <p:cNvSpPr txBox="1"/>
            <p:nvPr/>
          </p:nvSpPr>
          <p:spPr>
            <a:xfrm>
              <a:off x="6254641" y="4627260"/>
              <a:ext cx="1313667" cy="634537"/>
            </a:xfrm>
            <a:prstGeom prst="rect">
              <a:avLst/>
            </a:prstGeom>
            <a:noFill/>
          </p:spPr>
          <p:txBody>
            <a:bodyPr wrap="square" rtlCol="0">
              <a:spAutoFit/>
            </a:bodyPr>
            <a:lstStyle/>
            <a:p>
              <a:pPr algn="ctr"/>
              <a:r>
                <a:rPr lang="en-AU" sz="1050" dirty="0"/>
                <a:t>Market </a:t>
              </a:r>
            </a:p>
            <a:p>
              <a:pPr algn="ctr"/>
              <a:r>
                <a:rPr lang="en-AU" sz="1050" dirty="0"/>
                <a:t>segment </a:t>
              </a:r>
            </a:p>
            <a:p>
              <a:pPr algn="ctr"/>
              <a:r>
                <a:rPr lang="en-AU" sz="1050" dirty="0"/>
                <a:t>4</a:t>
              </a:r>
            </a:p>
          </p:txBody>
        </p:sp>
        <p:sp>
          <p:nvSpPr>
            <p:cNvPr id="33" name="TextBox 32"/>
            <p:cNvSpPr txBox="1"/>
            <p:nvPr/>
          </p:nvSpPr>
          <p:spPr>
            <a:xfrm>
              <a:off x="1231766" y="4751326"/>
              <a:ext cx="1313667" cy="634537"/>
            </a:xfrm>
            <a:prstGeom prst="rect">
              <a:avLst/>
            </a:prstGeom>
            <a:noFill/>
          </p:spPr>
          <p:txBody>
            <a:bodyPr wrap="square" rtlCol="0">
              <a:spAutoFit/>
            </a:bodyPr>
            <a:lstStyle/>
            <a:p>
              <a:pPr algn="ctr"/>
              <a:r>
                <a:rPr lang="en-AU" sz="1050" dirty="0"/>
                <a:t>Market </a:t>
              </a:r>
            </a:p>
            <a:p>
              <a:pPr algn="ctr"/>
              <a:r>
                <a:rPr lang="en-AU" sz="1050" dirty="0"/>
                <a:t>segment </a:t>
              </a:r>
            </a:p>
            <a:p>
              <a:pPr algn="ctr"/>
              <a:r>
                <a:rPr lang="en-AU" sz="1050" dirty="0"/>
                <a:t>7</a:t>
              </a:r>
            </a:p>
          </p:txBody>
        </p:sp>
        <p:sp>
          <p:nvSpPr>
            <p:cNvPr id="34" name="TextBox 33"/>
            <p:cNvSpPr txBox="1"/>
            <p:nvPr/>
          </p:nvSpPr>
          <p:spPr>
            <a:xfrm>
              <a:off x="1246177" y="3297216"/>
              <a:ext cx="1313667" cy="634537"/>
            </a:xfrm>
            <a:prstGeom prst="rect">
              <a:avLst/>
            </a:prstGeom>
            <a:noFill/>
          </p:spPr>
          <p:txBody>
            <a:bodyPr wrap="square" rtlCol="0">
              <a:spAutoFit/>
            </a:bodyPr>
            <a:lstStyle/>
            <a:p>
              <a:pPr algn="ctr"/>
              <a:r>
                <a:rPr lang="en-AU" sz="1050" dirty="0"/>
                <a:t>Market </a:t>
              </a:r>
            </a:p>
            <a:p>
              <a:pPr algn="ctr"/>
              <a:r>
                <a:rPr lang="en-AU" sz="1050" dirty="0"/>
                <a:t>segment </a:t>
              </a:r>
            </a:p>
            <a:p>
              <a:pPr algn="ctr"/>
              <a:r>
                <a:rPr lang="en-AU" sz="1050" dirty="0"/>
                <a:t>8</a:t>
              </a:r>
            </a:p>
          </p:txBody>
        </p:sp>
      </p:grpSp>
      <p:pic>
        <p:nvPicPr>
          <p:cNvPr id="36" name="Picture 2" descr="http://www.thomascrampton.com/wp-content/uploads/china-social-media-equivalent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3739" y="1659010"/>
            <a:ext cx="1273613" cy="1079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2996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1751"/>
            <a:ext cx="9144000" cy="5146766"/>
          </a:xfrm>
          <a:prstGeom prst="rect">
            <a:avLst/>
          </a:prstGeom>
        </p:spPr>
      </p:pic>
      <p:sp>
        <p:nvSpPr>
          <p:cNvPr id="2" name="Oval 1"/>
          <p:cNvSpPr/>
          <p:nvPr/>
        </p:nvSpPr>
        <p:spPr>
          <a:xfrm>
            <a:off x="2889955" y="4346224"/>
            <a:ext cx="451555" cy="36124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0970740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82328" y="1197769"/>
            <a:ext cx="6319838" cy="438150"/>
          </a:xfrm>
          <a:prstGeom prst="rect">
            <a:avLst/>
          </a:prstGeom>
        </p:spPr>
        <p:txBody>
          <a:bodyPr/>
          <a:lstStyle>
            <a:lvl1pPr algn="ctr" rtl="0" eaLnBrk="1" fontAlgn="base" hangingPunct="1">
              <a:spcBef>
                <a:spcPct val="0"/>
              </a:spcBef>
              <a:spcAft>
                <a:spcPct val="0"/>
              </a:spcAft>
              <a:defRPr sz="2700">
                <a:solidFill>
                  <a:srgbClr val="003399"/>
                </a:solidFill>
                <a:latin typeface="Arial" charset="0"/>
                <a:ea typeface="+mj-ea"/>
                <a:cs typeface="+mj-cs"/>
              </a:defRPr>
            </a:lvl1pPr>
            <a:lvl2pPr algn="ctr" rtl="0" eaLnBrk="1" fontAlgn="base" hangingPunct="1">
              <a:spcBef>
                <a:spcPct val="0"/>
              </a:spcBef>
              <a:spcAft>
                <a:spcPct val="0"/>
              </a:spcAft>
              <a:defRPr sz="2700">
                <a:solidFill>
                  <a:srgbClr val="003399"/>
                </a:solidFill>
                <a:latin typeface="Arial" charset="0"/>
                <a:ea typeface="ＭＳ Ｐゴシック" pitchFamily="-110" charset="-128"/>
                <a:cs typeface="ＭＳ Ｐゴシック" pitchFamily="-110" charset="-128"/>
              </a:defRPr>
            </a:lvl2pPr>
            <a:lvl3pPr algn="ctr" rtl="0" eaLnBrk="1" fontAlgn="base" hangingPunct="1">
              <a:spcBef>
                <a:spcPct val="0"/>
              </a:spcBef>
              <a:spcAft>
                <a:spcPct val="0"/>
              </a:spcAft>
              <a:defRPr sz="2700">
                <a:solidFill>
                  <a:srgbClr val="003399"/>
                </a:solidFill>
                <a:latin typeface="Arial" charset="0"/>
                <a:ea typeface="ＭＳ Ｐゴシック" pitchFamily="-110" charset="-128"/>
                <a:cs typeface="ＭＳ Ｐゴシック" pitchFamily="-110" charset="-128"/>
              </a:defRPr>
            </a:lvl3pPr>
            <a:lvl4pPr algn="ctr" rtl="0" eaLnBrk="1" fontAlgn="base" hangingPunct="1">
              <a:spcBef>
                <a:spcPct val="0"/>
              </a:spcBef>
              <a:spcAft>
                <a:spcPct val="0"/>
              </a:spcAft>
              <a:defRPr sz="2700">
                <a:solidFill>
                  <a:srgbClr val="003399"/>
                </a:solidFill>
                <a:latin typeface="Arial" charset="0"/>
                <a:ea typeface="ＭＳ Ｐゴシック" pitchFamily="-110" charset="-128"/>
                <a:cs typeface="ＭＳ Ｐゴシック" pitchFamily="-110" charset="-128"/>
              </a:defRPr>
            </a:lvl4pPr>
            <a:lvl5pPr algn="ctr" rtl="0" eaLnBrk="1" fontAlgn="base" hangingPunct="1">
              <a:spcBef>
                <a:spcPct val="0"/>
              </a:spcBef>
              <a:spcAft>
                <a:spcPct val="0"/>
              </a:spcAft>
              <a:defRPr sz="2700">
                <a:solidFill>
                  <a:srgbClr val="003399"/>
                </a:solidFill>
                <a:latin typeface="Arial" charset="0"/>
                <a:ea typeface="ＭＳ Ｐゴシック" pitchFamily="-110" charset="-128"/>
                <a:cs typeface="ＭＳ Ｐゴシック" pitchFamily="-110" charset="-128"/>
              </a:defRPr>
            </a:lvl5pPr>
            <a:lvl6pPr marL="447462" algn="l" rtl="0" eaLnBrk="1" fontAlgn="base" hangingPunct="1">
              <a:spcBef>
                <a:spcPct val="0"/>
              </a:spcBef>
              <a:spcAft>
                <a:spcPct val="0"/>
              </a:spcAft>
              <a:defRPr sz="3100">
                <a:solidFill>
                  <a:srgbClr val="00539B"/>
                </a:solidFill>
                <a:latin typeface="65 Helvetica Medium" pitchFamily="-32" charset="0"/>
                <a:ea typeface="ＭＳ Ｐゴシック" pitchFamily="-110" charset="-128"/>
                <a:cs typeface="ＭＳ Ｐゴシック" pitchFamily="-110" charset="-128"/>
              </a:defRPr>
            </a:lvl6pPr>
            <a:lvl7pPr marL="894923" algn="l" rtl="0" eaLnBrk="1" fontAlgn="base" hangingPunct="1">
              <a:spcBef>
                <a:spcPct val="0"/>
              </a:spcBef>
              <a:spcAft>
                <a:spcPct val="0"/>
              </a:spcAft>
              <a:defRPr sz="3100">
                <a:solidFill>
                  <a:srgbClr val="00539B"/>
                </a:solidFill>
                <a:latin typeface="65 Helvetica Medium" pitchFamily="-32" charset="0"/>
                <a:ea typeface="ＭＳ Ｐゴシック" pitchFamily="-110" charset="-128"/>
                <a:cs typeface="ＭＳ Ｐゴシック" pitchFamily="-110" charset="-128"/>
              </a:defRPr>
            </a:lvl7pPr>
            <a:lvl8pPr marL="1342385" algn="l" rtl="0" eaLnBrk="1" fontAlgn="base" hangingPunct="1">
              <a:spcBef>
                <a:spcPct val="0"/>
              </a:spcBef>
              <a:spcAft>
                <a:spcPct val="0"/>
              </a:spcAft>
              <a:defRPr sz="3100">
                <a:solidFill>
                  <a:srgbClr val="00539B"/>
                </a:solidFill>
                <a:latin typeface="65 Helvetica Medium" pitchFamily="-32" charset="0"/>
                <a:ea typeface="ＭＳ Ｐゴシック" pitchFamily="-110" charset="-128"/>
                <a:cs typeface="ＭＳ Ｐゴシック" pitchFamily="-110" charset="-128"/>
              </a:defRPr>
            </a:lvl8pPr>
            <a:lvl9pPr marL="1789847" algn="l" rtl="0" eaLnBrk="1" fontAlgn="base" hangingPunct="1">
              <a:spcBef>
                <a:spcPct val="0"/>
              </a:spcBef>
              <a:spcAft>
                <a:spcPct val="0"/>
              </a:spcAft>
              <a:defRPr sz="3100">
                <a:solidFill>
                  <a:srgbClr val="00539B"/>
                </a:solidFill>
                <a:latin typeface="65 Helvetica Medium" pitchFamily="-32" charset="0"/>
                <a:ea typeface="ＭＳ Ｐゴシック" pitchFamily="-110" charset="-128"/>
                <a:cs typeface="ＭＳ Ｐゴシック" pitchFamily="-110" charset="-128"/>
              </a:defRPr>
            </a:lvl9pPr>
          </a:lstStyle>
          <a:p>
            <a:pPr algn="l">
              <a:defRPr/>
            </a:pPr>
            <a:endParaRPr lang="en-AU" sz="2400" dirty="0">
              <a:solidFill>
                <a:schemeClr val="tx2"/>
              </a:solidFill>
              <a:latin typeface="+mj-lt"/>
            </a:endParaRPr>
          </a:p>
        </p:txBody>
      </p:sp>
      <p:sp>
        <p:nvSpPr>
          <p:cNvPr id="4" name="TextBox 3"/>
          <p:cNvSpPr txBox="1"/>
          <p:nvPr/>
        </p:nvSpPr>
        <p:spPr>
          <a:xfrm>
            <a:off x="660140" y="1240072"/>
            <a:ext cx="7513016" cy="830997"/>
          </a:xfrm>
          <a:prstGeom prst="rect">
            <a:avLst/>
          </a:prstGeom>
          <a:noFill/>
        </p:spPr>
        <p:txBody>
          <a:bodyPr wrap="square">
            <a:spAutoFit/>
          </a:bodyPr>
          <a:lstStyle/>
          <a:p>
            <a:pPr>
              <a:defRPr/>
            </a:pPr>
            <a:r>
              <a:rPr lang="en-AU" sz="2400" dirty="0">
                <a:solidFill>
                  <a:schemeClr val="bg2">
                    <a:lumMod val="50000"/>
                  </a:schemeClr>
                </a:solidFill>
                <a:latin typeface="Arial" panose="020B0604020202020204" pitchFamily="34" charset="0"/>
                <a:cs typeface="Arial" panose="020B0604020202020204" pitchFamily="34" charset="0"/>
              </a:rPr>
              <a:t>Research data that clearly proves the value of your technology compared to existing products or methods</a:t>
            </a:r>
          </a:p>
        </p:txBody>
      </p:sp>
      <p:sp>
        <p:nvSpPr>
          <p:cNvPr id="6" name="TextBox 5"/>
          <p:cNvSpPr txBox="1"/>
          <p:nvPr/>
        </p:nvSpPr>
        <p:spPr>
          <a:xfrm>
            <a:off x="1295872" y="6144588"/>
            <a:ext cx="4997494" cy="461665"/>
          </a:xfrm>
          <a:prstGeom prst="rect">
            <a:avLst/>
          </a:prstGeom>
          <a:noFill/>
        </p:spPr>
        <p:txBody>
          <a:bodyPr wrap="square">
            <a:spAutoFit/>
          </a:bodyPr>
          <a:lstStyle/>
          <a:p>
            <a:pPr>
              <a:defRPr/>
            </a:pPr>
            <a:r>
              <a:rPr lang="en-AU" sz="2400" dirty="0">
                <a:solidFill>
                  <a:schemeClr val="bg2">
                    <a:lumMod val="50000"/>
                  </a:schemeClr>
                </a:solidFill>
                <a:latin typeface="Arial" panose="020B0604020202020204" pitchFamily="34" charset="0"/>
                <a:cs typeface="Arial" panose="020B0604020202020204" pitchFamily="34" charset="0"/>
              </a:rPr>
              <a:t>Create the “million dollar slide”</a:t>
            </a:r>
          </a:p>
        </p:txBody>
      </p:sp>
      <p:grpSp>
        <p:nvGrpSpPr>
          <p:cNvPr id="8" name="Group 7"/>
          <p:cNvGrpSpPr/>
          <p:nvPr/>
        </p:nvGrpSpPr>
        <p:grpSpPr>
          <a:xfrm>
            <a:off x="451556" y="2562226"/>
            <a:ext cx="7302985" cy="3330574"/>
            <a:chOff x="527050" y="2273300"/>
            <a:chExt cx="8288338" cy="3209925"/>
          </a:xfrm>
        </p:grpSpPr>
        <p:graphicFrame>
          <p:nvGraphicFramePr>
            <p:cNvPr id="15363" name="Content Placeholder 3"/>
            <p:cNvGraphicFramePr>
              <a:graphicFrameLocks/>
            </p:cNvGraphicFramePr>
            <p:nvPr>
              <p:extLst/>
            </p:nvPr>
          </p:nvGraphicFramePr>
          <p:xfrm>
            <a:off x="527050" y="2273300"/>
            <a:ext cx="2909888" cy="3159125"/>
          </p:xfrm>
          <a:graphic>
            <a:graphicData uri="http://schemas.openxmlformats.org/presentationml/2006/ole">
              <mc:AlternateContent xmlns:mc="http://schemas.openxmlformats.org/markup-compatibility/2006">
                <mc:Choice xmlns:v="urn:schemas-microsoft-com:vml" Requires="v">
                  <p:oleObj spid="_x0000_s5132" r:id="rId3" imgW="2914141" imgH="3158002" progId="Excel.Sheet.8">
                    <p:embed/>
                  </p:oleObj>
                </mc:Choice>
                <mc:Fallback>
                  <p:oleObj r:id="rId3" imgW="2914141" imgH="3158002"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050" y="2273300"/>
                          <a:ext cx="2909888" cy="315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Content Placeholder 3"/>
            <p:cNvGraphicFramePr>
              <a:graphicFrameLocks/>
            </p:cNvGraphicFramePr>
            <p:nvPr>
              <p:extLst/>
            </p:nvPr>
          </p:nvGraphicFramePr>
          <p:xfrm>
            <a:off x="4364038" y="2328863"/>
            <a:ext cx="4451350" cy="3154362"/>
          </p:xfrm>
          <a:graphic>
            <a:graphicData uri="http://schemas.openxmlformats.org/drawingml/2006/chart">
              <c:chart xmlns:c="http://schemas.openxmlformats.org/drawingml/2006/chart" xmlns:r="http://schemas.openxmlformats.org/officeDocument/2006/relationships" r:id="rId5"/>
            </a:graphicData>
          </a:graphic>
        </p:graphicFrame>
        <p:sp>
          <p:nvSpPr>
            <p:cNvPr id="7" name="Right Arrow 6"/>
            <p:cNvSpPr/>
            <p:nvPr/>
          </p:nvSpPr>
          <p:spPr bwMode="auto">
            <a:xfrm>
              <a:off x="3386138" y="3852863"/>
              <a:ext cx="935037" cy="649287"/>
            </a:xfrm>
            <a:prstGeom prst="rightArrow">
              <a:avLst>
                <a:gd name="adj1" fmla="val 46382"/>
                <a:gd name="adj2" fmla="val 50000"/>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marL="557213" indent="-214313">
                <a:spcBef>
                  <a:spcPct val="20000"/>
                </a:spcBef>
                <a:defRPr/>
              </a:pPr>
              <a:endParaRPr lang="en-AU" sz="2100" dirty="0">
                <a:solidFill>
                  <a:schemeClr val="tx1"/>
                </a:solidFill>
                <a:ea typeface="ＭＳ Ｐゴシック" pitchFamily="-110" charset="-128"/>
                <a:cs typeface="ＭＳ Ｐゴシック" pitchFamily="-110" charset="-128"/>
              </a:endParaRPr>
            </a:p>
          </p:txBody>
        </p:sp>
      </p:grpSp>
      <p:sp>
        <p:nvSpPr>
          <p:cNvPr id="3" name="TextBox 2"/>
          <p:cNvSpPr txBox="1"/>
          <p:nvPr/>
        </p:nvSpPr>
        <p:spPr>
          <a:xfrm>
            <a:off x="7210260" y="6265430"/>
            <a:ext cx="1576714" cy="300082"/>
          </a:xfrm>
          <a:prstGeom prst="rect">
            <a:avLst/>
          </a:prstGeom>
          <a:noFill/>
        </p:spPr>
        <p:txBody>
          <a:bodyPr wrap="none" rtlCol="0">
            <a:spAutoFit/>
          </a:bodyPr>
          <a:lstStyle/>
          <a:p>
            <a:r>
              <a:rPr lang="en-AU" sz="1350" dirty="0"/>
              <a:t>Source: Joe McLean</a:t>
            </a:r>
          </a:p>
        </p:txBody>
      </p:sp>
      <p:sp>
        <p:nvSpPr>
          <p:cNvPr id="11" name="Rectangle 10"/>
          <p:cNvSpPr/>
          <p:nvPr/>
        </p:nvSpPr>
        <p:spPr>
          <a:xfrm>
            <a:off x="660140" y="271462"/>
            <a:ext cx="4758527" cy="584775"/>
          </a:xfrm>
          <a:prstGeom prst="rect">
            <a:avLst/>
          </a:prstGeom>
        </p:spPr>
        <p:txBody>
          <a:bodyPr wrap="square">
            <a:spAutoFit/>
          </a:bodyPr>
          <a:lstStyle/>
          <a:p>
            <a:pPr>
              <a:defRPr/>
            </a:pPr>
            <a:r>
              <a:rPr lang="en-AU" sz="3200" b="1" dirty="0">
                <a:solidFill>
                  <a:schemeClr val="bg2">
                    <a:lumMod val="50000"/>
                  </a:schemeClr>
                </a:solidFill>
              </a:rPr>
              <a:t>The Killer Experiment</a:t>
            </a:r>
          </a:p>
        </p:txBody>
      </p:sp>
    </p:spTree>
    <p:extLst>
      <p:ext uri="{BB962C8B-B14F-4D97-AF65-F5344CB8AC3E}">
        <p14:creationId xmlns:p14="http://schemas.microsoft.com/office/powerpoint/2010/main" val="377441337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7677" y="2315280"/>
            <a:ext cx="7503523" cy="2414764"/>
          </a:xfrm>
        </p:spPr>
        <p:txBody>
          <a:bodyPr>
            <a:noAutofit/>
          </a:bodyPr>
          <a:lstStyle/>
          <a:p>
            <a:pPr marL="342900" indent="-342900">
              <a:buFont typeface="Arial" panose="020B0604020202020204" pitchFamily="34" charset="0"/>
              <a:buChar char="•"/>
            </a:pPr>
            <a:r>
              <a:rPr lang="en-AU" sz="2800" dirty="0" smtClean="0">
                <a:solidFill>
                  <a:schemeClr val="bg2">
                    <a:lumMod val="50000"/>
                  </a:schemeClr>
                </a:solidFill>
                <a:latin typeface="Arial" panose="020B0604020202020204" pitchFamily="34" charset="0"/>
                <a:cs typeface="Arial" panose="020B0604020202020204" pitchFamily="34" charset="0"/>
              </a:rPr>
              <a:t>Is there a competitor with complimentary technology?</a:t>
            </a:r>
          </a:p>
          <a:p>
            <a:pPr marL="342900" indent="-342900">
              <a:buFont typeface="Arial" panose="020B0604020202020204" pitchFamily="34" charset="0"/>
              <a:buChar char="•"/>
            </a:pPr>
            <a:r>
              <a:rPr lang="en-AU" sz="2800" dirty="0" smtClean="0">
                <a:solidFill>
                  <a:schemeClr val="bg2">
                    <a:lumMod val="50000"/>
                  </a:schemeClr>
                </a:solidFill>
                <a:latin typeface="Arial" panose="020B0604020202020204" pitchFamily="34" charset="0"/>
                <a:cs typeface="Arial" panose="020B0604020202020204" pitchFamily="34" charset="0"/>
              </a:rPr>
              <a:t>Is there a company in the middle market but not the micro market? They might want to license your technology to compete more effectively?</a:t>
            </a:r>
          </a:p>
          <a:p>
            <a:pPr marL="342900" indent="-342900">
              <a:buFont typeface="Arial" panose="020B0604020202020204" pitchFamily="34" charset="0"/>
              <a:buChar char="•"/>
            </a:pPr>
            <a:r>
              <a:rPr lang="en-AU" sz="2800" dirty="0" smtClean="0">
                <a:solidFill>
                  <a:schemeClr val="bg2">
                    <a:lumMod val="50000"/>
                  </a:schemeClr>
                </a:solidFill>
                <a:latin typeface="Arial" panose="020B0604020202020204" pitchFamily="34" charset="0"/>
                <a:cs typeface="Arial" panose="020B0604020202020204" pitchFamily="34" charset="0"/>
              </a:rPr>
              <a:t>Is there a competitor with a large product range but not one in your area?</a:t>
            </a:r>
          </a:p>
          <a:p>
            <a:pPr marL="342900" indent="-342900">
              <a:buFont typeface="Arial" panose="020B0604020202020204" pitchFamily="34" charset="0"/>
              <a:buChar char="•"/>
            </a:pPr>
            <a:endParaRPr lang="en-AU" sz="2800" dirty="0">
              <a:solidFill>
                <a:schemeClr val="bg2">
                  <a:lumMod val="50000"/>
                </a:schemeClr>
              </a:solidFill>
            </a:endParaRPr>
          </a:p>
        </p:txBody>
      </p:sp>
      <p:sp>
        <p:nvSpPr>
          <p:cNvPr id="4" name="Content Placeholder 3"/>
          <p:cNvSpPr>
            <a:spLocks noGrp="1"/>
          </p:cNvSpPr>
          <p:nvPr>
            <p:ph type="body" sz="quarter" idx="12"/>
          </p:nvPr>
        </p:nvSpPr>
        <p:spPr>
          <a:xfrm>
            <a:off x="421277" y="1474259"/>
            <a:ext cx="8553390" cy="4791075"/>
          </a:xfrm>
          <a:prstGeom prst="rect">
            <a:avLst/>
          </a:prstGeom>
        </p:spPr>
        <p:txBody>
          <a:bodyPr>
            <a:normAutofit/>
          </a:bodyPr>
          <a:lstStyle/>
          <a:p>
            <a:pPr marL="0" indent="0">
              <a:buNone/>
            </a:pPr>
            <a:r>
              <a:rPr lang="en-AU" sz="3600" dirty="0">
                <a:solidFill>
                  <a:schemeClr val="bg2">
                    <a:lumMod val="50000"/>
                  </a:schemeClr>
                </a:solidFill>
                <a:latin typeface="Arial" panose="020B0604020202020204" pitchFamily="34" charset="0"/>
                <a:cs typeface="Arial" panose="020B0604020202020204" pitchFamily="34" charset="0"/>
              </a:rPr>
              <a:t>Also helps identify potential </a:t>
            </a:r>
            <a:r>
              <a:rPr lang="en-AU" sz="3600" dirty="0" smtClean="0">
                <a:solidFill>
                  <a:schemeClr val="bg2">
                    <a:lumMod val="50000"/>
                  </a:schemeClr>
                </a:solidFill>
                <a:latin typeface="Arial" panose="020B0604020202020204" pitchFamily="34" charset="0"/>
                <a:cs typeface="Arial" panose="020B0604020202020204" pitchFamily="34" charset="0"/>
              </a:rPr>
              <a:t>collaborators</a:t>
            </a:r>
            <a:endParaRPr lang="en-AU" sz="36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800124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1751"/>
            <a:ext cx="9144000" cy="5146766"/>
          </a:xfrm>
          <a:prstGeom prst="rect">
            <a:avLst/>
          </a:prstGeom>
        </p:spPr>
      </p:pic>
      <p:sp>
        <p:nvSpPr>
          <p:cNvPr id="2" name="Oval 1"/>
          <p:cNvSpPr/>
          <p:nvPr/>
        </p:nvSpPr>
        <p:spPr>
          <a:xfrm>
            <a:off x="2731910" y="3033890"/>
            <a:ext cx="451555" cy="36124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5252199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95536" y="2476499"/>
            <a:ext cx="8280919" cy="4082781"/>
          </a:xfrm>
        </p:spPr>
        <p:txBody>
          <a:bodyPr>
            <a:normAutofit/>
          </a:bodyPr>
          <a:lstStyle/>
          <a:p>
            <a:pPr marL="0" indent="0" algn="ctr">
              <a:buNone/>
            </a:pPr>
            <a:r>
              <a:rPr lang="en-AU" sz="3600" dirty="0" smtClean="0"/>
              <a:t>Researchers should not attempt to commercialise their own inventions.</a:t>
            </a:r>
          </a:p>
          <a:p>
            <a:r>
              <a:rPr lang="en-AU" sz="2600" dirty="0" smtClean="0"/>
              <a:t>Once you pull back the veil of secrecy and obfuscation over commercialisation you realise that it is not very different to your normal research work. </a:t>
            </a:r>
          </a:p>
          <a:p>
            <a:r>
              <a:rPr lang="en-AU" sz="2600" dirty="0" smtClean="0"/>
              <a:t>In fact if you employ the scientific method you will understand the commercialisation process quite easily</a:t>
            </a:r>
          </a:p>
          <a:p>
            <a:pPr marL="0" indent="0">
              <a:buNone/>
            </a:pPr>
            <a:endParaRPr lang="en-AU" dirty="0"/>
          </a:p>
        </p:txBody>
      </p:sp>
      <p:sp>
        <p:nvSpPr>
          <p:cNvPr id="5" name="Content Placeholder 4"/>
          <p:cNvSpPr>
            <a:spLocks noGrp="1"/>
          </p:cNvSpPr>
          <p:nvPr>
            <p:ph sz="quarter" idx="11"/>
          </p:nvPr>
        </p:nvSpPr>
        <p:spPr>
          <a:xfrm>
            <a:off x="1259632" y="980728"/>
            <a:ext cx="5686596" cy="894282"/>
          </a:xfrm>
        </p:spPr>
        <p:txBody>
          <a:bodyPr>
            <a:normAutofit/>
          </a:bodyPr>
          <a:lstStyle/>
          <a:p>
            <a:pPr algn="ctr"/>
            <a:r>
              <a:rPr lang="en-AU" sz="4000" dirty="0"/>
              <a:t>Misconception #3: </a:t>
            </a:r>
          </a:p>
          <a:p>
            <a:pPr algn="ctr"/>
            <a:endParaRPr lang="en-AU" sz="4000" dirty="0"/>
          </a:p>
        </p:txBody>
      </p:sp>
    </p:spTree>
    <p:extLst>
      <p:ext uri="{BB962C8B-B14F-4D97-AF65-F5344CB8AC3E}">
        <p14:creationId xmlns:p14="http://schemas.microsoft.com/office/powerpoint/2010/main" val="26816221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5403808" y="796293"/>
            <a:ext cx="2724192" cy="1107996"/>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lIns="0" tIns="0" rIns="0" bIns="0">
            <a:spAutoFit/>
          </a:bodyPr>
          <a:lstStyle/>
          <a:p>
            <a:pPr algn="ctr" eaLnBrk="1" hangingPunct="1"/>
            <a:r>
              <a:rPr lang="en-US" sz="2400" dirty="0">
                <a:solidFill>
                  <a:srgbClr val="000000"/>
                </a:solidFill>
                <a:latin typeface="Arial Narrow" pitchFamily="34" charset="0"/>
                <a:cs typeface="Arial" pitchFamily="34" charset="0"/>
              </a:rPr>
              <a:t>How important is keeping control of your idea</a:t>
            </a:r>
            <a:endParaRPr lang="en-US" sz="1100" dirty="0">
              <a:latin typeface="Arial Narrow" pitchFamily="34" charset="0"/>
              <a:cs typeface="Arial" pitchFamily="34" charset="0"/>
            </a:endParaRPr>
          </a:p>
        </p:txBody>
      </p:sp>
      <p:grpSp>
        <p:nvGrpSpPr>
          <p:cNvPr id="3" name="Group 6"/>
          <p:cNvGrpSpPr>
            <a:grpSpLocks/>
          </p:cNvGrpSpPr>
          <p:nvPr/>
        </p:nvGrpSpPr>
        <p:grpSpPr bwMode="auto">
          <a:xfrm>
            <a:off x="3256467" y="2023965"/>
            <a:ext cx="141685" cy="2916343"/>
            <a:chOff x="1181" y="1157"/>
            <a:chExt cx="92" cy="2748"/>
          </a:xfrm>
        </p:grpSpPr>
        <p:sp>
          <p:nvSpPr>
            <p:cNvPr id="42001" name="Line 7"/>
            <p:cNvSpPr>
              <a:spLocks noChangeShapeType="1"/>
            </p:cNvSpPr>
            <p:nvPr/>
          </p:nvSpPr>
          <p:spPr bwMode="auto">
            <a:xfrm>
              <a:off x="1227" y="1253"/>
              <a:ext cx="1" cy="2652"/>
            </a:xfrm>
            <a:prstGeom prst="line">
              <a:avLst/>
            </a:prstGeom>
            <a:noFill/>
            <a:ln w="44450">
              <a:solidFill>
                <a:srgbClr val="808080"/>
              </a:solidFill>
              <a:round/>
              <a:headEnd/>
              <a:tailEnd/>
            </a:ln>
            <a:extLst>
              <a:ext uri="{909E8E84-426E-40DD-AFC4-6F175D3DCCD1}">
                <a14:hiddenFill xmlns:a14="http://schemas.microsoft.com/office/drawing/2010/main">
                  <a:noFill/>
                </a14:hiddenFill>
              </a:ext>
            </a:extLst>
          </p:spPr>
          <p:txBody>
            <a:bodyPr/>
            <a:lstStyle/>
            <a:p>
              <a:endParaRPr lang="en-AU" sz="2400"/>
            </a:p>
          </p:txBody>
        </p:sp>
        <p:sp>
          <p:nvSpPr>
            <p:cNvPr id="42002" name="Freeform 8"/>
            <p:cNvSpPr>
              <a:spLocks/>
            </p:cNvSpPr>
            <p:nvPr/>
          </p:nvSpPr>
          <p:spPr bwMode="auto">
            <a:xfrm>
              <a:off x="1181" y="1157"/>
              <a:ext cx="92" cy="149"/>
            </a:xfrm>
            <a:custGeom>
              <a:avLst/>
              <a:gdLst>
                <a:gd name="T0" fmla="*/ 92 w 92"/>
                <a:gd name="T1" fmla="*/ 149 h 149"/>
                <a:gd name="T2" fmla="*/ 46 w 92"/>
                <a:gd name="T3" fmla="*/ 130 h 149"/>
                <a:gd name="T4" fmla="*/ 0 w 92"/>
                <a:gd name="T5" fmla="*/ 149 h 149"/>
                <a:gd name="T6" fmla="*/ 46 w 92"/>
                <a:gd name="T7" fmla="*/ 0 h 149"/>
                <a:gd name="T8" fmla="*/ 92 w 92"/>
                <a:gd name="T9" fmla="*/ 149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149">
                  <a:moveTo>
                    <a:pt x="92" y="149"/>
                  </a:moveTo>
                  <a:lnTo>
                    <a:pt x="46" y="130"/>
                  </a:lnTo>
                  <a:lnTo>
                    <a:pt x="0" y="149"/>
                  </a:lnTo>
                  <a:lnTo>
                    <a:pt x="46" y="0"/>
                  </a:lnTo>
                  <a:lnTo>
                    <a:pt x="92" y="149"/>
                  </a:lnTo>
                  <a:close/>
                </a:path>
              </a:pathLst>
            </a:custGeom>
            <a:solidFill>
              <a:srgbClr val="000000"/>
            </a:solidFill>
            <a:ln>
              <a:noFill/>
            </a:ln>
            <a:extLst>
              <a:ext uri="{91240B29-F687-4F45-9708-019B960494DF}">
                <a14:hiddenLine xmlns:a14="http://schemas.microsoft.com/office/drawing/2010/main" w="44450">
                  <a:solidFill>
                    <a:srgbClr val="000000"/>
                  </a:solidFill>
                  <a:round/>
                  <a:headEnd/>
                  <a:tailEnd/>
                </a14:hiddenLine>
              </a:ext>
            </a:extLst>
          </p:spPr>
          <p:txBody>
            <a:bodyPr/>
            <a:lstStyle/>
            <a:p>
              <a:endParaRPr lang="en-AU" sz="2400"/>
            </a:p>
          </p:txBody>
        </p:sp>
      </p:grpSp>
      <p:sp>
        <p:nvSpPr>
          <p:cNvPr id="41996" name="Rectangle 16"/>
          <p:cNvSpPr>
            <a:spLocks noGrp="1" noChangeArrowheads="1"/>
          </p:cNvSpPr>
          <p:nvPr>
            <p:ph type="title" idx="4294967295"/>
          </p:nvPr>
        </p:nvSpPr>
        <p:spPr>
          <a:xfrm>
            <a:off x="1512595" y="274638"/>
            <a:ext cx="5934368" cy="1143000"/>
          </a:xfrm>
          <a:prstGeom prst="rect">
            <a:avLst/>
          </a:prstGeom>
        </p:spPr>
        <p:txBody>
          <a:bodyPr>
            <a:noAutofit/>
          </a:bodyPr>
          <a:lstStyle/>
          <a:p>
            <a:pPr eaLnBrk="1" hangingPunct="1"/>
            <a:r>
              <a:rPr lang="en-US" sz="2700" dirty="0">
                <a:latin typeface="Arial" panose="020B0604020202020204" pitchFamily="34" charset="0"/>
                <a:cs typeface="Arial" panose="020B0604020202020204" pitchFamily="34" charset="0"/>
              </a:rPr>
              <a:t>Pathways</a:t>
            </a:r>
          </a:p>
        </p:txBody>
      </p:sp>
      <p:sp>
        <p:nvSpPr>
          <p:cNvPr id="42000" name="Rectangle 20"/>
          <p:cNvSpPr>
            <a:spLocks noChangeArrowheads="1"/>
          </p:cNvSpPr>
          <p:nvPr/>
        </p:nvSpPr>
        <p:spPr bwMode="auto">
          <a:xfrm rot="5400000">
            <a:off x="2244148" y="126374"/>
            <a:ext cx="738664" cy="2582528"/>
          </a:xfrm>
          <a:prstGeom prst="rect">
            <a:avLst/>
          </a:prstGeom>
          <a:ln/>
          <a:extLst/>
        </p:spPr>
        <p:style>
          <a:lnRef idx="1">
            <a:schemeClr val="accent2"/>
          </a:lnRef>
          <a:fillRef idx="2">
            <a:schemeClr val="accent2"/>
          </a:fillRef>
          <a:effectRef idx="1">
            <a:schemeClr val="accent2"/>
          </a:effectRef>
          <a:fontRef idx="minor">
            <a:schemeClr val="dk1"/>
          </a:fontRef>
        </p:style>
        <p:txBody>
          <a:bodyPr vert="vert270" wrap="square" lIns="0" tIns="0" rIns="0" bIns="0">
            <a:spAutoFit/>
          </a:bodyPr>
          <a:lstStyle/>
          <a:p>
            <a:pPr algn="ctr" eaLnBrk="1" hangingPunct="1"/>
            <a:r>
              <a:rPr lang="en-US" sz="2400" dirty="0">
                <a:solidFill>
                  <a:srgbClr val="000000"/>
                </a:solidFill>
                <a:latin typeface="Arial Narrow" pitchFamily="34" charset="0"/>
                <a:cs typeface="Arial" pitchFamily="34" charset="0"/>
              </a:rPr>
              <a:t>How much risk are you prepared to take on</a:t>
            </a:r>
            <a:endParaRPr lang="en-US" sz="1100" dirty="0">
              <a:latin typeface="Arial Narrow" pitchFamily="34" charset="0"/>
              <a:cs typeface="Arial" pitchFamily="34" charset="0"/>
            </a:endParaRPr>
          </a:p>
        </p:txBody>
      </p:sp>
      <p:grpSp>
        <p:nvGrpSpPr>
          <p:cNvPr id="16" name="Group 6"/>
          <p:cNvGrpSpPr>
            <a:grpSpLocks/>
          </p:cNvGrpSpPr>
          <p:nvPr/>
        </p:nvGrpSpPr>
        <p:grpSpPr bwMode="auto">
          <a:xfrm>
            <a:off x="2613480" y="3416809"/>
            <a:ext cx="141685" cy="1521014"/>
            <a:chOff x="1181" y="1157"/>
            <a:chExt cx="92" cy="2748"/>
          </a:xfrm>
        </p:grpSpPr>
        <p:sp>
          <p:nvSpPr>
            <p:cNvPr id="17" name="Line 7"/>
            <p:cNvSpPr>
              <a:spLocks noChangeShapeType="1"/>
            </p:cNvSpPr>
            <p:nvPr/>
          </p:nvSpPr>
          <p:spPr bwMode="auto">
            <a:xfrm>
              <a:off x="1227" y="1253"/>
              <a:ext cx="1" cy="2652"/>
            </a:xfrm>
            <a:prstGeom prst="line">
              <a:avLst/>
            </a:prstGeom>
            <a:noFill/>
            <a:ln w="44450">
              <a:solidFill>
                <a:srgbClr val="808080"/>
              </a:solidFill>
              <a:round/>
              <a:headEnd/>
              <a:tailEnd/>
            </a:ln>
            <a:extLst>
              <a:ext uri="{909E8E84-426E-40DD-AFC4-6F175D3DCCD1}">
                <a14:hiddenFill xmlns:a14="http://schemas.microsoft.com/office/drawing/2010/main">
                  <a:noFill/>
                </a14:hiddenFill>
              </a:ext>
            </a:extLst>
          </p:spPr>
          <p:txBody>
            <a:bodyPr/>
            <a:lstStyle/>
            <a:p>
              <a:endParaRPr lang="en-AU" sz="2400"/>
            </a:p>
          </p:txBody>
        </p:sp>
        <p:sp>
          <p:nvSpPr>
            <p:cNvPr id="22" name="Freeform 8"/>
            <p:cNvSpPr>
              <a:spLocks/>
            </p:cNvSpPr>
            <p:nvPr/>
          </p:nvSpPr>
          <p:spPr bwMode="auto">
            <a:xfrm>
              <a:off x="1181" y="1157"/>
              <a:ext cx="92" cy="149"/>
            </a:xfrm>
            <a:custGeom>
              <a:avLst/>
              <a:gdLst>
                <a:gd name="T0" fmla="*/ 92 w 92"/>
                <a:gd name="T1" fmla="*/ 149 h 149"/>
                <a:gd name="T2" fmla="*/ 46 w 92"/>
                <a:gd name="T3" fmla="*/ 130 h 149"/>
                <a:gd name="T4" fmla="*/ 0 w 92"/>
                <a:gd name="T5" fmla="*/ 149 h 149"/>
                <a:gd name="T6" fmla="*/ 46 w 92"/>
                <a:gd name="T7" fmla="*/ 0 h 149"/>
                <a:gd name="T8" fmla="*/ 92 w 92"/>
                <a:gd name="T9" fmla="*/ 149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149">
                  <a:moveTo>
                    <a:pt x="92" y="149"/>
                  </a:moveTo>
                  <a:lnTo>
                    <a:pt x="46" y="130"/>
                  </a:lnTo>
                  <a:lnTo>
                    <a:pt x="0" y="149"/>
                  </a:lnTo>
                  <a:lnTo>
                    <a:pt x="46" y="0"/>
                  </a:lnTo>
                  <a:lnTo>
                    <a:pt x="92" y="149"/>
                  </a:lnTo>
                  <a:close/>
                </a:path>
              </a:pathLst>
            </a:custGeom>
            <a:solidFill>
              <a:srgbClr val="000000"/>
            </a:solidFill>
            <a:ln>
              <a:noFill/>
            </a:ln>
            <a:extLst>
              <a:ext uri="{91240B29-F687-4F45-9708-019B960494DF}">
                <a14:hiddenLine xmlns:a14="http://schemas.microsoft.com/office/drawing/2010/main" w="44450">
                  <a:solidFill>
                    <a:srgbClr val="000000"/>
                  </a:solidFill>
                  <a:round/>
                  <a:headEnd/>
                  <a:tailEnd/>
                </a14:hiddenLine>
              </a:ext>
            </a:extLst>
          </p:spPr>
          <p:txBody>
            <a:bodyPr/>
            <a:lstStyle/>
            <a:p>
              <a:endParaRPr lang="en-AU" sz="2400"/>
            </a:p>
          </p:txBody>
        </p:sp>
      </p:grpSp>
      <p:grpSp>
        <p:nvGrpSpPr>
          <p:cNvPr id="23" name="Group 6"/>
          <p:cNvGrpSpPr>
            <a:grpSpLocks/>
          </p:cNvGrpSpPr>
          <p:nvPr/>
        </p:nvGrpSpPr>
        <p:grpSpPr bwMode="auto">
          <a:xfrm>
            <a:off x="2151073" y="4833157"/>
            <a:ext cx="141685" cy="104666"/>
            <a:chOff x="1181" y="1157"/>
            <a:chExt cx="92" cy="2748"/>
          </a:xfrm>
        </p:grpSpPr>
        <p:sp>
          <p:nvSpPr>
            <p:cNvPr id="24" name="Line 7"/>
            <p:cNvSpPr>
              <a:spLocks noChangeShapeType="1"/>
            </p:cNvSpPr>
            <p:nvPr/>
          </p:nvSpPr>
          <p:spPr bwMode="auto">
            <a:xfrm>
              <a:off x="1227" y="1253"/>
              <a:ext cx="1" cy="2652"/>
            </a:xfrm>
            <a:prstGeom prst="line">
              <a:avLst/>
            </a:prstGeom>
            <a:noFill/>
            <a:ln w="44450">
              <a:solidFill>
                <a:srgbClr val="808080"/>
              </a:solidFill>
              <a:round/>
              <a:headEnd/>
              <a:tailEnd/>
            </a:ln>
            <a:extLst>
              <a:ext uri="{909E8E84-426E-40DD-AFC4-6F175D3DCCD1}">
                <a14:hiddenFill xmlns:a14="http://schemas.microsoft.com/office/drawing/2010/main">
                  <a:noFill/>
                </a14:hiddenFill>
              </a:ext>
            </a:extLst>
          </p:spPr>
          <p:txBody>
            <a:bodyPr/>
            <a:lstStyle/>
            <a:p>
              <a:endParaRPr lang="en-AU" sz="2400"/>
            </a:p>
          </p:txBody>
        </p:sp>
        <p:sp>
          <p:nvSpPr>
            <p:cNvPr id="25" name="Freeform 8"/>
            <p:cNvSpPr>
              <a:spLocks/>
            </p:cNvSpPr>
            <p:nvPr/>
          </p:nvSpPr>
          <p:spPr bwMode="auto">
            <a:xfrm>
              <a:off x="1181" y="1157"/>
              <a:ext cx="92" cy="149"/>
            </a:xfrm>
            <a:custGeom>
              <a:avLst/>
              <a:gdLst>
                <a:gd name="T0" fmla="*/ 92 w 92"/>
                <a:gd name="T1" fmla="*/ 149 h 149"/>
                <a:gd name="T2" fmla="*/ 46 w 92"/>
                <a:gd name="T3" fmla="*/ 130 h 149"/>
                <a:gd name="T4" fmla="*/ 0 w 92"/>
                <a:gd name="T5" fmla="*/ 149 h 149"/>
                <a:gd name="T6" fmla="*/ 46 w 92"/>
                <a:gd name="T7" fmla="*/ 0 h 149"/>
                <a:gd name="T8" fmla="*/ 92 w 92"/>
                <a:gd name="T9" fmla="*/ 149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149">
                  <a:moveTo>
                    <a:pt x="92" y="149"/>
                  </a:moveTo>
                  <a:lnTo>
                    <a:pt x="46" y="130"/>
                  </a:lnTo>
                  <a:lnTo>
                    <a:pt x="0" y="149"/>
                  </a:lnTo>
                  <a:lnTo>
                    <a:pt x="46" y="0"/>
                  </a:lnTo>
                  <a:lnTo>
                    <a:pt x="92" y="149"/>
                  </a:lnTo>
                  <a:close/>
                </a:path>
              </a:pathLst>
            </a:custGeom>
            <a:solidFill>
              <a:srgbClr val="000000"/>
            </a:solidFill>
            <a:ln>
              <a:noFill/>
            </a:ln>
            <a:extLst>
              <a:ext uri="{91240B29-F687-4F45-9708-019B960494DF}">
                <a14:hiddenLine xmlns:a14="http://schemas.microsoft.com/office/drawing/2010/main" w="44450">
                  <a:solidFill>
                    <a:srgbClr val="000000"/>
                  </a:solidFill>
                  <a:round/>
                  <a:headEnd/>
                  <a:tailEnd/>
                </a14:hiddenLine>
              </a:ext>
            </a:extLst>
          </p:spPr>
          <p:txBody>
            <a:bodyPr/>
            <a:lstStyle/>
            <a:p>
              <a:endParaRPr lang="en-AU" sz="2400"/>
            </a:p>
          </p:txBody>
        </p:sp>
      </p:grpSp>
      <p:sp>
        <p:nvSpPr>
          <p:cNvPr id="4" name="TextBox 3"/>
          <p:cNvSpPr txBox="1"/>
          <p:nvPr/>
        </p:nvSpPr>
        <p:spPr>
          <a:xfrm>
            <a:off x="1940195" y="5004901"/>
            <a:ext cx="919114" cy="338554"/>
          </a:xfrm>
          <a:prstGeom prst="rect">
            <a:avLst/>
          </a:prstGeom>
          <a:noFill/>
        </p:spPr>
        <p:txBody>
          <a:bodyPr wrap="square" rtlCol="0">
            <a:spAutoFit/>
          </a:bodyPr>
          <a:lstStyle/>
          <a:p>
            <a:r>
              <a:rPr lang="en-AU" sz="1600" dirty="0"/>
              <a:t>None</a:t>
            </a:r>
          </a:p>
        </p:txBody>
      </p:sp>
      <p:sp>
        <p:nvSpPr>
          <p:cNvPr id="26" name="TextBox 25"/>
          <p:cNvSpPr txBox="1"/>
          <p:nvPr/>
        </p:nvSpPr>
        <p:spPr>
          <a:xfrm>
            <a:off x="2462224" y="5004902"/>
            <a:ext cx="1008915" cy="338554"/>
          </a:xfrm>
          <a:prstGeom prst="rect">
            <a:avLst/>
          </a:prstGeom>
          <a:noFill/>
        </p:spPr>
        <p:txBody>
          <a:bodyPr wrap="square" rtlCol="0">
            <a:spAutoFit/>
          </a:bodyPr>
          <a:lstStyle/>
          <a:p>
            <a:r>
              <a:rPr lang="en-AU" sz="1600" dirty="0"/>
              <a:t>Some</a:t>
            </a:r>
          </a:p>
        </p:txBody>
      </p:sp>
      <p:sp>
        <p:nvSpPr>
          <p:cNvPr id="27" name="TextBox 26"/>
          <p:cNvSpPr txBox="1"/>
          <p:nvPr/>
        </p:nvSpPr>
        <p:spPr>
          <a:xfrm>
            <a:off x="3105717" y="5027494"/>
            <a:ext cx="816276" cy="338554"/>
          </a:xfrm>
          <a:prstGeom prst="rect">
            <a:avLst/>
          </a:prstGeom>
          <a:noFill/>
        </p:spPr>
        <p:txBody>
          <a:bodyPr wrap="square" rtlCol="0">
            <a:spAutoFit/>
          </a:bodyPr>
          <a:lstStyle/>
          <a:p>
            <a:r>
              <a:rPr lang="en-AU" sz="1600" dirty="0"/>
              <a:t>A lot</a:t>
            </a:r>
          </a:p>
        </p:txBody>
      </p:sp>
      <p:grpSp>
        <p:nvGrpSpPr>
          <p:cNvPr id="28" name="Group 6"/>
          <p:cNvGrpSpPr>
            <a:grpSpLocks/>
          </p:cNvGrpSpPr>
          <p:nvPr/>
        </p:nvGrpSpPr>
        <p:grpSpPr bwMode="auto">
          <a:xfrm>
            <a:off x="7002271" y="2023965"/>
            <a:ext cx="141685" cy="2916343"/>
            <a:chOff x="1181" y="1157"/>
            <a:chExt cx="92" cy="2748"/>
          </a:xfrm>
        </p:grpSpPr>
        <p:sp>
          <p:nvSpPr>
            <p:cNvPr id="29" name="Line 7"/>
            <p:cNvSpPr>
              <a:spLocks noChangeShapeType="1"/>
            </p:cNvSpPr>
            <p:nvPr/>
          </p:nvSpPr>
          <p:spPr bwMode="auto">
            <a:xfrm>
              <a:off x="1227" y="1253"/>
              <a:ext cx="1" cy="2652"/>
            </a:xfrm>
            <a:prstGeom prst="line">
              <a:avLst/>
            </a:prstGeom>
            <a:noFill/>
            <a:ln w="44450">
              <a:solidFill>
                <a:srgbClr val="808080"/>
              </a:solidFill>
              <a:round/>
              <a:headEnd/>
              <a:tailEnd/>
            </a:ln>
            <a:extLst>
              <a:ext uri="{909E8E84-426E-40DD-AFC4-6F175D3DCCD1}">
                <a14:hiddenFill xmlns:a14="http://schemas.microsoft.com/office/drawing/2010/main">
                  <a:noFill/>
                </a14:hiddenFill>
              </a:ext>
            </a:extLst>
          </p:spPr>
          <p:txBody>
            <a:bodyPr/>
            <a:lstStyle/>
            <a:p>
              <a:endParaRPr lang="en-AU" sz="2400"/>
            </a:p>
          </p:txBody>
        </p:sp>
        <p:sp>
          <p:nvSpPr>
            <p:cNvPr id="30" name="Freeform 8"/>
            <p:cNvSpPr>
              <a:spLocks/>
            </p:cNvSpPr>
            <p:nvPr/>
          </p:nvSpPr>
          <p:spPr bwMode="auto">
            <a:xfrm>
              <a:off x="1181" y="1157"/>
              <a:ext cx="92" cy="149"/>
            </a:xfrm>
            <a:custGeom>
              <a:avLst/>
              <a:gdLst>
                <a:gd name="T0" fmla="*/ 92 w 92"/>
                <a:gd name="T1" fmla="*/ 149 h 149"/>
                <a:gd name="T2" fmla="*/ 46 w 92"/>
                <a:gd name="T3" fmla="*/ 130 h 149"/>
                <a:gd name="T4" fmla="*/ 0 w 92"/>
                <a:gd name="T5" fmla="*/ 149 h 149"/>
                <a:gd name="T6" fmla="*/ 46 w 92"/>
                <a:gd name="T7" fmla="*/ 0 h 149"/>
                <a:gd name="T8" fmla="*/ 92 w 92"/>
                <a:gd name="T9" fmla="*/ 149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149">
                  <a:moveTo>
                    <a:pt x="92" y="149"/>
                  </a:moveTo>
                  <a:lnTo>
                    <a:pt x="46" y="130"/>
                  </a:lnTo>
                  <a:lnTo>
                    <a:pt x="0" y="149"/>
                  </a:lnTo>
                  <a:lnTo>
                    <a:pt x="46" y="0"/>
                  </a:lnTo>
                  <a:lnTo>
                    <a:pt x="92" y="149"/>
                  </a:lnTo>
                  <a:close/>
                </a:path>
              </a:pathLst>
            </a:custGeom>
            <a:solidFill>
              <a:srgbClr val="000000"/>
            </a:solidFill>
            <a:ln>
              <a:noFill/>
            </a:ln>
            <a:extLst>
              <a:ext uri="{91240B29-F687-4F45-9708-019B960494DF}">
                <a14:hiddenLine xmlns:a14="http://schemas.microsoft.com/office/drawing/2010/main" w="44450">
                  <a:solidFill>
                    <a:srgbClr val="000000"/>
                  </a:solidFill>
                  <a:round/>
                  <a:headEnd/>
                  <a:tailEnd/>
                </a14:hiddenLine>
              </a:ext>
            </a:extLst>
          </p:spPr>
          <p:txBody>
            <a:bodyPr/>
            <a:lstStyle/>
            <a:p>
              <a:endParaRPr lang="en-AU" sz="2400"/>
            </a:p>
          </p:txBody>
        </p:sp>
      </p:grpSp>
      <p:grpSp>
        <p:nvGrpSpPr>
          <p:cNvPr id="31" name="Group 6"/>
          <p:cNvGrpSpPr>
            <a:grpSpLocks/>
          </p:cNvGrpSpPr>
          <p:nvPr/>
        </p:nvGrpSpPr>
        <p:grpSpPr bwMode="auto">
          <a:xfrm>
            <a:off x="6359285" y="3416809"/>
            <a:ext cx="141685" cy="1521014"/>
            <a:chOff x="1181" y="1157"/>
            <a:chExt cx="92" cy="2748"/>
          </a:xfrm>
        </p:grpSpPr>
        <p:sp>
          <p:nvSpPr>
            <p:cNvPr id="32" name="Line 7"/>
            <p:cNvSpPr>
              <a:spLocks noChangeShapeType="1"/>
            </p:cNvSpPr>
            <p:nvPr/>
          </p:nvSpPr>
          <p:spPr bwMode="auto">
            <a:xfrm>
              <a:off x="1227" y="1253"/>
              <a:ext cx="1" cy="2652"/>
            </a:xfrm>
            <a:prstGeom prst="line">
              <a:avLst/>
            </a:prstGeom>
            <a:noFill/>
            <a:ln w="44450">
              <a:solidFill>
                <a:srgbClr val="808080"/>
              </a:solidFill>
              <a:round/>
              <a:headEnd/>
              <a:tailEnd/>
            </a:ln>
            <a:extLst>
              <a:ext uri="{909E8E84-426E-40DD-AFC4-6F175D3DCCD1}">
                <a14:hiddenFill xmlns:a14="http://schemas.microsoft.com/office/drawing/2010/main">
                  <a:noFill/>
                </a14:hiddenFill>
              </a:ext>
            </a:extLst>
          </p:spPr>
          <p:txBody>
            <a:bodyPr/>
            <a:lstStyle/>
            <a:p>
              <a:endParaRPr lang="en-AU" sz="2400"/>
            </a:p>
          </p:txBody>
        </p:sp>
        <p:sp>
          <p:nvSpPr>
            <p:cNvPr id="33" name="Freeform 8"/>
            <p:cNvSpPr>
              <a:spLocks/>
            </p:cNvSpPr>
            <p:nvPr/>
          </p:nvSpPr>
          <p:spPr bwMode="auto">
            <a:xfrm>
              <a:off x="1181" y="1157"/>
              <a:ext cx="92" cy="149"/>
            </a:xfrm>
            <a:custGeom>
              <a:avLst/>
              <a:gdLst>
                <a:gd name="T0" fmla="*/ 92 w 92"/>
                <a:gd name="T1" fmla="*/ 149 h 149"/>
                <a:gd name="T2" fmla="*/ 46 w 92"/>
                <a:gd name="T3" fmla="*/ 130 h 149"/>
                <a:gd name="T4" fmla="*/ 0 w 92"/>
                <a:gd name="T5" fmla="*/ 149 h 149"/>
                <a:gd name="T6" fmla="*/ 46 w 92"/>
                <a:gd name="T7" fmla="*/ 0 h 149"/>
                <a:gd name="T8" fmla="*/ 92 w 92"/>
                <a:gd name="T9" fmla="*/ 149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149">
                  <a:moveTo>
                    <a:pt x="92" y="149"/>
                  </a:moveTo>
                  <a:lnTo>
                    <a:pt x="46" y="130"/>
                  </a:lnTo>
                  <a:lnTo>
                    <a:pt x="0" y="149"/>
                  </a:lnTo>
                  <a:lnTo>
                    <a:pt x="46" y="0"/>
                  </a:lnTo>
                  <a:lnTo>
                    <a:pt x="92" y="149"/>
                  </a:lnTo>
                  <a:close/>
                </a:path>
              </a:pathLst>
            </a:custGeom>
            <a:solidFill>
              <a:srgbClr val="000000"/>
            </a:solidFill>
            <a:ln>
              <a:noFill/>
            </a:ln>
            <a:extLst>
              <a:ext uri="{91240B29-F687-4F45-9708-019B960494DF}">
                <a14:hiddenLine xmlns:a14="http://schemas.microsoft.com/office/drawing/2010/main" w="44450">
                  <a:solidFill>
                    <a:srgbClr val="000000"/>
                  </a:solidFill>
                  <a:round/>
                  <a:headEnd/>
                  <a:tailEnd/>
                </a14:hiddenLine>
              </a:ext>
            </a:extLst>
          </p:spPr>
          <p:txBody>
            <a:bodyPr/>
            <a:lstStyle/>
            <a:p>
              <a:endParaRPr lang="en-AU" sz="2400"/>
            </a:p>
          </p:txBody>
        </p:sp>
      </p:grpSp>
      <p:grpSp>
        <p:nvGrpSpPr>
          <p:cNvPr id="34" name="Group 6"/>
          <p:cNvGrpSpPr>
            <a:grpSpLocks/>
          </p:cNvGrpSpPr>
          <p:nvPr/>
        </p:nvGrpSpPr>
        <p:grpSpPr bwMode="auto">
          <a:xfrm>
            <a:off x="5896878" y="4833157"/>
            <a:ext cx="141685" cy="104666"/>
            <a:chOff x="1181" y="1157"/>
            <a:chExt cx="92" cy="2748"/>
          </a:xfrm>
        </p:grpSpPr>
        <p:sp>
          <p:nvSpPr>
            <p:cNvPr id="35" name="Line 7"/>
            <p:cNvSpPr>
              <a:spLocks noChangeShapeType="1"/>
            </p:cNvSpPr>
            <p:nvPr/>
          </p:nvSpPr>
          <p:spPr bwMode="auto">
            <a:xfrm>
              <a:off x="1227" y="1253"/>
              <a:ext cx="1" cy="2652"/>
            </a:xfrm>
            <a:prstGeom prst="line">
              <a:avLst/>
            </a:prstGeom>
            <a:noFill/>
            <a:ln w="44450">
              <a:solidFill>
                <a:srgbClr val="808080"/>
              </a:solidFill>
              <a:round/>
              <a:headEnd/>
              <a:tailEnd/>
            </a:ln>
            <a:extLst>
              <a:ext uri="{909E8E84-426E-40DD-AFC4-6F175D3DCCD1}">
                <a14:hiddenFill xmlns:a14="http://schemas.microsoft.com/office/drawing/2010/main">
                  <a:noFill/>
                </a14:hiddenFill>
              </a:ext>
            </a:extLst>
          </p:spPr>
          <p:txBody>
            <a:bodyPr/>
            <a:lstStyle/>
            <a:p>
              <a:endParaRPr lang="en-AU" sz="2400"/>
            </a:p>
          </p:txBody>
        </p:sp>
        <p:sp>
          <p:nvSpPr>
            <p:cNvPr id="36" name="Freeform 8"/>
            <p:cNvSpPr>
              <a:spLocks/>
            </p:cNvSpPr>
            <p:nvPr/>
          </p:nvSpPr>
          <p:spPr bwMode="auto">
            <a:xfrm>
              <a:off x="1181" y="1157"/>
              <a:ext cx="92" cy="149"/>
            </a:xfrm>
            <a:custGeom>
              <a:avLst/>
              <a:gdLst>
                <a:gd name="T0" fmla="*/ 92 w 92"/>
                <a:gd name="T1" fmla="*/ 149 h 149"/>
                <a:gd name="T2" fmla="*/ 46 w 92"/>
                <a:gd name="T3" fmla="*/ 130 h 149"/>
                <a:gd name="T4" fmla="*/ 0 w 92"/>
                <a:gd name="T5" fmla="*/ 149 h 149"/>
                <a:gd name="T6" fmla="*/ 46 w 92"/>
                <a:gd name="T7" fmla="*/ 0 h 149"/>
                <a:gd name="T8" fmla="*/ 92 w 92"/>
                <a:gd name="T9" fmla="*/ 149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149">
                  <a:moveTo>
                    <a:pt x="92" y="149"/>
                  </a:moveTo>
                  <a:lnTo>
                    <a:pt x="46" y="130"/>
                  </a:lnTo>
                  <a:lnTo>
                    <a:pt x="0" y="149"/>
                  </a:lnTo>
                  <a:lnTo>
                    <a:pt x="46" y="0"/>
                  </a:lnTo>
                  <a:lnTo>
                    <a:pt x="92" y="149"/>
                  </a:lnTo>
                  <a:close/>
                </a:path>
              </a:pathLst>
            </a:custGeom>
            <a:solidFill>
              <a:srgbClr val="000000"/>
            </a:solidFill>
            <a:ln>
              <a:noFill/>
            </a:ln>
            <a:extLst>
              <a:ext uri="{91240B29-F687-4F45-9708-019B960494DF}">
                <a14:hiddenLine xmlns:a14="http://schemas.microsoft.com/office/drawing/2010/main" w="44450">
                  <a:solidFill>
                    <a:srgbClr val="000000"/>
                  </a:solidFill>
                  <a:round/>
                  <a:headEnd/>
                  <a:tailEnd/>
                </a14:hiddenLine>
              </a:ext>
            </a:extLst>
          </p:spPr>
          <p:txBody>
            <a:bodyPr/>
            <a:lstStyle/>
            <a:p>
              <a:endParaRPr lang="en-AU" sz="2400"/>
            </a:p>
          </p:txBody>
        </p:sp>
      </p:grpSp>
      <p:sp>
        <p:nvSpPr>
          <p:cNvPr id="37" name="TextBox 36"/>
          <p:cNvSpPr txBox="1"/>
          <p:nvPr/>
        </p:nvSpPr>
        <p:spPr>
          <a:xfrm>
            <a:off x="5768299" y="5004901"/>
            <a:ext cx="816276" cy="338554"/>
          </a:xfrm>
          <a:prstGeom prst="rect">
            <a:avLst/>
          </a:prstGeom>
          <a:noFill/>
        </p:spPr>
        <p:txBody>
          <a:bodyPr wrap="square" rtlCol="0">
            <a:spAutoFit/>
          </a:bodyPr>
          <a:lstStyle/>
          <a:p>
            <a:r>
              <a:rPr lang="en-AU" sz="1600" dirty="0"/>
              <a:t>Not</a:t>
            </a:r>
          </a:p>
        </p:txBody>
      </p:sp>
      <p:sp>
        <p:nvSpPr>
          <p:cNvPr id="38" name="TextBox 37"/>
          <p:cNvSpPr txBox="1"/>
          <p:nvPr/>
        </p:nvSpPr>
        <p:spPr>
          <a:xfrm>
            <a:off x="6186210" y="4990959"/>
            <a:ext cx="1477035" cy="584775"/>
          </a:xfrm>
          <a:prstGeom prst="rect">
            <a:avLst/>
          </a:prstGeom>
          <a:noFill/>
        </p:spPr>
        <p:txBody>
          <a:bodyPr wrap="square" rtlCol="0">
            <a:spAutoFit/>
          </a:bodyPr>
          <a:lstStyle/>
          <a:p>
            <a:r>
              <a:rPr lang="en-AU" sz="1600" dirty="0" smtClean="0"/>
              <a:t>Some-</a:t>
            </a:r>
          </a:p>
          <a:p>
            <a:r>
              <a:rPr lang="en-AU" sz="1600" dirty="0" smtClean="0"/>
              <a:t>what</a:t>
            </a:r>
            <a:endParaRPr lang="en-AU" sz="1600" dirty="0"/>
          </a:p>
        </p:txBody>
      </p:sp>
      <p:sp>
        <p:nvSpPr>
          <p:cNvPr id="39" name="TextBox 38"/>
          <p:cNvSpPr txBox="1"/>
          <p:nvPr/>
        </p:nvSpPr>
        <p:spPr>
          <a:xfrm>
            <a:off x="6894035" y="5027494"/>
            <a:ext cx="816276" cy="338554"/>
          </a:xfrm>
          <a:prstGeom prst="rect">
            <a:avLst/>
          </a:prstGeom>
          <a:noFill/>
        </p:spPr>
        <p:txBody>
          <a:bodyPr wrap="square" rtlCol="0">
            <a:spAutoFit/>
          </a:bodyPr>
          <a:lstStyle/>
          <a:p>
            <a:r>
              <a:rPr lang="en-AU" sz="1600" dirty="0"/>
              <a:t>Very</a:t>
            </a:r>
          </a:p>
        </p:txBody>
      </p:sp>
    </p:spTree>
    <p:extLst>
      <p:ext uri="{BB962C8B-B14F-4D97-AF65-F5344CB8AC3E}">
        <p14:creationId xmlns:p14="http://schemas.microsoft.com/office/powerpoint/2010/main" val="292870371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rot="19299229">
            <a:off x="1977595" y="3069373"/>
            <a:ext cx="4807898" cy="462617"/>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AU" sz="2000"/>
          </a:p>
        </p:txBody>
      </p:sp>
      <p:sp>
        <p:nvSpPr>
          <p:cNvPr id="41986" name="Rectangle 2"/>
          <p:cNvSpPr>
            <a:spLocks noChangeArrowheads="1"/>
          </p:cNvSpPr>
          <p:nvPr/>
        </p:nvSpPr>
        <p:spPr bwMode="auto">
          <a:xfrm>
            <a:off x="3244645" y="5770308"/>
            <a:ext cx="3173818" cy="615553"/>
          </a:xfrm>
          <a:prstGeom prst="rect">
            <a:avLst/>
          </a:prstGeom>
          <a:noFill/>
          <a:ln>
            <a:noFill/>
          </a:ln>
          <a:extLst/>
        </p:spPr>
        <p:txBody>
          <a:bodyPr wrap="square" lIns="0" tIns="0" rIns="0" bIns="0">
            <a:spAutoFit/>
          </a:bodyPr>
          <a:lstStyle/>
          <a:p>
            <a:pPr algn="ctr" eaLnBrk="1" hangingPunct="1"/>
            <a:r>
              <a:rPr lang="en-US" sz="2000" dirty="0">
                <a:solidFill>
                  <a:srgbClr val="000000"/>
                </a:solidFill>
                <a:latin typeface="Arial Narrow" pitchFamily="34" charset="0"/>
                <a:cs typeface="Arial" pitchFamily="34" charset="0"/>
              </a:rPr>
              <a:t>How important is keeping control of your idea</a:t>
            </a:r>
            <a:endParaRPr lang="en-US" sz="1200" dirty="0">
              <a:latin typeface="Arial Narrow" pitchFamily="34" charset="0"/>
              <a:cs typeface="Arial" pitchFamily="34" charset="0"/>
            </a:endParaRPr>
          </a:p>
        </p:txBody>
      </p:sp>
      <p:grpSp>
        <p:nvGrpSpPr>
          <p:cNvPr id="2" name="Group 3"/>
          <p:cNvGrpSpPr>
            <a:grpSpLocks/>
          </p:cNvGrpSpPr>
          <p:nvPr/>
        </p:nvGrpSpPr>
        <p:grpSpPr bwMode="auto">
          <a:xfrm>
            <a:off x="2303767" y="4890585"/>
            <a:ext cx="5205413" cy="109538"/>
            <a:chOff x="1227" y="3857"/>
            <a:chExt cx="3613" cy="92"/>
          </a:xfrm>
        </p:grpSpPr>
        <p:sp>
          <p:nvSpPr>
            <p:cNvPr id="42003" name="Line 4"/>
            <p:cNvSpPr>
              <a:spLocks noChangeShapeType="1"/>
            </p:cNvSpPr>
            <p:nvPr/>
          </p:nvSpPr>
          <p:spPr bwMode="auto">
            <a:xfrm>
              <a:off x="1227" y="3903"/>
              <a:ext cx="3509" cy="1"/>
            </a:xfrm>
            <a:prstGeom prst="line">
              <a:avLst/>
            </a:prstGeom>
            <a:noFill/>
            <a:ln w="44450">
              <a:solidFill>
                <a:srgbClr val="808080"/>
              </a:solidFill>
              <a:round/>
              <a:headEnd/>
              <a:tailEnd/>
            </a:ln>
            <a:extLst>
              <a:ext uri="{909E8E84-426E-40DD-AFC4-6F175D3DCCD1}">
                <a14:hiddenFill xmlns:a14="http://schemas.microsoft.com/office/drawing/2010/main">
                  <a:noFill/>
                </a14:hiddenFill>
              </a:ext>
            </a:extLst>
          </p:spPr>
          <p:txBody>
            <a:bodyPr/>
            <a:lstStyle/>
            <a:p>
              <a:endParaRPr lang="en-AU" sz="2000"/>
            </a:p>
          </p:txBody>
        </p:sp>
        <p:sp>
          <p:nvSpPr>
            <p:cNvPr id="42004" name="Freeform 5"/>
            <p:cNvSpPr>
              <a:spLocks/>
            </p:cNvSpPr>
            <p:nvPr/>
          </p:nvSpPr>
          <p:spPr bwMode="auto">
            <a:xfrm>
              <a:off x="4691" y="3857"/>
              <a:ext cx="149" cy="92"/>
            </a:xfrm>
            <a:custGeom>
              <a:avLst/>
              <a:gdLst>
                <a:gd name="T0" fmla="*/ 0 w 149"/>
                <a:gd name="T1" fmla="*/ 92 h 92"/>
                <a:gd name="T2" fmla="*/ 19 w 149"/>
                <a:gd name="T3" fmla="*/ 46 h 92"/>
                <a:gd name="T4" fmla="*/ 0 w 149"/>
                <a:gd name="T5" fmla="*/ 0 h 92"/>
                <a:gd name="T6" fmla="*/ 149 w 149"/>
                <a:gd name="T7" fmla="*/ 46 h 92"/>
                <a:gd name="T8" fmla="*/ 0 w 149"/>
                <a:gd name="T9" fmla="*/ 92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92">
                  <a:moveTo>
                    <a:pt x="0" y="92"/>
                  </a:moveTo>
                  <a:lnTo>
                    <a:pt x="19" y="46"/>
                  </a:lnTo>
                  <a:lnTo>
                    <a:pt x="0" y="0"/>
                  </a:lnTo>
                  <a:lnTo>
                    <a:pt x="149" y="46"/>
                  </a:lnTo>
                  <a:lnTo>
                    <a:pt x="0"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2000"/>
            </a:p>
          </p:txBody>
        </p:sp>
      </p:grpSp>
      <p:grpSp>
        <p:nvGrpSpPr>
          <p:cNvPr id="3" name="Group 6"/>
          <p:cNvGrpSpPr>
            <a:grpSpLocks/>
          </p:cNvGrpSpPr>
          <p:nvPr/>
        </p:nvGrpSpPr>
        <p:grpSpPr bwMode="auto">
          <a:xfrm>
            <a:off x="2250189" y="1783054"/>
            <a:ext cx="141685" cy="3162300"/>
            <a:chOff x="1181" y="1157"/>
            <a:chExt cx="92" cy="2748"/>
          </a:xfrm>
        </p:grpSpPr>
        <p:sp>
          <p:nvSpPr>
            <p:cNvPr id="42001" name="Line 7"/>
            <p:cNvSpPr>
              <a:spLocks noChangeShapeType="1"/>
            </p:cNvSpPr>
            <p:nvPr/>
          </p:nvSpPr>
          <p:spPr bwMode="auto">
            <a:xfrm>
              <a:off x="1227" y="1253"/>
              <a:ext cx="1" cy="2652"/>
            </a:xfrm>
            <a:prstGeom prst="line">
              <a:avLst/>
            </a:prstGeom>
            <a:noFill/>
            <a:ln w="44450">
              <a:solidFill>
                <a:srgbClr val="808080"/>
              </a:solidFill>
              <a:round/>
              <a:headEnd/>
              <a:tailEnd/>
            </a:ln>
            <a:extLst>
              <a:ext uri="{909E8E84-426E-40DD-AFC4-6F175D3DCCD1}">
                <a14:hiddenFill xmlns:a14="http://schemas.microsoft.com/office/drawing/2010/main">
                  <a:noFill/>
                </a14:hiddenFill>
              </a:ext>
            </a:extLst>
          </p:spPr>
          <p:txBody>
            <a:bodyPr/>
            <a:lstStyle/>
            <a:p>
              <a:endParaRPr lang="en-AU" sz="2000"/>
            </a:p>
          </p:txBody>
        </p:sp>
        <p:sp>
          <p:nvSpPr>
            <p:cNvPr id="42002" name="Freeform 8"/>
            <p:cNvSpPr>
              <a:spLocks/>
            </p:cNvSpPr>
            <p:nvPr/>
          </p:nvSpPr>
          <p:spPr bwMode="auto">
            <a:xfrm>
              <a:off x="1181" y="1157"/>
              <a:ext cx="92" cy="149"/>
            </a:xfrm>
            <a:custGeom>
              <a:avLst/>
              <a:gdLst>
                <a:gd name="T0" fmla="*/ 92 w 92"/>
                <a:gd name="T1" fmla="*/ 149 h 149"/>
                <a:gd name="T2" fmla="*/ 46 w 92"/>
                <a:gd name="T3" fmla="*/ 130 h 149"/>
                <a:gd name="T4" fmla="*/ 0 w 92"/>
                <a:gd name="T5" fmla="*/ 149 h 149"/>
                <a:gd name="T6" fmla="*/ 46 w 92"/>
                <a:gd name="T7" fmla="*/ 0 h 149"/>
                <a:gd name="T8" fmla="*/ 92 w 92"/>
                <a:gd name="T9" fmla="*/ 149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149">
                  <a:moveTo>
                    <a:pt x="92" y="149"/>
                  </a:moveTo>
                  <a:lnTo>
                    <a:pt x="46" y="130"/>
                  </a:lnTo>
                  <a:lnTo>
                    <a:pt x="0" y="149"/>
                  </a:lnTo>
                  <a:lnTo>
                    <a:pt x="46" y="0"/>
                  </a:lnTo>
                  <a:lnTo>
                    <a:pt x="92" y="149"/>
                  </a:lnTo>
                  <a:close/>
                </a:path>
              </a:pathLst>
            </a:custGeom>
            <a:solidFill>
              <a:srgbClr val="000000"/>
            </a:solidFill>
            <a:ln>
              <a:noFill/>
            </a:ln>
            <a:extLst>
              <a:ext uri="{91240B29-F687-4F45-9708-019B960494DF}">
                <a14:hiddenLine xmlns:a14="http://schemas.microsoft.com/office/drawing/2010/main" w="44450">
                  <a:solidFill>
                    <a:srgbClr val="000000"/>
                  </a:solidFill>
                  <a:round/>
                  <a:headEnd/>
                  <a:tailEnd/>
                </a14:hiddenLine>
              </a:ext>
            </a:extLst>
          </p:spPr>
          <p:txBody>
            <a:bodyPr/>
            <a:lstStyle/>
            <a:p>
              <a:endParaRPr lang="en-AU" sz="2000"/>
            </a:p>
          </p:txBody>
        </p:sp>
      </p:grpSp>
      <p:sp>
        <p:nvSpPr>
          <p:cNvPr id="41996" name="Rectangle 16"/>
          <p:cNvSpPr>
            <a:spLocks noGrp="1" noChangeArrowheads="1"/>
          </p:cNvSpPr>
          <p:nvPr>
            <p:ph type="title" idx="4294967295"/>
          </p:nvPr>
        </p:nvSpPr>
        <p:spPr>
          <a:xfrm>
            <a:off x="0" y="274638"/>
            <a:ext cx="7446963" cy="1143000"/>
          </a:xfrm>
          <a:prstGeom prst="rect">
            <a:avLst/>
          </a:prstGeom>
        </p:spPr>
        <p:txBody>
          <a:bodyPr>
            <a:noAutofit/>
          </a:bodyPr>
          <a:lstStyle/>
          <a:p>
            <a:pPr eaLnBrk="1" hangingPunct="1"/>
            <a:r>
              <a:rPr lang="en-US" sz="2700" dirty="0">
                <a:latin typeface="Arial" panose="020B0604020202020204" pitchFamily="34" charset="0"/>
                <a:cs typeface="Arial" panose="020B0604020202020204" pitchFamily="34" charset="0"/>
              </a:rPr>
              <a:t>Pathways</a:t>
            </a:r>
          </a:p>
        </p:txBody>
      </p:sp>
      <p:sp>
        <p:nvSpPr>
          <p:cNvPr id="42000" name="Rectangle 20"/>
          <p:cNvSpPr>
            <a:spLocks noChangeArrowheads="1"/>
          </p:cNvSpPr>
          <p:nvPr/>
        </p:nvSpPr>
        <p:spPr bwMode="auto">
          <a:xfrm rot="5400000">
            <a:off x="75093" y="2901194"/>
            <a:ext cx="1538883" cy="1036492"/>
          </a:xfrm>
          <a:prstGeom prst="rect">
            <a:avLst/>
          </a:prstGeom>
          <a:noFill/>
          <a:ln>
            <a:noFill/>
          </a:ln>
          <a:extLst/>
        </p:spPr>
        <p:txBody>
          <a:bodyPr vert="vert270" wrap="square" lIns="0" tIns="0" rIns="0" bIns="0">
            <a:spAutoFit/>
          </a:bodyPr>
          <a:lstStyle/>
          <a:p>
            <a:pPr algn="ctr" eaLnBrk="1" hangingPunct="1"/>
            <a:r>
              <a:rPr lang="en-US" sz="2000" dirty="0">
                <a:solidFill>
                  <a:srgbClr val="000000"/>
                </a:solidFill>
                <a:latin typeface="Arial Narrow" pitchFamily="34" charset="0"/>
                <a:cs typeface="Arial" pitchFamily="34" charset="0"/>
              </a:rPr>
              <a:t>How much risk are you prepared to take on</a:t>
            </a:r>
            <a:endParaRPr lang="en-US" sz="2000" dirty="0">
              <a:latin typeface="Arial Narrow" pitchFamily="34" charset="0"/>
              <a:cs typeface="Arial" pitchFamily="34" charset="0"/>
            </a:endParaRPr>
          </a:p>
        </p:txBody>
      </p:sp>
      <p:sp>
        <p:nvSpPr>
          <p:cNvPr id="18" name="Rectangle 14"/>
          <p:cNvSpPr>
            <a:spLocks noChangeArrowheads="1"/>
          </p:cNvSpPr>
          <p:nvPr/>
        </p:nvSpPr>
        <p:spPr bwMode="auto">
          <a:xfrm>
            <a:off x="2235424" y="4545555"/>
            <a:ext cx="8431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en-US" sz="2000" dirty="0">
                <a:solidFill>
                  <a:srgbClr val="000000"/>
                </a:solidFill>
                <a:latin typeface="Arial Narrow" pitchFamily="34" charset="0"/>
                <a:cs typeface="Arial" pitchFamily="34" charset="0"/>
              </a:rPr>
              <a:t>Abandon</a:t>
            </a:r>
            <a:endParaRPr lang="en-US" sz="1050" dirty="0">
              <a:latin typeface="Arial Narrow" pitchFamily="34" charset="0"/>
              <a:cs typeface="Arial" pitchFamily="34" charset="0"/>
            </a:endParaRPr>
          </a:p>
        </p:txBody>
      </p:sp>
      <p:sp>
        <p:nvSpPr>
          <p:cNvPr id="19" name="Rectangle 14"/>
          <p:cNvSpPr>
            <a:spLocks noChangeArrowheads="1"/>
          </p:cNvSpPr>
          <p:nvPr/>
        </p:nvSpPr>
        <p:spPr bwMode="auto">
          <a:xfrm>
            <a:off x="5586267" y="1868785"/>
            <a:ext cx="73738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en-US" sz="2000" dirty="0">
                <a:solidFill>
                  <a:srgbClr val="000000"/>
                </a:solidFill>
                <a:latin typeface="Arial Narrow" pitchFamily="34" charset="0"/>
                <a:cs typeface="Arial" pitchFamily="34" charset="0"/>
              </a:rPr>
              <a:t>Run it </a:t>
            </a:r>
          </a:p>
          <a:p>
            <a:pPr algn="ctr" eaLnBrk="1" hangingPunct="1"/>
            <a:r>
              <a:rPr lang="en-US" sz="2000" dirty="0">
                <a:solidFill>
                  <a:srgbClr val="000000"/>
                </a:solidFill>
                <a:latin typeface="Arial Narrow" pitchFamily="34" charset="0"/>
                <a:cs typeface="Arial" pitchFamily="34" charset="0"/>
              </a:rPr>
              <a:t>yourself</a:t>
            </a:r>
            <a:endParaRPr lang="en-US" sz="1050" dirty="0">
              <a:latin typeface="Arial Narrow" pitchFamily="34" charset="0"/>
              <a:cs typeface="Arial" pitchFamily="34" charset="0"/>
            </a:endParaRPr>
          </a:p>
        </p:txBody>
      </p:sp>
      <p:sp>
        <p:nvSpPr>
          <p:cNvPr id="20" name="Rectangle 14"/>
          <p:cNvSpPr>
            <a:spLocks noChangeArrowheads="1"/>
          </p:cNvSpPr>
          <p:nvPr/>
        </p:nvSpPr>
        <p:spPr bwMode="auto">
          <a:xfrm>
            <a:off x="3761949" y="3198261"/>
            <a:ext cx="11349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en-US" sz="2000" dirty="0">
                <a:solidFill>
                  <a:srgbClr val="000000"/>
                </a:solidFill>
                <a:latin typeface="Arial Narrow" pitchFamily="34" charset="0"/>
                <a:cs typeface="Arial" pitchFamily="34" charset="0"/>
              </a:rPr>
              <a:t>Cooperative</a:t>
            </a:r>
            <a:endParaRPr lang="en-US" sz="1050" dirty="0">
              <a:latin typeface="Arial Narrow" pitchFamily="34" charset="0"/>
              <a:cs typeface="Arial" pitchFamily="34" charset="0"/>
            </a:endParaRPr>
          </a:p>
        </p:txBody>
      </p:sp>
      <p:sp>
        <p:nvSpPr>
          <p:cNvPr id="21" name="Rectangle 14"/>
          <p:cNvSpPr>
            <a:spLocks noChangeArrowheads="1"/>
          </p:cNvSpPr>
          <p:nvPr/>
        </p:nvSpPr>
        <p:spPr bwMode="auto">
          <a:xfrm>
            <a:off x="2848037" y="3719319"/>
            <a:ext cx="130965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en-US" sz="2000" dirty="0">
                <a:solidFill>
                  <a:srgbClr val="000000"/>
                </a:solidFill>
                <a:latin typeface="Arial Narrow" pitchFamily="34" charset="0"/>
                <a:cs typeface="Arial" pitchFamily="34" charset="0"/>
              </a:rPr>
              <a:t>Hand over to </a:t>
            </a:r>
          </a:p>
          <a:p>
            <a:pPr algn="ctr" eaLnBrk="1" hangingPunct="1"/>
            <a:r>
              <a:rPr lang="en-US" sz="2000" dirty="0">
                <a:solidFill>
                  <a:srgbClr val="000000"/>
                </a:solidFill>
                <a:latin typeface="Arial Narrow" pitchFamily="34" charset="0"/>
                <a:cs typeface="Arial" pitchFamily="34" charset="0"/>
              </a:rPr>
              <a:t>someone else</a:t>
            </a:r>
            <a:endParaRPr lang="en-US" sz="1050" dirty="0">
              <a:latin typeface="Arial Narrow" pitchFamily="34" charset="0"/>
              <a:cs typeface="Arial" pitchFamily="34" charset="0"/>
            </a:endParaRPr>
          </a:p>
        </p:txBody>
      </p:sp>
      <p:sp>
        <p:nvSpPr>
          <p:cNvPr id="22" name="Rectangle 14"/>
          <p:cNvSpPr>
            <a:spLocks noChangeArrowheads="1"/>
          </p:cNvSpPr>
          <p:nvPr/>
        </p:nvSpPr>
        <p:spPr bwMode="auto">
          <a:xfrm>
            <a:off x="4576865" y="2564905"/>
            <a:ext cx="10772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en-US" sz="2000" dirty="0">
                <a:solidFill>
                  <a:srgbClr val="000000"/>
                </a:solidFill>
                <a:latin typeface="Arial Narrow" pitchFamily="34" charset="0"/>
                <a:cs typeface="Arial" pitchFamily="34" charset="0"/>
              </a:rPr>
              <a:t>Partnership</a:t>
            </a:r>
            <a:endParaRPr lang="en-US" sz="1050" dirty="0">
              <a:latin typeface="Arial Narrow" pitchFamily="34" charset="0"/>
              <a:cs typeface="Arial" pitchFamily="34" charset="0"/>
            </a:endParaRPr>
          </a:p>
        </p:txBody>
      </p:sp>
      <p:sp>
        <p:nvSpPr>
          <p:cNvPr id="23" name="TextBox 22"/>
          <p:cNvSpPr txBox="1"/>
          <p:nvPr/>
        </p:nvSpPr>
        <p:spPr>
          <a:xfrm>
            <a:off x="1620145" y="4826038"/>
            <a:ext cx="1109780" cy="369332"/>
          </a:xfrm>
          <a:prstGeom prst="rect">
            <a:avLst/>
          </a:prstGeom>
          <a:noFill/>
        </p:spPr>
        <p:txBody>
          <a:bodyPr wrap="square" rtlCol="0">
            <a:spAutoFit/>
          </a:bodyPr>
          <a:lstStyle/>
          <a:p>
            <a:r>
              <a:rPr lang="en-AU" dirty="0"/>
              <a:t>None</a:t>
            </a:r>
          </a:p>
        </p:txBody>
      </p:sp>
      <p:sp>
        <p:nvSpPr>
          <p:cNvPr id="24" name="TextBox 23"/>
          <p:cNvSpPr txBox="1"/>
          <p:nvPr/>
        </p:nvSpPr>
        <p:spPr>
          <a:xfrm>
            <a:off x="1600443" y="3468780"/>
            <a:ext cx="1218208" cy="369332"/>
          </a:xfrm>
          <a:prstGeom prst="rect">
            <a:avLst/>
          </a:prstGeom>
          <a:noFill/>
        </p:spPr>
        <p:txBody>
          <a:bodyPr wrap="square" rtlCol="0">
            <a:spAutoFit/>
          </a:bodyPr>
          <a:lstStyle/>
          <a:p>
            <a:r>
              <a:rPr lang="en-AU" dirty="0"/>
              <a:t>Some</a:t>
            </a:r>
          </a:p>
        </p:txBody>
      </p:sp>
      <p:sp>
        <p:nvSpPr>
          <p:cNvPr id="25" name="TextBox 24"/>
          <p:cNvSpPr txBox="1"/>
          <p:nvPr/>
        </p:nvSpPr>
        <p:spPr>
          <a:xfrm>
            <a:off x="1662211" y="2060768"/>
            <a:ext cx="985608" cy="369332"/>
          </a:xfrm>
          <a:prstGeom prst="rect">
            <a:avLst/>
          </a:prstGeom>
          <a:noFill/>
        </p:spPr>
        <p:txBody>
          <a:bodyPr wrap="square" rtlCol="0">
            <a:spAutoFit/>
          </a:bodyPr>
          <a:lstStyle/>
          <a:p>
            <a:r>
              <a:rPr lang="en-AU" dirty="0"/>
              <a:t>A lot</a:t>
            </a:r>
          </a:p>
        </p:txBody>
      </p:sp>
      <p:sp>
        <p:nvSpPr>
          <p:cNvPr id="26" name="TextBox 25"/>
          <p:cNvSpPr txBox="1"/>
          <p:nvPr/>
        </p:nvSpPr>
        <p:spPr>
          <a:xfrm>
            <a:off x="2298357" y="4983042"/>
            <a:ext cx="780247" cy="369332"/>
          </a:xfrm>
          <a:prstGeom prst="rect">
            <a:avLst/>
          </a:prstGeom>
          <a:noFill/>
        </p:spPr>
        <p:txBody>
          <a:bodyPr wrap="square" rtlCol="0">
            <a:spAutoFit/>
          </a:bodyPr>
          <a:lstStyle/>
          <a:p>
            <a:r>
              <a:rPr lang="en-AU" dirty="0"/>
              <a:t>Not</a:t>
            </a:r>
          </a:p>
        </p:txBody>
      </p:sp>
      <p:sp>
        <p:nvSpPr>
          <p:cNvPr id="27" name="TextBox 26"/>
          <p:cNvSpPr txBox="1"/>
          <p:nvPr/>
        </p:nvSpPr>
        <p:spPr>
          <a:xfrm>
            <a:off x="3988997" y="4983042"/>
            <a:ext cx="1783437" cy="369332"/>
          </a:xfrm>
          <a:prstGeom prst="rect">
            <a:avLst/>
          </a:prstGeom>
          <a:noFill/>
        </p:spPr>
        <p:txBody>
          <a:bodyPr wrap="square" rtlCol="0">
            <a:spAutoFit/>
          </a:bodyPr>
          <a:lstStyle/>
          <a:p>
            <a:r>
              <a:rPr lang="en-AU" dirty="0"/>
              <a:t>Somewhat</a:t>
            </a:r>
          </a:p>
        </p:txBody>
      </p:sp>
      <p:sp>
        <p:nvSpPr>
          <p:cNvPr id="28" name="TextBox 27"/>
          <p:cNvSpPr txBox="1"/>
          <p:nvPr/>
        </p:nvSpPr>
        <p:spPr>
          <a:xfrm>
            <a:off x="6589235" y="5027494"/>
            <a:ext cx="985608" cy="369332"/>
          </a:xfrm>
          <a:prstGeom prst="rect">
            <a:avLst/>
          </a:prstGeom>
          <a:noFill/>
        </p:spPr>
        <p:txBody>
          <a:bodyPr wrap="square" rtlCol="0">
            <a:spAutoFit/>
          </a:bodyPr>
          <a:lstStyle/>
          <a:p>
            <a:r>
              <a:rPr lang="en-AU" dirty="0"/>
              <a:t>Very</a:t>
            </a:r>
          </a:p>
        </p:txBody>
      </p:sp>
    </p:spTree>
    <p:extLst>
      <p:ext uri="{BB962C8B-B14F-4D97-AF65-F5344CB8AC3E}">
        <p14:creationId xmlns:p14="http://schemas.microsoft.com/office/powerpoint/2010/main" val="216462960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a:bodyPr>
          <a:lstStyle/>
          <a:p>
            <a:r>
              <a:rPr lang="en-AU" sz="3200" dirty="0" smtClean="0">
                <a:solidFill>
                  <a:schemeClr val="bg2">
                    <a:lumMod val="50000"/>
                  </a:schemeClr>
                </a:solidFill>
              </a:rPr>
              <a:t>Pathways to markets</a:t>
            </a:r>
            <a:endParaRPr lang="en-AU" sz="3200" dirty="0">
              <a:solidFill>
                <a:schemeClr val="bg2">
                  <a:lumMod val="50000"/>
                </a:schemeClr>
              </a:solidFill>
            </a:endParaRPr>
          </a:p>
        </p:txBody>
      </p:sp>
      <p:sp>
        <p:nvSpPr>
          <p:cNvPr id="7" name="Text Placeholder 6"/>
          <p:cNvSpPr>
            <a:spLocks noGrp="1"/>
          </p:cNvSpPr>
          <p:nvPr>
            <p:ph type="body" sz="quarter" idx="12"/>
          </p:nvPr>
        </p:nvSpPr>
        <p:spPr/>
        <p:txBody>
          <a:bodyPr/>
          <a:lstStyle/>
          <a:p>
            <a:endParaRPr lang="en-AU"/>
          </a:p>
        </p:txBody>
      </p:sp>
      <p:sp>
        <p:nvSpPr>
          <p:cNvPr id="4" name="Title 1"/>
          <p:cNvSpPr txBox="1">
            <a:spLocks/>
          </p:cNvSpPr>
          <p:nvPr/>
        </p:nvSpPr>
        <p:spPr>
          <a:xfrm>
            <a:off x="539629" y="138"/>
            <a:ext cx="7704779" cy="1143000"/>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AU"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447800"/>
            <a:ext cx="703960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210667" y="6520211"/>
            <a:ext cx="3181879" cy="369332"/>
          </a:xfrm>
          <a:prstGeom prst="rect">
            <a:avLst/>
          </a:prstGeom>
          <a:noFill/>
        </p:spPr>
        <p:txBody>
          <a:bodyPr wrap="square" rtlCol="0">
            <a:spAutoFit/>
          </a:bodyPr>
          <a:lstStyle/>
          <a:p>
            <a:r>
              <a:rPr lang="en-AU" dirty="0" smtClean="0"/>
              <a:t>Source: John Kapeleris, 2012. </a:t>
            </a:r>
            <a:endParaRPr lang="en-AU" dirty="0"/>
          </a:p>
        </p:txBody>
      </p:sp>
      <p:grpSp>
        <p:nvGrpSpPr>
          <p:cNvPr id="20" name="Group 19"/>
          <p:cNvGrpSpPr/>
          <p:nvPr/>
        </p:nvGrpSpPr>
        <p:grpSpPr>
          <a:xfrm>
            <a:off x="4800600" y="3733800"/>
            <a:ext cx="1828800" cy="533400"/>
            <a:chOff x="4800600" y="3733800"/>
            <a:chExt cx="1828800" cy="533400"/>
          </a:xfrm>
        </p:grpSpPr>
        <p:cxnSp>
          <p:nvCxnSpPr>
            <p:cNvPr id="8" name="Straight Connector 7"/>
            <p:cNvCxnSpPr/>
            <p:nvPr/>
          </p:nvCxnSpPr>
          <p:spPr>
            <a:xfrm>
              <a:off x="4800600" y="4267200"/>
              <a:ext cx="1828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622576" y="3733800"/>
              <a:ext cx="0" cy="533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943600" y="3733800"/>
              <a:ext cx="6858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124200" y="3733800"/>
            <a:ext cx="990600" cy="762000"/>
            <a:chOff x="3124200" y="3733800"/>
            <a:chExt cx="990600" cy="762000"/>
          </a:xfrm>
        </p:grpSpPr>
        <p:cxnSp>
          <p:nvCxnSpPr>
            <p:cNvPr id="12" name="Straight Connector 11"/>
            <p:cNvCxnSpPr/>
            <p:nvPr/>
          </p:nvCxnSpPr>
          <p:spPr>
            <a:xfrm>
              <a:off x="3138984" y="3733800"/>
              <a:ext cx="0" cy="762000"/>
            </a:xfrm>
            <a:prstGeom prst="line">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124200" y="3733800"/>
              <a:ext cx="990600"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4481016" y="2389496"/>
            <a:ext cx="1295400" cy="1066800"/>
            <a:chOff x="4481016" y="2389496"/>
            <a:chExt cx="1295400" cy="1066800"/>
          </a:xfrm>
        </p:grpSpPr>
        <p:cxnSp>
          <p:nvCxnSpPr>
            <p:cNvPr id="15" name="Straight Connector 14"/>
            <p:cNvCxnSpPr/>
            <p:nvPr/>
          </p:nvCxnSpPr>
          <p:spPr>
            <a:xfrm>
              <a:off x="4495800" y="2389496"/>
              <a:ext cx="0" cy="1066800"/>
            </a:xfrm>
            <a:prstGeom prst="line">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81016" y="2404280"/>
              <a:ext cx="1295400" cy="0"/>
            </a:xfrm>
            <a:prstGeom prst="line">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6781800" y="3741760"/>
            <a:ext cx="1219200" cy="53340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tx1"/>
                </a:solidFill>
                <a:latin typeface="Arial" pitchFamily="34" charset="0"/>
                <a:cs typeface="Arial" pitchFamily="34" charset="0"/>
              </a:rPr>
              <a:t>Stepping Stone</a:t>
            </a:r>
            <a:endParaRPr lang="en-AU"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55733114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1751"/>
            <a:ext cx="9144000" cy="5146766"/>
          </a:xfrm>
          <a:prstGeom prst="rect">
            <a:avLst/>
          </a:prstGeom>
        </p:spPr>
      </p:pic>
      <p:sp>
        <p:nvSpPr>
          <p:cNvPr id="2" name="Oval 1"/>
          <p:cNvSpPr/>
          <p:nvPr/>
        </p:nvSpPr>
        <p:spPr>
          <a:xfrm>
            <a:off x="2856088" y="2672646"/>
            <a:ext cx="451555" cy="36124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18763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http://www.innovationtoolbox.com.au/wp-content/uploads/2009/06/transform-your-business_figur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846" y="1148296"/>
            <a:ext cx="6017066" cy="53940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127523" y="1846432"/>
            <a:ext cx="47605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fontAlgn="base">
              <a:spcBef>
                <a:spcPct val="0"/>
              </a:spcBef>
              <a:spcAft>
                <a:spcPct val="0"/>
              </a:spcAft>
            </a:pPr>
            <a:r>
              <a:rPr lang="en-AU" altLang="en-US" sz="825" dirty="0">
                <a:latin typeface="Arial" pitchFamily="34" charset="0"/>
                <a:ea typeface="Calibri" pitchFamily="34" charset="0"/>
                <a:cs typeface="Times New Roman" pitchFamily="18" charset="0"/>
              </a:rPr>
              <a:t/>
            </a:r>
            <a:br>
              <a:rPr lang="en-AU" altLang="en-US" sz="825" dirty="0">
                <a:latin typeface="Arial" pitchFamily="34" charset="0"/>
                <a:ea typeface="Calibri" pitchFamily="34" charset="0"/>
                <a:cs typeface="Times New Roman" pitchFamily="18" charset="0"/>
              </a:rPr>
            </a:br>
            <a:r>
              <a:rPr lang="en-US" altLang="en-US" sz="825" dirty="0">
                <a:latin typeface="Arial" pitchFamily="34" charset="0"/>
                <a:ea typeface="Calibri" pitchFamily="34" charset="0"/>
                <a:cs typeface="Times New Roman" pitchFamily="18" charset="0"/>
              </a:rPr>
              <a:t>       </a:t>
            </a:r>
            <a:endParaRPr lang="en-US" altLang="en-US" sz="1350" dirty="0">
              <a:latin typeface="Arial" pitchFamily="34" charset="0"/>
              <a:cs typeface="Arial" pitchFamily="34" charset="0"/>
            </a:endParaRPr>
          </a:p>
        </p:txBody>
      </p:sp>
      <p:sp>
        <p:nvSpPr>
          <p:cNvPr id="5" name="Title 1"/>
          <p:cNvSpPr txBox="1">
            <a:spLocks/>
          </p:cNvSpPr>
          <p:nvPr/>
        </p:nvSpPr>
        <p:spPr>
          <a:xfrm>
            <a:off x="1603582" y="345575"/>
            <a:ext cx="6101503" cy="105945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800" dirty="0">
                <a:latin typeface="Arial" panose="020B0604020202020204" pitchFamily="34" charset="0"/>
                <a:cs typeface="Arial" panose="020B0604020202020204" pitchFamily="34" charset="0"/>
              </a:rPr>
              <a:t>The Three Horizons Model – </a:t>
            </a:r>
            <a:endParaRPr lang="en-AU" sz="2800" dirty="0" smtClean="0">
              <a:latin typeface="Arial" panose="020B0604020202020204" pitchFamily="34" charset="0"/>
              <a:cs typeface="Arial" panose="020B0604020202020204" pitchFamily="34" charset="0"/>
            </a:endParaRPr>
          </a:p>
          <a:p>
            <a:pPr algn="l"/>
            <a:r>
              <a:rPr lang="en-AU" sz="2800" dirty="0" smtClean="0">
                <a:latin typeface="Arial" panose="020B0604020202020204" pitchFamily="34" charset="0"/>
                <a:cs typeface="Arial" panose="020B0604020202020204" pitchFamily="34" charset="0"/>
              </a:rPr>
              <a:t>planning </a:t>
            </a:r>
            <a:r>
              <a:rPr lang="en-AU" sz="2800" dirty="0">
                <a:latin typeface="Arial" panose="020B0604020202020204" pitchFamily="34" charset="0"/>
                <a:cs typeface="Arial" panose="020B0604020202020204" pitchFamily="34" charset="0"/>
              </a:rPr>
              <a:t>your </a:t>
            </a:r>
            <a:r>
              <a:rPr lang="en-AU" sz="2800" dirty="0" smtClean="0">
                <a:latin typeface="Arial" panose="020B0604020202020204" pitchFamily="34" charset="0"/>
                <a:cs typeface="Arial" panose="020B0604020202020204" pitchFamily="34" charset="0"/>
              </a:rPr>
              <a:t>technology </a:t>
            </a:r>
            <a:r>
              <a:rPr lang="en-AU" sz="2800" dirty="0">
                <a:latin typeface="Arial" panose="020B0604020202020204" pitchFamily="34" charset="0"/>
                <a:cs typeface="Arial" panose="020B0604020202020204" pitchFamily="34" charset="0"/>
              </a:rPr>
              <a:t>trajectory</a:t>
            </a:r>
            <a:r>
              <a:rPr lang="en-AU" sz="2800" b="1" dirty="0">
                <a:solidFill>
                  <a:schemeClr val="accent1">
                    <a:lumMod val="75000"/>
                  </a:schemeClr>
                </a:solidFill>
              </a:rPr>
              <a:t/>
            </a:r>
            <a:br>
              <a:rPr lang="en-AU" sz="2800" b="1" dirty="0">
                <a:solidFill>
                  <a:schemeClr val="accent1">
                    <a:lumMod val="75000"/>
                  </a:schemeClr>
                </a:solidFill>
              </a:rPr>
            </a:br>
            <a:endParaRPr lang="en-AU" sz="4000" b="1" dirty="0">
              <a:solidFill>
                <a:schemeClr val="accent1">
                  <a:lumMod val="75000"/>
                </a:schemeClr>
              </a:solidFill>
            </a:endParaRPr>
          </a:p>
        </p:txBody>
      </p:sp>
      <p:sp>
        <p:nvSpPr>
          <p:cNvPr id="4" name="TextBox 3"/>
          <p:cNvSpPr txBox="1"/>
          <p:nvPr/>
        </p:nvSpPr>
        <p:spPr>
          <a:xfrm>
            <a:off x="2001151" y="4899009"/>
            <a:ext cx="1883160" cy="1077218"/>
          </a:xfrm>
          <a:prstGeom prst="rect">
            <a:avLst/>
          </a:prstGeom>
          <a:solidFill>
            <a:schemeClr val="bg1"/>
          </a:solidFill>
        </p:spPr>
        <p:txBody>
          <a:bodyPr wrap="square" rtlCol="0">
            <a:spAutoFit/>
          </a:bodyPr>
          <a:lstStyle/>
          <a:p>
            <a:r>
              <a:rPr lang="en-AU" sz="1600" b="1" dirty="0"/>
              <a:t>Horizon 1</a:t>
            </a:r>
          </a:p>
          <a:p>
            <a:r>
              <a:rPr lang="en-AU" sz="1600" dirty="0"/>
              <a:t>Defend and extend current technology</a:t>
            </a:r>
          </a:p>
          <a:p>
            <a:endParaRPr lang="en-AU" sz="1600" dirty="0"/>
          </a:p>
        </p:txBody>
      </p:sp>
      <p:sp>
        <p:nvSpPr>
          <p:cNvPr id="9" name="TextBox 8"/>
          <p:cNvSpPr txBox="1"/>
          <p:nvPr/>
        </p:nvSpPr>
        <p:spPr>
          <a:xfrm>
            <a:off x="3265893" y="3796527"/>
            <a:ext cx="1883160" cy="1323439"/>
          </a:xfrm>
          <a:prstGeom prst="rect">
            <a:avLst/>
          </a:prstGeom>
          <a:solidFill>
            <a:schemeClr val="bg1"/>
          </a:solidFill>
        </p:spPr>
        <p:txBody>
          <a:bodyPr wrap="square" rtlCol="0">
            <a:spAutoFit/>
          </a:bodyPr>
          <a:lstStyle/>
          <a:p>
            <a:r>
              <a:rPr lang="en-AU" sz="1600" b="1" dirty="0"/>
              <a:t>Horizon 2</a:t>
            </a:r>
          </a:p>
          <a:p>
            <a:r>
              <a:rPr lang="en-AU" sz="1600" dirty="0"/>
              <a:t>Second generation product/service– build the momentum</a:t>
            </a:r>
          </a:p>
        </p:txBody>
      </p:sp>
      <p:sp>
        <p:nvSpPr>
          <p:cNvPr id="10" name="TextBox 9"/>
          <p:cNvSpPr txBox="1"/>
          <p:nvPr/>
        </p:nvSpPr>
        <p:spPr>
          <a:xfrm>
            <a:off x="4801125" y="2827384"/>
            <a:ext cx="2134975" cy="1323439"/>
          </a:xfrm>
          <a:prstGeom prst="rect">
            <a:avLst/>
          </a:prstGeom>
          <a:solidFill>
            <a:schemeClr val="bg1"/>
          </a:solidFill>
        </p:spPr>
        <p:txBody>
          <a:bodyPr wrap="square" rtlCol="0">
            <a:spAutoFit/>
          </a:bodyPr>
          <a:lstStyle/>
          <a:p>
            <a:r>
              <a:rPr lang="en-AU" sz="1600" b="1" dirty="0"/>
              <a:t>Horizon 3</a:t>
            </a:r>
          </a:p>
          <a:p>
            <a:r>
              <a:rPr lang="en-AU" sz="1600" dirty="0"/>
              <a:t>Third generation - What will disrupt you in the future – get ready now</a:t>
            </a:r>
          </a:p>
        </p:txBody>
      </p:sp>
    </p:spTree>
    <p:extLst>
      <p:ext uri="{BB962C8B-B14F-4D97-AF65-F5344CB8AC3E}">
        <p14:creationId xmlns:p14="http://schemas.microsoft.com/office/powerpoint/2010/main" val="394183772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756" y="575732"/>
            <a:ext cx="8978278" cy="5971823"/>
          </a:xfrm>
          <a:prstGeom prst="rect">
            <a:avLst/>
          </a:prstGeom>
        </p:spPr>
      </p:pic>
    </p:spTree>
    <p:extLst>
      <p:ext uri="{BB962C8B-B14F-4D97-AF65-F5344CB8AC3E}">
        <p14:creationId xmlns:p14="http://schemas.microsoft.com/office/powerpoint/2010/main" val="195376651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AU"/>
          </a:p>
        </p:txBody>
      </p:sp>
      <p:sp>
        <p:nvSpPr>
          <p:cNvPr id="7" name="Text Placeholder 6"/>
          <p:cNvSpPr>
            <a:spLocks noGrp="1"/>
          </p:cNvSpPr>
          <p:nvPr>
            <p:ph type="body" sz="quarter" idx="12"/>
          </p:nvPr>
        </p:nvSpPr>
        <p:spPr/>
        <p:txBody>
          <a:bodyPr/>
          <a:lstStyle/>
          <a:p>
            <a:endParaRPr lang="en-AU"/>
          </a:p>
        </p:txBody>
      </p:sp>
      <p:sp>
        <p:nvSpPr>
          <p:cNvPr id="2" name="Title 1"/>
          <p:cNvSpPr>
            <a:spLocks noGrp="1"/>
          </p:cNvSpPr>
          <p:nvPr>
            <p:ph type="title" idx="4294967295"/>
          </p:nvPr>
        </p:nvSpPr>
        <p:spPr>
          <a:xfrm>
            <a:off x="0" y="274638"/>
            <a:ext cx="7446963" cy="1143000"/>
          </a:xfrm>
        </p:spPr>
        <p:txBody>
          <a:bodyPr>
            <a:normAutofit fontScale="90000"/>
          </a:bodyPr>
          <a:lstStyle/>
          <a:p>
            <a:r>
              <a:rPr lang="en-AU" dirty="0" smtClean="0">
                <a:latin typeface="Arial" panose="020B0604020202020204" pitchFamily="34" charset="0"/>
                <a:cs typeface="Arial" panose="020B0604020202020204" pitchFamily="34" charset="0"/>
              </a:rPr>
              <a:t>Match the horizons to your timeline.</a:t>
            </a:r>
            <a:endParaRPr lang="en-AU" dirty="0">
              <a:latin typeface="Arial" panose="020B0604020202020204" pitchFamily="34" charset="0"/>
              <a:cs typeface="Arial" panose="020B0604020202020204" pitchFamily="34" charset="0"/>
            </a:endParaRPr>
          </a:p>
        </p:txBody>
      </p:sp>
      <p:sp>
        <p:nvSpPr>
          <p:cNvPr id="4" name="AutoShape 2" descr="http://www.calendarpedia.com/images/2016-calendar-c.png"/>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AU" sz="135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1" y="1994939"/>
            <a:ext cx="3583405" cy="269846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790" y="2888941"/>
            <a:ext cx="3529383" cy="2657783"/>
          </a:xfrm>
          <a:prstGeom prst="rect">
            <a:avLst/>
          </a:prstGeom>
        </p:spPr>
      </p:pic>
      <p:sp>
        <p:nvSpPr>
          <p:cNvPr id="9" name="Curved Down Arrow 8"/>
          <p:cNvSpPr/>
          <p:nvPr/>
        </p:nvSpPr>
        <p:spPr>
          <a:xfrm rot="2076610">
            <a:off x="4561361" y="2080728"/>
            <a:ext cx="1333630" cy="3780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solidFill>
                <a:schemeClr val="tx1"/>
              </a:solidFill>
            </a:endParaRPr>
          </a:p>
        </p:txBody>
      </p:sp>
    </p:spTree>
    <p:extLst>
      <p:ext uri="{BB962C8B-B14F-4D97-AF65-F5344CB8AC3E}">
        <p14:creationId xmlns:p14="http://schemas.microsoft.com/office/powerpoint/2010/main" val="46414035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1751"/>
            <a:ext cx="9144000" cy="5146766"/>
          </a:xfrm>
          <a:prstGeom prst="rect">
            <a:avLst/>
          </a:prstGeom>
        </p:spPr>
      </p:pic>
      <p:sp>
        <p:nvSpPr>
          <p:cNvPr id="2" name="Oval 1"/>
          <p:cNvSpPr/>
          <p:nvPr/>
        </p:nvSpPr>
        <p:spPr>
          <a:xfrm>
            <a:off x="3115732" y="2345268"/>
            <a:ext cx="451555" cy="36124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3147062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69633" y="2281414"/>
            <a:ext cx="7142278" cy="593391"/>
          </a:xfrm>
        </p:spPr>
        <p:txBody>
          <a:bodyPr>
            <a:noAutofit/>
          </a:bodyPr>
          <a:lstStyle/>
          <a:p>
            <a:pPr marL="0" indent="0">
              <a:buNone/>
            </a:pPr>
            <a:r>
              <a:rPr lang="en-AU" sz="2000" dirty="0">
                <a:solidFill>
                  <a:schemeClr val="bg2">
                    <a:lumMod val="50000"/>
                  </a:schemeClr>
                </a:solidFill>
                <a:latin typeface="Arial" panose="020B0604020202020204" pitchFamily="34" charset="0"/>
                <a:cs typeface="Arial" panose="020B0604020202020204" pitchFamily="34" charset="0"/>
              </a:rPr>
              <a:t>Understanding and being able to compile and confidently present the financials for a new idea/product/service is   absolutely critical to its success. However financials should be a reflection of everything else in the feasibility assessment. That means every statement and decision in every step should be discernible in the financial statements.</a:t>
            </a:r>
          </a:p>
          <a:p>
            <a:pPr marL="0" indent="0">
              <a:buNone/>
            </a:pPr>
            <a:endParaRPr lang="en-AU" sz="2000" dirty="0">
              <a:solidFill>
                <a:schemeClr val="bg2">
                  <a:lumMod val="50000"/>
                </a:schemeClr>
              </a:solidFill>
              <a:latin typeface="Arial" panose="020B0604020202020204" pitchFamily="34" charset="0"/>
              <a:cs typeface="Arial" panose="020B0604020202020204" pitchFamily="34" charset="0"/>
            </a:endParaRPr>
          </a:p>
          <a:p>
            <a:pPr marL="0" indent="0">
              <a:buNone/>
            </a:pPr>
            <a:r>
              <a:rPr lang="en-AU" sz="2000" dirty="0">
                <a:solidFill>
                  <a:schemeClr val="bg2">
                    <a:lumMod val="50000"/>
                  </a:schemeClr>
                </a:solidFill>
                <a:latin typeface="Arial" panose="020B0604020202020204" pitchFamily="34" charset="0"/>
                <a:cs typeface="Arial" panose="020B0604020202020204" pitchFamily="34" charset="0"/>
              </a:rPr>
              <a:t>So it is the glue that binds all the other steps, and essential for validating and cross-referencing everything across the feasibility assessment. </a:t>
            </a:r>
            <a:endParaRPr lang="en-AU" sz="28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idx="4294967295"/>
          </p:nvPr>
        </p:nvSpPr>
        <p:spPr>
          <a:xfrm>
            <a:off x="669633" y="895527"/>
            <a:ext cx="7446963" cy="1143000"/>
          </a:xfrm>
          <a:prstGeom prst="rect">
            <a:avLst/>
          </a:prstGeom>
        </p:spPr>
        <p:txBody>
          <a:bodyPr/>
          <a:lstStyle/>
          <a:p>
            <a:r>
              <a:rPr lang="en-AU" sz="2700" dirty="0">
                <a:latin typeface="Arial" panose="020B0604020202020204" pitchFamily="34" charset="0"/>
                <a:cs typeface="Arial" panose="020B0604020202020204" pitchFamily="34" charset="0"/>
              </a:rPr>
              <a:t>Why do financials come last?</a:t>
            </a:r>
          </a:p>
        </p:txBody>
      </p:sp>
    </p:spTree>
    <p:extLst>
      <p:ext uri="{BB962C8B-B14F-4D97-AF65-F5344CB8AC3E}">
        <p14:creationId xmlns:p14="http://schemas.microsoft.com/office/powerpoint/2010/main" val="24961161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640086" y="0"/>
            <a:ext cx="3930048" cy="93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AU" altLang="en-US" sz="1400" b="1" dirty="0">
                <a:latin typeface="Calibri" panose="020F0502020204030204" pitchFamily="34" charset="0"/>
                <a:ea typeface="Calibri" panose="020F0502020204030204" pitchFamily="34" charset="0"/>
                <a:cs typeface="Times New Roman" panose="02020603050405020304" pitchFamily="18" charset="0"/>
              </a:rPr>
              <a:t>Profit and Loss for XYZ business</a:t>
            </a:r>
            <a:endParaRPr lang="en-AU" altLang="en-US" sz="900" dirty="0"/>
          </a:p>
          <a:p>
            <a:pPr eaLnBrk="0" fontAlgn="base" hangingPunct="0">
              <a:spcBef>
                <a:spcPct val="0"/>
              </a:spcBef>
              <a:spcAft>
                <a:spcPct val="0"/>
              </a:spcAft>
            </a:pPr>
            <a:r>
              <a:rPr lang="en-AU" altLang="en-US" sz="1400" b="1" dirty="0">
                <a:latin typeface="Calibri" panose="020F0502020204030204" pitchFamily="34" charset="0"/>
                <a:ea typeface="Calibri" panose="020F0502020204030204" pitchFamily="34" charset="0"/>
                <a:cs typeface="Times New Roman" panose="02020603050405020304" pitchFamily="18" charset="0"/>
              </a:rPr>
              <a:t>1</a:t>
            </a:r>
            <a:r>
              <a:rPr lang="en-AU" altLang="en-US" sz="1400" b="1" baseline="30000" dirty="0">
                <a:latin typeface="Calibri" panose="020F0502020204030204" pitchFamily="34" charset="0"/>
                <a:ea typeface="Calibri" panose="020F0502020204030204" pitchFamily="34" charset="0"/>
                <a:cs typeface="Times New Roman" panose="02020603050405020304" pitchFamily="18" charset="0"/>
              </a:rPr>
              <a:t>st</a:t>
            </a:r>
            <a:r>
              <a:rPr lang="en-AU" altLang="en-US" sz="1400" b="1" dirty="0">
                <a:latin typeface="Calibri" panose="020F0502020204030204" pitchFamily="34" charset="0"/>
                <a:ea typeface="Calibri" panose="020F0502020204030204" pitchFamily="34" charset="0"/>
                <a:cs typeface="Times New Roman" panose="02020603050405020304" pitchFamily="18" charset="0"/>
              </a:rPr>
              <a:t> July 2018 - 30</a:t>
            </a:r>
            <a:r>
              <a:rPr lang="en-AU" altLang="en-US" sz="1400" b="1" baseline="30000" dirty="0">
                <a:latin typeface="Calibri" panose="020F0502020204030204" pitchFamily="34" charset="0"/>
                <a:ea typeface="Calibri" panose="020F0502020204030204" pitchFamily="34" charset="0"/>
                <a:cs typeface="Times New Roman" panose="02020603050405020304" pitchFamily="18" charset="0"/>
              </a:rPr>
              <a:t>th</a:t>
            </a:r>
            <a:r>
              <a:rPr lang="en-AU" altLang="en-US" sz="1400" b="1" dirty="0">
                <a:latin typeface="Calibri" panose="020F0502020204030204" pitchFamily="34" charset="0"/>
                <a:ea typeface="Calibri" panose="020F0502020204030204" pitchFamily="34" charset="0"/>
                <a:cs typeface="Times New Roman" panose="02020603050405020304" pitchFamily="18" charset="0"/>
              </a:rPr>
              <a:t> June 2019</a:t>
            </a:r>
            <a:endParaRPr lang="en-AU" altLang="en-US" sz="900" dirty="0"/>
          </a:p>
          <a:p>
            <a:pPr eaLnBrk="0" fontAlgn="base" hangingPunct="0">
              <a:spcBef>
                <a:spcPct val="0"/>
              </a:spcBef>
              <a:spcAft>
                <a:spcPct val="0"/>
              </a:spcAft>
            </a:pPr>
            <a:endParaRPr lang="en-AU" altLang="en-US" sz="2800" dirty="0">
              <a:latin typeface="Arial" panose="020B0604020202020204" pitchFamily="34" charset="0"/>
            </a:endParaRPr>
          </a:p>
        </p:txBody>
      </p:sp>
      <p:graphicFrame>
        <p:nvGraphicFramePr>
          <p:cNvPr id="6" name="Table 5"/>
          <p:cNvGraphicFramePr>
            <a:graphicFrameLocks noGrp="1"/>
          </p:cNvGraphicFramePr>
          <p:nvPr>
            <p:extLst/>
          </p:nvPr>
        </p:nvGraphicFramePr>
        <p:xfrm>
          <a:off x="944387" y="465512"/>
          <a:ext cx="7070724" cy="6654038"/>
        </p:xfrm>
        <a:graphic>
          <a:graphicData uri="http://schemas.openxmlformats.org/drawingml/2006/table">
            <a:tbl>
              <a:tblPr firstRow="1" firstCol="1" bandRow="1">
                <a:tableStyleId>{5C22544A-7EE6-4342-B048-85BDC9FD1C3A}</a:tableStyleId>
              </a:tblPr>
              <a:tblGrid>
                <a:gridCol w="5442344"/>
                <a:gridCol w="1628380"/>
              </a:tblGrid>
              <a:tr h="188013">
                <a:tc>
                  <a:txBody>
                    <a:bodyPr/>
                    <a:lstStyle/>
                    <a:p>
                      <a:pPr>
                        <a:lnSpc>
                          <a:spcPct val="107000"/>
                        </a:lnSpc>
                        <a:spcAft>
                          <a:spcPts val="0"/>
                        </a:spcAft>
                      </a:pPr>
                      <a:r>
                        <a:rPr lang="en-AU" sz="1200" dirty="0">
                          <a:effectLst/>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c>
                  <a:txBody>
                    <a:bodyPr/>
                    <a:lstStyle/>
                    <a:p>
                      <a:pPr algn="ctr">
                        <a:lnSpc>
                          <a:spcPct val="107000"/>
                        </a:lnSpc>
                        <a:spcAft>
                          <a:spcPts val="0"/>
                        </a:spcAft>
                      </a:pPr>
                      <a:r>
                        <a:rPr lang="en-AU" sz="1200">
                          <a:effectLst/>
                        </a:rPr>
                        <a:t>2018-2019</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r>
              <a:tr h="188013">
                <a:tc>
                  <a:txBody>
                    <a:bodyPr/>
                    <a:lstStyle/>
                    <a:p>
                      <a:pPr>
                        <a:lnSpc>
                          <a:spcPct val="107000"/>
                        </a:lnSpc>
                        <a:spcAft>
                          <a:spcPts val="0"/>
                        </a:spcAft>
                      </a:pPr>
                      <a:r>
                        <a:rPr lang="en-AU" sz="1200" dirty="0">
                          <a:effectLst/>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c>
                  <a:txBody>
                    <a:bodyPr/>
                    <a:lstStyle/>
                    <a:p>
                      <a:pPr algn="ctr">
                        <a:lnSpc>
                          <a:spcPct val="107000"/>
                        </a:lnSpc>
                        <a:spcAft>
                          <a:spcPts val="0"/>
                        </a:spcAft>
                      </a:pPr>
                      <a:r>
                        <a:rPr lang="en-AU" sz="1200">
                          <a:effectLst/>
                        </a:rPr>
                        <a:t>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r>
              <a:tr h="188013">
                <a:tc>
                  <a:txBody>
                    <a:bodyPr/>
                    <a:lstStyle/>
                    <a:p>
                      <a:pPr>
                        <a:lnSpc>
                          <a:spcPct val="107000"/>
                        </a:lnSpc>
                        <a:spcAft>
                          <a:spcPts val="0"/>
                        </a:spcAft>
                      </a:pPr>
                      <a:r>
                        <a:rPr lang="en-AU" sz="1200" cap="all">
                          <a:effectLst/>
                        </a:rPr>
                        <a:t>Total Revenue/Sales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c>
                  <a:txBody>
                    <a:bodyPr/>
                    <a:lstStyle/>
                    <a:p>
                      <a:pPr algn="ctr">
                        <a:lnSpc>
                          <a:spcPct val="107000"/>
                        </a:lnSpc>
                        <a:spcAft>
                          <a:spcPts val="0"/>
                        </a:spcAft>
                      </a:pPr>
                      <a:r>
                        <a:rPr lang="en-AU" sz="1200">
                          <a:effectLst/>
                        </a:rPr>
                        <a:t>100,000</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r>
              <a:tr h="188013">
                <a:tc>
                  <a:txBody>
                    <a:bodyPr/>
                    <a:lstStyle/>
                    <a:p>
                      <a:pPr>
                        <a:lnSpc>
                          <a:spcPct val="107000"/>
                        </a:lnSpc>
                        <a:spcAft>
                          <a:spcPts val="0"/>
                        </a:spcAft>
                      </a:pPr>
                      <a:r>
                        <a:rPr lang="en-AU" sz="1200">
                          <a:effectLst/>
                        </a:rPr>
                        <a:t>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c>
                  <a:txBody>
                    <a:bodyPr/>
                    <a:lstStyle/>
                    <a:p>
                      <a:pPr algn="ctr">
                        <a:lnSpc>
                          <a:spcPct val="107000"/>
                        </a:lnSpc>
                        <a:spcAft>
                          <a:spcPts val="0"/>
                        </a:spcAft>
                      </a:pPr>
                      <a:r>
                        <a:rPr lang="en-AU" sz="1200">
                          <a:effectLst/>
                        </a:rPr>
                        <a:t>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r>
              <a:tr h="188013">
                <a:tc>
                  <a:txBody>
                    <a:bodyPr/>
                    <a:lstStyle/>
                    <a:p>
                      <a:pPr>
                        <a:lnSpc>
                          <a:spcPct val="107000"/>
                        </a:lnSpc>
                        <a:spcAft>
                          <a:spcPts val="0"/>
                        </a:spcAft>
                      </a:pPr>
                      <a:r>
                        <a:rPr lang="en-AU" sz="1200">
                          <a:effectLst/>
                        </a:rPr>
                        <a:t>Cost of Goods Sold</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c>
                  <a:txBody>
                    <a:bodyPr/>
                    <a:lstStyle/>
                    <a:p>
                      <a:pPr algn="ctr">
                        <a:lnSpc>
                          <a:spcPct val="107000"/>
                        </a:lnSpc>
                        <a:spcAft>
                          <a:spcPts val="0"/>
                        </a:spcAft>
                      </a:pPr>
                      <a:r>
                        <a:rPr lang="en-AU" sz="1200">
                          <a:effectLst/>
                        </a:rPr>
                        <a:t>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r>
              <a:tr h="188013">
                <a:tc>
                  <a:txBody>
                    <a:bodyPr/>
                    <a:lstStyle/>
                    <a:p>
                      <a:pPr>
                        <a:lnSpc>
                          <a:spcPct val="107000"/>
                        </a:lnSpc>
                        <a:spcAft>
                          <a:spcPts val="0"/>
                        </a:spcAft>
                      </a:pPr>
                      <a:r>
                        <a:rPr lang="en-AU" sz="1200" dirty="0">
                          <a:effectLst/>
                        </a:rPr>
                        <a:t>    Direct materials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c>
                  <a:txBody>
                    <a:bodyPr/>
                    <a:lstStyle/>
                    <a:p>
                      <a:pPr algn="ctr">
                        <a:lnSpc>
                          <a:spcPct val="107000"/>
                        </a:lnSpc>
                        <a:spcAft>
                          <a:spcPts val="0"/>
                        </a:spcAft>
                      </a:pPr>
                      <a:r>
                        <a:rPr lang="en-AU" sz="1200">
                          <a:effectLst/>
                        </a:rPr>
                        <a:t>10,000</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r>
              <a:tr h="188013">
                <a:tc>
                  <a:txBody>
                    <a:bodyPr/>
                    <a:lstStyle/>
                    <a:p>
                      <a:pPr>
                        <a:lnSpc>
                          <a:spcPct val="107000"/>
                        </a:lnSpc>
                        <a:spcAft>
                          <a:spcPts val="0"/>
                        </a:spcAft>
                      </a:pPr>
                      <a:r>
                        <a:rPr lang="en-AU" sz="1200" dirty="0">
                          <a:effectLst/>
                        </a:rPr>
                        <a:t>    Direct labour</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c>
                  <a:txBody>
                    <a:bodyPr/>
                    <a:lstStyle/>
                    <a:p>
                      <a:pPr algn="ctr">
                        <a:lnSpc>
                          <a:spcPct val="107000"/>
                        </a:lnSpc>
                        <a:spcAft>
                          <a:spcPts val="0"/>
                        </a:spcAft>
                      </a:pPr>
                      <a:r>
                        <a:rPr lang="en-AU" sz="1200">
                          <a:effectLst/>
                        </a:rPr>
                        <a:t>15,000</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r>
              <a:tr h="188013">
                <a:tc>
                  <a:txBody>
                    <a:bodyPr/>
                    <a:lstStyle/>
                    <a:p>
                      <a:pPr>
                        <a:lnSpc>
                          <a:spcPct val="107000"/>
                        </a:lnSpc>
                        <a:spcAft>
                          <a:spcPts val="0"/>
                        </a:spcAft>
                      </a:pPr>
                      <a:r>
                        <a:rPr lang="en-AU" sz="1200">
                          <a:effectLst/>
                        </a:rPr>
                        <a:t>   Manufacturing overhead</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c>
                  <a:txBody>
                    <a:bodyPr/>
                    <a:lstStyle/>
                    <a:p>
                      <a:pPr algn="ctr">
                        <a:lnSpc>
                          <a:spcPct val="107000"/>
                        </a:lnSpc>
                        <a:spcAft>
                          <a:spcPts val="0"/>
                        </a:spcAft>
                      </a:pPr>
                      <a:r>
                        <a:rPr lang="en-AU" sz="1200">
                          <a:effectLst/>
                        </a:rPr>
                        <a:t>3,000</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r>
              <a:tr h="188013">
                <a:tc>
                  <a:txBody>
                    <a:bodyPr/>
                    <a:lstStyle/>
                    <a:p>
                      <a:pPr>
                        <a:lnSpc>
                          <a:spcPct val="107000"/>
                        </a:lnSpc>
                        <a:spcAft>
                          <a:spcPts val="0"/>
                        </a:spcAft>
                      </a:pPr>
                      <a:r>
                        <a:rPr lang="en-AU" sz="1200">
                          <a:effectLst/>
                        </a:rPr>
                        <a:t>      Indirect labour</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c>
                  <a:txBody>
                    <a:bodyPr/>
                    <a:lstStyle/>
                    <a:p>
                      <a:pPr algn="ctr">
                        <a:lnSpc>
                          <a:spcPct val="107000"/>
                        </a:lnSpc>
                        <a:spcAft>
                          <a:spcPts val="0"/>
                        </a:spcAft>
                      </a:pPr>
                      <a:r>
                        <a:rPr lang="en-AU" sz="1200">
                          <a:effectLst/>
                        </a:rPr>
                        <a:t>2,000</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r>
              <a:tr h="188013">
                <a:tc>
                  <a:txBody>
                    <a:bodyPr/>
                    <a:lstStyle/>
                    <a:p>
                      <a:pPr>
                        <a:lnSpc>
                          <a:spcPct val="107000"/>
                        </a:lnSpc>
                        <a:spcAft>
                          <a:spcPts val="0"/>
                        </a:spcAft>
                      </a:pPr>
                      <a:r>
                        <a:rPr lang="en-AU" sz="1200">
                          <a:effectLst/>
                        </a:rPr>
                        <a:t>      Other manufacturing overheads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c>
                  <a:txBody>
                    <a:bodyPr/>
                    <a:lstStyle/>
                    <a:p>
                      <a:pPr algn="ctr">
                        <a:lnSpc>
                          <a:spcPct val="107000"/>
                        </a:lnSpc>
                        <a:spcAft>
                          <a:spcPts val="0"/>
                        </a:spcAft>
                      </a:pPr>
                      <a:r>
                        <a:rPr lang="en-AU" sz="1200">
                          <a:effectLst/>
                        </a:rPr>
                        <a:t>0</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r>
              <a:tr h="188013">
                <a:tc>
                  <a:txBody>
                    <a:bodyPr/>
                    <a:lstStyle/>
                    <a:p>
                      <a:pPr>
                        <a:lnSpc>
                          <a:spcPct val="107000"/>
                        </a:lnSpc>
                        <a:spcAft>
                          <a:spcPts val="0"/>
                        </a:spcAft>
                      </a:pPr>
                      <a:r>
                        <a:rPr lang="en-AU" sz="1200" cap="all">
                          <a:effectLst/>
                        </a:rPr>
                        <a:t>Net Cost of Goods Sold</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c>
                  <a:txBody>
                    <a:bodyPr/>
                    <a:lstStyle/>
                    <a:p>
                      <a:pPr algn="ctr">
                        <a:lnSpc>
                          <a:spcPct val="107000"/>
                        </a:lnSpc>
                        <a:spcAft>
                          <a:spcPts val="0"/>
                        </a:spcAft>
                      </a:pPr>
                      <a:r>
                        <a:rPr lang="en-AU" sz="1200">
                          <a:effectLst/>
                        </a:rPr>
                        <a:t>30,000</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r>
              <a:tr h="188013">
                <a:tc>
                  <a:txBody>
                    <a:bodyPr/>
                    <a:lstStyle/>
                    <a:p>
                      <a:pPr>
                        <a:lnSpc>
                          <a:spcPct val="107000"/>
                        </a:lnSpc>
                        <a:spcAft>
                          <a:spcPts val="0"/>
                        </a:spcAft>
                      </a:pPr>
                      <a:r>
                        <a:rPr lang="en-AU" sz="1200" cap="all">
                          <a:effectLst/>
                        </a:rPr>
                        <a:t>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c>
                  <a:txBody>
                    <a:bodyPr/>
                    <a:lstStyle/>
                    <a:p>
                      <a:pPr algn="ctr">
                        <a:lnSpc>
                          <a:spcPct val="107000"/>
                        </a:lnSpc>
                        <a:spcAft>
                          <a:spcPts val="0"/>
                        </a:spcAft>
                      </a:pPr>
                      <a:r>
                        <a:rPr lang="en-AU" sz="1200">
                          <a:effectLst/>
                        </a:rPr>
                        <a:t>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r>
              <a:tr h="188013">
                <a:tc>
                  <a:txBody>
                    <a:bodyPr/>
                    <a:lstStyle/>
                    <a:p>
                      <a:pPr>
                        <a:lnSpc>
                          <a:spcPct val="107000"/>
                        </a:lnSpc>
                        <a:spcAft>
                          <a:spcPts val="0"/>
                        </a:spcAft>
                      </a:pPr>
                      <a:r>
                        <a:rPr lang="en-AU" sz="1200" cap="all">
                          <a:effectLst/>
                        </a:rPr>
                        <a:t>Gross Profit</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c>
                  <a:txBody>
                    <a:bodyPr/>
                    <a:lstStyle/>
                    <a:p>
                      <a:pPr algn="ctr">
                        <a:lnSpc>
                          <a:spcPct val="107000"/>
                        </a:lnSpc>
                        <a:spcAft>
                          <a:spcPts val="0"/>
                        </a:spcAft>
                      </a:pPr>
                      <a:r>
                        <a:rPr lang="en-AU" sz="1200">
                          <a:effectLst/>
                        </a:rPr>
                        <a:t>70,000</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r>
              <a:tr h="188013">
                <a:tc>
                  <a:txBody>
                    <a:bodyPr/>
                    <a:lstStyle/>
                    <a:p>
                      <a:pPr>
                        <a:lnSpc>
                          <a:spcPct val="107000"/>
                        </a:lnSpc>
                        <a:spcAft>
                          <a:spcPts val="0"/>
                        </a:spcAft>
                      </a:pPr>
                      <a:r>
                        <a:rPr lang="en-AU" sz="1200">
                          <a:effectLst/>
                        </a:rPr>
                        <a:t>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c>
                  <a:txBody>
                    <a:bodyPr/>
                    <a:lstStyle/>
                    <a:p>
                      <a:pPr algn="ctr">
                        <a:lnSpc>
                          <a:spcPct val="107000"/>
                        </a:lnSpc>
                        <a:spcAft>
                          <a:spcPts val="0"/>
                        </a:spcAft>
                      </a:pPr>
                      <a:r>
                        <a:rPr lang="en-AU" sz="1200" u="none" strike="noStrike">
                          <a:effectLst/>
                        </a:rPr>
                        <a:t>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r>
              <a:tr h="188013">
                <a:tc>
                  <a:txBody>
                    <a:bodyPr/>
                    <a:lstStyle/>
                    <a:p>
                      <a:pPr>
                        <a:lnSpc>
                          <a:spcPct val="107000"/>
                        </a:lnSpc>
                        <a:spcAft>
                          <a:spcPts val="0"/>
                        </a:spcAft>
                      </a:pPr>
                      <a:r>
                        <a:rPr lang="en-AU" sz="1200" cap="all">
                          <a:effectLst/>
                        </a:rPr>
                        <a:t>Operating Expenses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c>
                  <a:txBody>
                    <a:bodyPr/>
                    <a:lstStyle/>
                    <a:p>
                      <a:pPr algn="ctr">
                        <a:lnSpc>
                          <a:spcPct val="107000"/>
                        </a:lnSpc>
                        <a:spcAft>
                          <a:spcPts val="0"/>
                        </a:spcAft>
                      </a:pPr>
                      <a:r>
                        <a:rPr lang="en-AU" sz="1200">
                          <a:effectLst/>
                        </a:rPr>
                        <a:t>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r>
              <a:tr h="188013">
                <a:tc>
                  <a:txBody>
                    <a:bodyPr/>
                    <a:lstStyle/>
                    <a:p>
                      <a:pPr>
                        <a:lnSpc>
                          <a:spcPct val="107000"/>
                        </a:lnSpc>
                        <a:spcAft>
                          <a:spcPts val="0"/>
                        </a:spcAft>
                      </a:pPr>
                      <a:r>
                        <a:rPr lang="en-AU" sz="1200">
                          <a:effectLst/>
                        </a:rPr>
                        <a:t>   Research and Development</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c>
                  <a:txBody>
                    <a:bodyPr/>
                    <a:lstStyle/>
                    <a:p>
                      <a:pPr algn="ctr">
                        <a:lnSpc>
                          <a:spcPct val="107000"/>
                        </a:lnSpc>
                        <a:spcAft>
                          <a:spcPts val="0"/>
                        </a:spcAft>
                      </a:pPr>
                      <a:r>
                        <a:rPr lang="en-AU" sz="1200">
                          <a:effectLst/>
                        </a:rPr>
                        <a:t>20,000</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r>
              <a:tr h="188013">
                <a:tc>
                  <a:txBody>
                    <a:bodyPr/>
                    <a:lstStyle/>
                    <a:p>
                      <a:pPr>
                        <a:lnSpc>
                          <a:spcPct val="107000"/>
                        </a:lnSpc>
                        <a:spcAft>
                          <a:spcPts val="0"/>
                        </a:spcAft>
                      </a:pPr>
                      <a:r>
                        <a:rPr lang="en-AU" sz="1200">
                          <a:effectLst/>
                        </a:rPr>
                        <a:t>   Selling, general and administrative</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c>
                  <a:txBody>
                    <a:bodyPr/>
                    <a:lstStyle/>
                    <a:p>
                      <a:pPr algn="ctr">
                        <a:lnSpc>
                          <a:spcPct val="107000"/>
                        </a:lnSpc>
                        <a:spcAft>
                          <a:spcPts val="0"/>
                        </a:spcAft>
                      </a:pPr>
                      <a:r>
                        <a:rPr lang="en-AU" sz="1200">
                          <a:effectLst/>
                        </a:rPr>
                        <a:t>30,000</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r>
              <a:tr h="188013">
                <a:tc>
                  <a:txBody>
                    <a:bodyPr/>
                    <a:lstStyle/>
                    <a:p>
                      <a:pPr>
                        <a:lnSpc>
                          <a:spcPct val="107000"/>
                        </a:lnSpc>
                        <a:spcAft>
                          <a:spcPts val="0"/>
                        </a:spcAft>
                      </a:pPr>
                      <a:r>
                        <a:rPr lang="en-AU" sz="1200">
                          <a:effectLst/>
                        </a:rPr>
                        <a:t>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c>
                  <a:txBody>
                    <a:bodyPr/>
                    <a:lstStyle/>
                    <a:p>
                      <a:pPr algn="ctr">
                        <a:lnSpc>
                          <a:spcPct val="107000"/>
                        </a:lnSpc>
                        <a:spcAft>
                          <a:spcPts val="0"/>
                        </a:spcAft>
                      </a:pPr>
                      <a:r>
                        <a:rPr lang="en-AU" sz="1200">
                          <a:effectLst/>
                        </a:rPr>
                        <a:t>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r>
              <a:tr h="188013">
                <a:tc>
                  <a:txBody>
                    <a:bodyPr/>
                    <a:lstStyle/>
                    <a:p>
                      <a:pPr>
                        <a:lnSpc>
                          <a:spcPct val="107000"/>
                        </a:lnSpc>
                        <a:spcAft>
                          <a:spcPts val="0"/>
                        </a:spcAft>
                      </a:pPr>
                      <a:r>
                        <a:rPr lang="en-AU" sz="1200" u="sng">
                          <a:effectLst/>
                        </a:rPr>
                        <a:t>Total Operating Expenses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c>
                  <a:txBody>
                    <a:bodyPr/>
                    <a:lstStyle/>
                    <a:p>
                      <a:pPr algn="ctr">
                        <a:lnSpc>
                          <a:spcPct val="107000"/>
                        </a:lnSpc>
                        <a:spcAft>
                          <a:spcPts val="0"/>
                        </a:spcAft>
                      </a:pPr>
                      <a:r>
                        <a:rPr lang="en-AU" sz="1200">
                          <a:effectLst/>
                        </a:rPr>
                        <a:t>50,000</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r>
              <a:tr h="188013">
                <a:tc>
                  <a:txBody>
                    <a:bodyPr/>
                    <a:lstStyle/>
                    <a:p>
                      <a:pPr>
                        <a:lnSpc>
                          <a:spcPct val="107000"/>
                        </a:lnSpc>
                        <a:spcAft>
                          <a:spcPts val="0"/>
                        </a:spcAft>
                      </a:pPr>
                      <a:r>
                        <a:rPr lang="en-AU" sz="1200">
                          <a:effectLst/>
                        </a:rPr>
                        <a:t>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c>
                  <a:txBody>
                    <a:bodyPr/>
                    <a:lstStyle/>
                    <a:p>
                      <a:pPr algn="ctr">
                        <a:lnSpc>
                          <a:spcPct val="107000"/>
                        </a:lnSpc>
                        <a:spcAft>
                          <a:spcPts val="0"/>
                        </a:spcAft>
                      </a:pPr>
                      <a:r>
                        <a:rPr lang="en-AU" sz="1200">
                          <a:effectLst/>
                        </a:rPr>
                        <a:t>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r>
              <a:tr h="188013">
                <a:tc>
                  <a:txBody>
                    <a:bodyPr/>
                    <a:lstStyle/>
                    <a:p>
                      <a:pPr>
                        <a:lnSpc>
                          <a:spcPct val="107000"/>
                        </a:lnSpc>
                        <a:spcAft>
                          <a:spcPts val="0"/>
                        </a:spcAft>
                      </a:pPr>
                      <a:r>
                        <a:rPr lang="en-AU" sz="1200" cap="all">
                          <a:effectLst/>
                        </a:rPr>
                        <a:t>Operating Income or Loss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c>
                  <a:txBody>
                    <a:bodyPr/>
                    <a:lstStyle/>
                    <a:p>
                      <a:pPr algn="ctr">
                        <a:lnSpc>
                          <a:spcPct val="107000"/>
                        </a:lnSpc>
                        <a:spcAft>
                          <a:spcPts val="0"/>
                        </a:spcAft>
                      </a:pPr>
                      <a:r>
                        <a:rPr lang="en-AU" sz="1200">
                          <a:effectLst/>
                        </a:rPr>
                        <a:t>20,000</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r>
              <a:tr h="188013">
                <a:tc>
                  <a:txBody>
                    <a:bodyPr/>
                    <a:lstStyle/>
                    <a:p>
                      <a:pPr>
                        <a:lnSpc>
                          <a:spcPct val="107000"/>
                        </a:lnSpc>
                        <a:spcAft>
                          <a:spcPts val="0"/>
                        </a:spcAft>
                      </a:pPr>
                      <a:r>
                        <a:rPr lang="en-AU" sz="1200">
                          <a:effectLst/>
                        </a:rPr>
                        <a:t>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c>
                  <a:txBody>
                    <a:bodyPr/>
                    <a:lstStyle/>
                    <a:p>
                      <a:pPr algn="ctr">
                        <a:lnSpc>
                          <a:spcPct val="107000"/>
                        </a:lnSpc>
                        <a:spcAft>
                          <a:spcPts val="0"/>
                        </a:spcAft>
                      </a:pPr>
                      <a:r>
                        <a:rPr lang="en-AU" sz="1200">
                          <a:effectLst/>
                        </a:rPr>
                        <a:t>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r>
              <a:tr h="188013">
                <a:tc>
                  <a:txBody>
                    <a:bodyPr/>
                    <a:lstStyle/>
                    <a:p>
                      <a:pPr>
                        <a:lnSpc>
                          <a:spcPct val="107000"/>
                        </a:lnSpc>
                        <a:spcAft>
                          <a:spcPts val="0"/>
                        </a:spcAft>
                      </a:pPr>
                      <a:r>
                        <a:rPr lang="en-AU" sz="1200">
                          <a:effectLst/>
                        </a:rPr>
                        <a:t>Income from Continuing Operations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c>
                  <a:txBody>
                    <a:bodyPr/>
                    <a:lstStyle/>
                    <a:p>
                      <a:pPr algn="ctr">
                        <a:lnSpc>
                          <a:spcPct val="107000"/>
                        </a:lnSpc>
                        <a:spcAft>
                          <a:spcPts val="0"/>
                        </a:spcAft>
                      </a:pPr>
                      <a:r>
                        <a:rPr lang="en-AU" sz="1200">
                          <a:effectLst/>
                        </a:rPr>
                        <a:t>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r>
              <a:tr h="188013">
                <a:tc>
                  <a:txBody>
                    <a:bodyPr/>
                    <a:lstStyle/>
                    <a:p>
                      <a:pPr>
                        <a:lnSpc>
                          <a:spcPct val="107000"/>
                        </a:lnSpc>
                        <a:spcAft>
                          <a:spcPts val="0"/>
                        </a:spcAft>
                      </a:pPr>
                      <a:r>
                        <a:rPr lang="en-AU" sz="1200">
                          <a:effectLst/>
                        </a:rPr>
                        <a:t>   Interest expense</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c>
                  <a:txBody>
                    <a:bodyPr/>
                    <a:lstStyle/>
                    <a:p>
                      <a:pPr algn="ctr">
                        <a:lnSpc>
                          <a:spcPct val="107000"/>
                        </a:lnSpc>
                        <a:spcAft>
                          <a:spcPts val="0"/>
                        </a:spcAft>
                      </a:pPr>
                      <a:r>
                        <a:rPr lang="en-AU" sz="1200">
                          <a:effectLst/>
                        </a:rPr>
                        <a:t>30,000</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r>
              <a:tr h="188013">
                <a:tc>
                  <a:txBody>
                    <a:bodyPr/>
                    <a:lstStyle/>
                    <a:p>
                      <a:pPr>
                        <a:lnSpc>
                          <a:spcPct val="107000"/>
                        </a:lnSpc>
                        <a:spcAft>
                          <a:spcPts val="0"/>
                        </a:spcAft>
                      </a:pPr>
                      <a:r>
                        <a:rPr lang="en-AU" sz="1200">
                          <a:effectLst/>
                        </a:rPr>
                        <a:t>Income tax expense</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c>
                  <a:txBody>
                    <a:bodyPr/>
                    <a:lstStyle/>
                    <a:p>
                      <a:pPr algn="ctr">
                        <a:lnSpc>
                          <a:spcPct val="107000"/>
                        </a:lnSpc>
                        <a:spcAft>
                          <a:spcPts val="0"/>
                        </a:spcAft>
                      </a:pPr>
                      <a:r>
                        <a:rPr lang="en-AU" sz="1200">
                          <a:effectLst/>
                        </a:rPr>
                        <a:t>2,000</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r>
              <a:tr h="188013">
                <a:tc>
                  <a:txBody>
                    <a:bodyPr/>
                    <a:lstStyle/>
                    <a:p>
                      <a:pPr>
                        <a:lnSpc>
                          <a:spcPct val="107000"/>
                        </a:lnSpc>
                        <a:spcAft>
                          <a:spcPts val="0"/>
                        </a:spcAft>
                      </a:pPr>
                      <a:r>
                        <a:rPr lang="en-AU" sz="1200">
                          <a:effectLst/>
                        </a:rPr>
                        <a:t>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c>
                  <a:txBody>
                    <a:bodyPr/>
                    <a:lstStyle/>
                    <a:p>
                      <a:pPr algn="ctr">
                        <a:lnSpc>
                          <a:spcPct val="107000"/>
                        </a:lnSpc>
                        <a:spcAft>
                          <a:spcPts val="0"/>
                        </a:spcAft>
                      </a:pPr>
                      <a:r>
                        <a:rPr lang="en-AU" sz="1200">
                          <a:effectLst/>
                        </a:rPr>
                        <a:t>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r>
              <a:tr h="188013">
                <a:tc>
                  <a:txBody>
                    <a:bodyPr/>
                    <a:lstStyle/>
                    <a:p>
                      <a:pPr>
                        <a:lnSpc>
                          <a:spcPct val="107000"/>
                        </a:lnSpc>
                        <a:spcAft>
                          <a:spcPts val="0"/>
                        </a:spcAft>
                      </a:pPr>
                      <a:r>
                        <a:rPr lang="en-AU" sz="1200">
                          <a:effectLst/>
                        </a:rPr>
                        <a:t>Net Income from Continuing Operations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c>
                  <a:txBody>
                    <a:bodyPr/>
                    <a:lstStyle/>
                    <a:p>
                      <a:pPr algn="ctr">
                        <a:lnSpc>
                          <a:spcPct val="107000"/>
                        </a:lnSpc>
                        <a:spcAft>
                          <a:spcPts val="0"/>
                        </a:spcAft>
                      </a:pPr>
                      <a:r>
                        <a:rPr lang="en-AU" sz="1200">
                          <a:effectLst/>
                        </a:rPr>
                        <a:t>(12,000)</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r>
              <a:tr h="188013">
                <a:tc>
                  <a:txBody>
                    <a:bodyPr/>
                    <a:lstStyle/>
                    <a:p>
                      <a:pPr>
                        <a:lnSpc>
                          <a:spcPct val="107000"/>
                        </a:lnSpc>
                        <a:spcAft>
                          <a:spcPts val="0"/>
                        </a:spcAft>
                      </a:pPr>
                      <a:r>
                        <a:rPr lang="en-AU" sz="1200">
                          <a:effectLst/>
                        </a:rPr>
                        <a:t>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c>
                  <a:txBody>
                    <a:bodyPr/>
                    <a:lstStyle/>
                    <a:p>
                      <a:pPr algn="ctr">
                        <a:lnSpc>
                          <a:spcPct val="107000"/>
                        </a:lnSpc>
                        <a:spcAft>
                          <a:spcPts val="0"/>
                        </a:spcAft>
                      </a:pPr>
                      <a:r>
                        <a:rPr lang="en-AU" sz="1200">
                          <a:effectLst/>
                        </a:rPr>
                        <a:t>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r>
              <a:tr h="188013">
                <a:tc>
                  <a:txBody>
                    <a:bodyPr/>
                    <a:lstStyle/>
                    <a:p>
                      <a:pPr>
                        <a:lnSpc>
                          <a:spcPct val="107000"/>
                        </a:lnSpc>
                        <a:spcAft>
                          <a:spcPts val="0"/>
                        </a:spcAft>
                      </a:pPr>
                      <a:r>
                        <a:rPr lang="en-AU" sz="1200">
                          <a:effectLst/>
                        </a:rPr>
                        <a:t>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c>
                  <a:txBody>
                    <a:bodyPr/>
                    <a:lstStyle/>
                    <a:p>
                      <a:pPr algn="ctr">
                        <a:lnSpc>
                          <a:spcPct val="107000"/>
                        </a:lnSpc>
                        <a:spcAft>
                          <a:spcPts val="0"/>
                        </a:spcAft>
                      </a:pPr>
                      <a:r>
                        <a:rPr lang="en-AU" sz="1200">
                          <a:effectLst/>
                        </a:rPr>
                        <a:t>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r>
              <a:tr h="188013">
                <a:tc>
                  <a:txBody>
                    <a:bodyPr/>
                    <a:lstStyle/>
                    <a:p>
                      <a:pPr>
                        <a:lnSpc>
                          <a:spcPct val="107000"/>
                        </a:lnSpc>
                        <a:spcAft>
                          <a:spcPts val="0"/>
                        </a:spcAft>
                      </a:pPr>
                      <a:r>
                        <a:rPr lang="en-AU" sz="1200" u="sng">
                          <a:effectLst/>
                        </a:rPr>
                        <a:t>Non-recurring events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c>
                  <a:txBody>
                    <a:bodyPr/>
                    <a:lstStyle/>
                    <a:p>
                      <a:pPr algn="ctr">
                        <a:lnSpc>
                          <a:spcPct val="107000"/>
                        </a:lnSpc>
                        <a:spcAft>
                          <a:spcPts val="0"/>
                        </a:spcAft>
                      </a:pPr>
                      <a:r>
                        <a:rPr lang="en-AU" sz="1200">
                          <a:effectLst/>
                        </a:rPr>
                        <a:t>1,000</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r>
              <a:tr h="188013">
                <a:tc>
                  <a:txBody>
                    <a:bodyPr/>
                    <a:lstStyle/>
                    <a:p>
                      <a:pPr>
                        <a:lnSpc>
                          <a:spcPct val="107000"/>
                        </a:lnSpc>
                        <a:spcAft>
                          <a:spcPts val="0"/>
                        </a:spcAft>
                      </a:pPr>
                      <a:r>
                        <a:rPr lang="en-AU" sz="1200">
                          <a:effectLst/>
                        </a:rPr>
                        <a:t>   Discontinued operations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c>
                  <a:txBody>
                    <a:bodyPr/>
                    <a:lstStyle/>
                    <a:p>
                      <a:pPr algn="ctr">
                        <a:lnSpc>
                          <a:spcPct val="107000"/>
                        </a:lnSpc>
                        <a:spcAft>
                          <a:spcPts val="0"/>
                        </a:spcAft>
                      </a:pPr>
                      <a:r>
                        <a:rPr lang="en-AU" sz="1200">
                          <a:effectLst/>
                        </a:rPr>
                        <a:t>1,000</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r>
              <a:tr h="188013">
                <a:tc>
                  <a:txBody>
                    <a:bodyPr/>
                    <a:lstStyle/>
                    <a:p>
                      <a:pPr>
                        <a:lnSpc>
                          <a:spcPct val="107000"/>
                        </a:lnSpc>
                        <a:spcAft>
                          <a:spcPts val="0"/>
                        </a:spcAft>
                      </a:pPr>
                      <a:r>
                        <a:rPr lang="en-AU" sz="1200">
                          <a:effectLst/>
                        </a:rPr>
                        <a:t>   Extraordinary items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c>
                  <a:txBody>
                    <a:bodyPr/>
                    <a:lstStyle/>
                    <a:p>
                      <a:pPr algn="ctr">
                        <a:lnSpc>
                          <a:spcPct val="107000"/>
                        </a:lnSpc>
                        <a:spcAft>
                          <a:spcPts val="0"/>
                        </a:spcAft>
                      </a:pPr>
                      <a:r>
                        <a:rPr lang="en-AU" sz="1200">
                          <a:effectLst/>
                        </a:rPr>
                        <a:t>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r>
              <a:tr h="188053">
                <a:tc>
                  <a:txBody>
                    <a:bodyPr/>
                    <a:lstStyle/>
                    <a:p>
                      <a:pPr>
                        <a:lnSpc>
                          <a:spcPct val="107000"/>
                        </a:lnSpc>
                        <a:spcAft>
                          <a:spcPts val="0"/>
                        </a:spcAft>
                      </a:pPr>
                      <a:r>
                        <a:rPr lang="en-AU" sz="1200">
                          <a:effectLst/>
                        </a:rPr>
                        <a:t>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c>
                  <a:txBody>
                    <a:bodyPr/>
                    <a:lstStyle/>
                    <a:p>
                      <a:pPr algn="ctr">
                        <a:lnSpc>
                          <a:spcPct val="107000"/>
                        </a:lnSpc>
                        <a:spcAft>
                          <a:spcPts val="0"/>
                        </a:spcAft>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r>
              <a:tr h="188013">
                <a:tc>
                  <a:txBody>
                    <a:bodyPr/>
                    <a:lstStyle/>
                    <a:p>
                      <a:pPr>
                        <a:lnSpc>
                          <a:spcPct val="107000"/>
                        </a:lnSpc>
                        <a:spcAft>
                          <a:spcPts val="0"/>
                        </a:spcAft>
                      </a:pPr>
                      <a:r>
                        <a:rPr lang="en-AU" sz="1200" cap="all">
                          <a:effectLst/>
                        </a:rPr>
                        <a:t>Net Income</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AU" sz="1200" dirty="0">
                          <a:effectLst/>
                        </a:rPr>
                        <a:t> </a:t>
                      </a:r>
                      <a:r>
                        <a:rPr lang="en-AU" sz="1200" dirty="0" smtClean="0">
                          <a:effectLst/>
                        </a:rPr>
                        <a:t>(14,000)</a:t>
                      </a:r>
                      <a:endParaRPr lang="en-AU"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36695" marR="36695" marT="0" marB="0"/>
                </a:tc>
              </a:tr>
            </a:tbl>
          </a:graphicData>
        </a:graphic>
      </p:graphicFrame>
    </p:spTree>
    <p:extLst>
      <p:ext uri="{BB962C8B-B14F-4D97-AF65-F5344CB8AC3E}">
        <p14:creationId xmlns:p14="http://schemas.microsoft.com/office/powerpoint/2010/main" val="154170881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07504" y="2476499"/>
            <a:ext cx="8928991" cy="4082781"/>
          </a:xfrm>
        </p:spPr>
        <p:txBody>
          <a:bodyPr>
            <a:normAutofit fontScale="92500" lnSpcReduction="20000"/>
          </a:bodyPr>
          <a:lstStyle/>
          <a:p>
            <a:pPr marL="0" indent="0" algn="ctr">
              <a:buNone/>
            </a:pPr>
            <a:r>
              <a:rPr lang="en-AU" sz="4400" dirty="0" smtClean="0"/>
              <a:t>Based on many years’ experience working with technologies, with researchers and with students, I have designed a commercialisation framework that is not difficult to understand and can be used by anyone.</a:t>
            </a:r>
            <a:endParaRPr lang="en-AU" dirty="0" smtClean="0"/>
          </a:p>
          <a:p>
            <a:pPr marL="0" indent="0">
              <a:buNone/>
            </a:pPr>
            <a:endParaRPr lang="en-AU" dirty="0"/>
          </a:p>
        </p:txBody>
      </p:sp>
      <p:sp>
        <p:nvSpPr>
          <p:cNvPr id="2" name="Title 1"/>
          <p:cNvSpPr>
            <a:spLocks noGrp="1"/>
          </p:cNvSpPr>
          <p:nvPr>
            <p:ph type="title" idx="4294967295"/>
          </p:nvPr>
        </p:nvSpPr>
        <p:spPr>
          <a:xfrm>
            <a:off x="0" y="622204"/>
            <a:ext cx="8964488" cy="1143000"/>
          </a:xfrm>
        </p:spPr>
        <p:txBody>
          <a:bodyPr>
            <a:noAutofit/>
          </a:bodyPr>
          <a:lstStyle/>
          <a:p>
            <a:r>
              <a:rPr lang="en-AU" sz="3200" dirty="0" smtClean="0"/>
              <a:t>A commercialisation framework that you can use yourself.</a:t>
            </a:r>
            <a:endParaRPr lang="en-AU" sz="3200" dirty="0"/>
          </a:p>
        </p:txBody>
      </p:sp>
    </p:spTree>
    <p:extLst>
      <p:ext uri="{BB962C8B-B14F-4D97-AF65-F5344CB8AC3E}">
        <p14:creationId xmlns:p14="http://schemas.microsoft.com/office/powerpoint/2010/main" val="6925234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AU"/>
          </a:p>
        </p:txBody>
      </p:sp>
      <p:sp>
        <p:nvSpPr>
          <p:cNvPr id="7" name="Text Placeholder 6"/>
          <p:cNvSpPr>
            <a:spLocks noGrp="1"/>
          </p:cNvSpPr>
          <p:nvPr>
            <p:ph type="body" sz="quarter" idx="12"/>
          </p:nvPr>
        </p:nvSpPr>
        <p:spPr/>
        <p:txBody>
          <a:bodyPr/>
          <a:lstStyle/>
          <a:p>
            <a:endParaRPr lang="en-AU"/>
          </a:p>
        </p:txBody>
      </p:sp>
      <p:sp>
        <p:nvSpPr>
          <p:cNvPr id="2" name="Title 1"/>
          <p:cNvSpPr>
            <a:spLocks noGrp="1"/>
          </p:cNvSpPr>
          <p:nvPr>
            <p:ph type="title" idx="4294967295"/>
          </p:nvPr>
        </p:nvSpPr>
        <p:spPr>
          <a:xfrm>
            <a:off x="0" y="274638"/>
            <a:ext cx="7446963" cy="1143000"/>
          </a:xfrm>
          <a:prstGeom prst="rect">
            <a:avLst/>
          </a:prstGeom>
        </p:spPr>
        <p:txBody>
          <a:bodyPr>
            <a:normAutofit/>
          </a:bodyPr>
          <a:lstStyle/>
          <a:p>
            <a:r>
              <a:rPr lang="en-AU" dirty="0" smtClean="0"/>
              <a:t>Parts of the Balance Sheet</a:t>
            </a:r>
            <a:endParaRPr lang="en-AU" dirty="0"/>
          </a:p>
        </p:txBody>
      </p:sp>
      <p:pic>
        <p:nvPicPr>
          <p:cNvPr id="5" name="Picture 2" descr="Image result for profit and loss balance she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721" y="1862826"/>
            <a:ext cx="5794829" cy="28623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27784" y="4833157"/>
            <a:ext cx="4752528" cy="219291"/>
          </a:xfrm>
          <a:prstGeom prst="rect">
            <a:avLst/>
          </a:prstGeom>
          <a:noFill/>
        </p:spPr>
        <p:txBody>
          <a:bodyPr wrap="square" rtlCol="0">
            <a:spAutoFit/>
          </a:bodyPr>
          <a:lstStyle/>
          <a:p>
            <a:r>
              <a:rPr lang="en-AU" sz="825" dirty="0"/>
              <a:t>Source: </a:t>
            </a:r>
            <a:r>
              <a:rPr lang="en-AU" sz="825" dirty="0">
                <a:hlinkClick r:id="rId3"/>
              </a:rPr>
              <a:t>http://onlineaccountreading.blogspot.com.au/2014/06/balance-sheet.html#.WK-pnPl94UE</a:t>
            </a:r>
            <a:r>
              <a:rPr lang="en-AU" sz="825" dirty="0"/>
              <a:t>  </a:t>
            </a:r>
          </a:p>
        </p:txBody>
      </p:sp>
    </p:spTree>
    <p:extLst>
      <p:ext uri="{BB962C8B-B14F-4D97-AF65-F5344CB8AC3E}">
        <p14:creationId xmlns:p14="http://schemas.microsoft.com/office/powerpoint/2010/main" val="4727529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28977" y="338670"/>
          <a:ext cx="8116712" cy="6783972"/>
        </p:xfrm>
        <a:graphic>
          <a:graphicData uri="http://schemas.openxmlformats.org/drawingml/2006/table">
            <a:tbl>
              <a:tblPr firstRow="1" firstCol="1" bandRow="1">
                <a:tableStyleId>{5C22544A-7EE6-4342-B048-85BDC9FD1C3A}</a:tableStyleId>
              </a:tblPr>
              <a:tblGrid>
                <a:gridCol w="5103349"/>
                <a:gridCol w="1526950"/>
                <a:gridCol w="1486413"/>
              </a:tblGrid>
              <a:tr h="247487">
                <a:tc>
                  <a:txBody>
                    <a:bodyPr/>
                    <a:lstStyle/>
                    <a:p>
                      <a:pPr>
                        <a:lnSpc>
                          <a:spcPct val="107000"/>
                        </a:lnSpc>
                        <a:spcAft>
                          <a:spcPts val="0"/>
                        </a:spcAft>
                      </a:pPr>
                      <a:r>
                        <a:rPr lang="en-AU" sz="1600" dirty="0">
                          <a:effectLst/>
                        </a:rPr>
                        <a:t> </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dirty="0">
                          <a:effectLst/>
                        </a:rPr>
                        <a:t>$</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r>
              <a:tr h="247487">
                <a:tc>
                  <a:txBody>
                    <a:bodyPr/>
                    <a:lstStyle/>
                    <a:p>
                      <a:pPr>
                        <a:lnSpc>
                          <a:spcPct val="107000"/>
                        </a:lnSpc>
                        <a:spcAft>
                          <a:spcPts val="0"/>
                        </a:spcAft>
                      </a:pPr>
                      <a:r>
                        <a:rPr lang="en-AU" sz="1600">
                          <a:effectLst/>
                        </a:rPr>
                        <a:t>ASSETS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r>
              <a:tr h="247487">
                <a:tc>
                  <a:txBody>
                    <a:bodyPr/>
                    <a:lstStyle/>
                    <a:p>
                      <a:pPr>
                        <a:lnSpc>
                          <a:spcPct val="107000"/>
                        </a:lnSpc>
                        <a:spcAft>
                          <a:spcPts val="0"/>
                        </a:spcAft>
                      </a:pPr>
                      <a:r>
                        <a:rPr lang="en-AU" sz="1600" u="sng" dirty="0">
                          <a:effectLst/>
                        </a:rPr>
                        <a:t>Non-current assets</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2,150,000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r>
              <a:tr h="247487">
                <a:tc>
                  <a:txBody>
                    <a:bodyPr/>
                    <a:lstStyle/>
                    <a:p>
                      <a:pPr>
                        <a:lnSpc>
                          <a:spcPct val="107000"/>
                        </a:lnSpc>
                        <a:spcAft>
                          <a:spcPts val="0"/>
                        </a:spcAft>
                      </a:pPr>
                      <a:r>
                        <a:rPr lang="en-AU" sz="1600">
                          <a:effectLst/>
                        </a:rPr>
                        <a:t>Land and buildings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2,000,000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r>
              <a:tr h="247487">
                <a:tc>
                  <a:txBody>
                    <a:bodyPr/>
                    <a:lstStyle/>
                    <a:p>
                      <a:pPr>
                        <a:lnSpc>
                          <a:spcPct val="107000"/>
                        </a:lnSpc>
                        <a:spcAft>
                          <a:spcPts val="0"/>
                        </a:spcAft>
                      </a:pPr>
                      <a:r>
                        <a:rPr lang="en-AU" sz="1600">
                          <a:effectLst/>
                        </a:rPr>
                        <a:t>Furniture</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12,000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r>
              <a:tr h="247487">
                <a:tc>
                  <a:txBody>
                    <a:bodyPr/>
                    <a:lstStyle/>
                    <a:p>
                      <a:pPr>
                        <a:lnSpc>
                          <a:spcPct val="107000"/>
                        </a:lnSpc>
                        <a:spcAft>
                          <a:spcPts val="0"/>
                        </a:spcAft>
                      </a:pPr>
                      <a:r>
                        <a:rPr lang="en-AU" sz="1600">
                          <a:effectLst/>
                        </a:rPr>
                        <a:t>Machinery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18,000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r>
              <a:tr h="247487">
                <a:tc>
                  <a:txBody>
                    <a:bodyPr/>
                    <a:lstStyle/>
                    <a:p>
                      <a:pPr>
                        <a:lnSpc>
                          <a:spcPct val="107000"/>
                        </a:lnSpc>
                        <a:spcAft>
                          <a:spcPts val="0"/>
                        </a:spcAft>
                      </a:pPr>
                      <a:r>
                        <a:rPr lang="en-AU" sz="1600">
                          <a:effectLst/>
                        </a:rPr>
                        <a:t>Investments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u="sng">
                          <a:effectLst/>
                        </a:rPr>
                        <a:t>120,000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r>
              <a:tr h="247487">
                <a:tc>
                  <a:txBody>
                    <a:bodyPr/>
                    <a:lstStyle/>
                    <a:p>
                      <a:pP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r>
              <a:tr h="247487">
                <a:tc>
                  <a:txBody>
                    <a:bodyPr/>
                    <a:lstStyle/>
                    <a:p>
                      <a:pPr>
                        <a:lnSpc>
                          <a:spcPct val="107000"/>
                        </a:lnSpc>
                        <a:spcAft>
                          <a:spcPts val="0"/>
                        </a:spcAft>
                      </a:pPr>
                      <a:r>
                        <a:rPr lang="en-AU" sz="1600" u="sng">
                          <a:effectLst/>
                        </a:rPr>
                        <a:t>Current assets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10,000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r>
              <a:tr h="247487">
                <a:tc>
                  <a:txBody>
                    <a:bodyPr/>
                    <a:lstStyle/>
                    <a:p>
                      <a:pPr>
                        <a:lnSpc>
                          <a:spcPct val="107000"/>
                        </a:lnSpc>
                        <a:spcAft>
                          <a:spcPts val="0"/>
                        </a:spcAft>
                      </a:pPr>
                      <a:r>
                        <a:rPr lang="en-AU" sz="1600">
                          <a:effectLst/>
                        </a:rPr>
                        <a:t>Inventory</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1,000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r>
              <a:tr h="247487">
                <a:tc>
                  <a:txBody>
                    <a:bodyPr/>
                    <a:lstStyle/>
                    <a:p>
                      <a:pPr>
                        <a:lnSpc>
                          <a:spcPct val="107000"/>
                        </a:lnSpc>
                        <a:spcAft>
                          <a:spcPts val="0"/>
                        </a:spcAft>
                      </a:pPr>
                      <a:r>
                        <a:rPr lang="en-AU" sz="1600">
                          <a:effectLst/>
                        </a:rPr>
                        <a:t>Debtors/receivables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3,200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r>
              <a:tr h="247487">
                <a:tc>
                  <a:txBody>
                    <a:bodyPr/>
                    <a:lstStyle/>
                    <a:p>
                      <a:pPr>
                        <a:lnSpc>
                          <a:spcPct val="107000"/>
                        </a:lnSpc>
                        <a:spcAft>
                          <a:spcPts val="0"/>
                        </a:spcAft>
                      </a:pPr>
                      <a:r>
                        <a:rPr lang="en-AU" sz="1600">
                          <a:effectLst/>
                        </a:rPr>
                        <a:t>Cash at bank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5,800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r>
              <a:tr h="247487">
                <a:tc>
                  <a:txBody>
                    <a:bodyPr/>
                    <a:lstStyle/>
                    <a:p>
                      <a:pP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u="sng">
                          <a:effectLst/>
                        </a:rPr>
                        <a:t>2,160,000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r>
              <a:tr h="247487">
                <a:tc>
                  <a:txBody>
                    <a:bodyPr/>
                    <a:lstStyle/>
                    <a:p>
                      <a:pPr>
                        <a:lnSpc>
                          <a:spcPct val="107000"/>
                        </a:lnSpc>
                        <a:spcAft>
                          <a:spcPts val="0"/>
                        </a:spcAft>
                      </a:pPr>
                      <a:r>
                        <a:rPr lang="en-AU" sz="1600">
                          <a:effectLst/>
                        </a:rPr>
                        <a:t>TOTAL ASSETS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r>
              <a:tr h="247487">
                <a:tc>
                  <a:txBody>
                    <a:bodyPr/>
                    <a:lstStyle/>
                    <a:p>
                      <a:pP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r>
              <a:tr h="247487">
                <a:tc>
                  <a:txBody>
                    <a:bodyPr/>
                    <a:lstStyle/>
                    <a:p>
                      <a:pPr>
                        <a:lnSpc>
                          <a:spcPct val="107000"/>
                        </a:lnSpc>
                        <a:spcAft>
                          <a:spcPts val="0"/>
                        </a:spcAft>
                      </a:pPr>
                      <a:r>
                        <a:rPr lang="en-AU" sz="1600">
                          <a:effectLst/>
                        </a:rPr>
                        <a:t>OWNER’S EQUITY AND LIABILITIES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r>
              <a:tr h="247487">
                <a:tc>
                  <a:txBody>
                    <a:bodyPr/>
                    <a:lstStyle/>
                    <a:p>
                      <a:pPr>
                        <a:lnSpc>
                          <a:spcPct val="107000"/>
                        </a:lnSpc>
                        <a:spcAft>
                          <a:spcPts val="0"/>
                        </a:spcAft>
                      </a:pPr>
                      <a:r>
                        <a:rPr lang="en-AU" sz="1600" u="sng">
                          <a:effectLst/>
                        </a:rPr>
                        <a:t>Owner’s equity</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1,700,000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r>
              <a:tr h="247487">
                <a:tc>
                  <a:txBody>
                    <a:bodyPr/>
                    <a:lstStyle/>
                    <a:p>
                      <a:pPr>
                        <a:lnSpc>
                          <a:spcPct val="107000"/>
                        </a:lnSpc>
                        <a:spcAft>
                          <a:spcPts val="0"/>
                        </a:spcAft>
                      </a:pPr>
                      <a:r>
                        <a:rPr lang="en-AU" sz="1600">
                          <a:effectLst/>
                        </a:rPr>
                        <a:t>Capital</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u="sng">
                          <a:effectLst/>
                        </a:rPr>
                        <a:t>1,700,000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r>
              <a:tr h="247487">
                <a:tc>
                  <a:txBody>
                    <a:bodyPr/>
                    <a:lstStyle/>
                    <a:p>
                      <a:pP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r>
              <a:tr h="247487">
                <a:tc>
                  <a:txBody>
                    <a:bodyPr/>
                    <a:lstStyle/>
                    <a:p>
                      <a:pPr>
                        <a:lnSpc>
                          <a:spcPct val="107000"/>
                        </a:lnSpc>
                        <a:spcAft>
                          <a:spcPts val="0"/>
                        </a:spcAft>
                      </a:pPr>
                      <a:r>
                        <a:rPr lang="en-AU" sz="1600" u="sng">
                          <a:effectLst/>
                        </a:rPr>
                        <a:t>Non-current liabilities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440,000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r>
              <a:tr h="247487">
                <a:tc>
                  <a:txBody>
                    <a:bodyPr/>
                    <a:lstStyle/>
                    <a:p>
                      <a:pPr>
                        <a:lnSpc>
                          <a:spcPct val="107000"/>
                        </a:lnSpc>
                        <a:spcAft>
                          <a:spcPts val="0"/>
                        </a:spcAft>
                      </a:pPr>
                      <a:r>
                        <a:rPr lang="en-AU" sz="1600">
                          <a:effectLst/>
                        </a:rPr>
                        <a:t>10% Loan</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440,000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r>
              <a:tr h="247487">
                <a:tc>
                  <a:txBody>
                    <a:bodyPr/>
                    <a:lstStyle/>
                    <a:p>
                      <a:pP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r>
              <a:tr h="247487">
                <a:tc>
                  <a:txBody>
                    <a:bodyPr/>
                    <a:lstStyle/>
                    <a:p>
                      <a:pPr>
                        <a:lnSpc>
                          <a:spcPct val="107000"/>
                        </a:lnSpc>
                        <a:spcAft>
                          <a:spcPts val="0"/>
                        </a:spcAft>
                      </a:pPr>
                      <a:r>
                        <a:rPr lang="en-AU" sz="1600" u="sng">
                          <a:effectLst/>
                        </a:rPr>
                        <a:t>Current Liabilities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20,000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r>
              <a:tr h="247487">
                <a:tc>
                  <a:txBody>
                    <a:bodyPr/>
                    <a:lstStyle/>
                    <a:p>
                      <a:pPr>
                        <a:lnSpc>
                          <a:spcPct val="107000"/>
                        </a:lnSpc>
                        <a:spcAft>
                          <a:spcPts val="0"/>
                        </a:spcAft>
                      </a:pPr>
                      <a:r>
                        <a:rPr lang="en-AU" sz="1600">
                          <a:effectLst/>
                        </a:rPr>
                        <a:t>Creditors/payables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20,000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r>
              <a:tr h="247487">
                <a:tc>
                  <a:txBody>
                    <a:bodyPr/>
                    <a:lstStyle/>
                    <a:p>
                      <a:pP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r>
              <a:tr h="247487">
                <a:tc>
                  <a:txBody>
                    <a:bodyPr/>
                    <a:lstStyle/>
                    <a:p>
                      <a:pPr>
                        <a:lnSpc>
                          <a:spcPct val="107000"/>
                        </a:lnSpc>
                        <a:spcAft>
                          <a:spcPts val="0"/>
                        </a:spcAft>
                      </a:pPr>
                      <a:r>
                        <a:rPr lang="en-AU" sz="1600">
                          <a:effectLst/>
                        </a:rPr>
                        <a:t>TOTAL EQUITY AND LIABILITIES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c>
                  <a:txBody>
                    <a:bodyPr/>
                    <a:lstStyle/>
                    <a:p>
                      <a:pPr algn="ctr">
                        <a:lnSpc>
                          <a:spcPct val="107000"/>
                        </a:lnSpc>
                        <a:spcAft>
                          <a:spcPts val="0"/>
                        </a:spcAft>
                      </a:pPr>
                      <a:r>
                        <a:rPr lang="en-AU" sz="1600" u="sng" dirty="0">
                          <a:effectLst/>
                        </a:rPr>
                        <a:t>2,160,000</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86" marR="47986" marT="0" marB="0"/>
                </a:tc>
              </a:tr>
            </a:tbl>
          </a:graphicData>
        </a:graphic>
      </p:graphicFrame>
      <p:sp>
        <p:nvSpPr>
          <p:cNvPr id="3" name="Rectangle 1"/>
          <p:cNvSpPr>
            <a:spLocks noChangeArrowheads="1"/>
          </p:cNvSpPr>
          <p:nvPr/>
        </p:nvSpPr>
        <p:spPr bwMode="auto">
          <a:xfrm>
            <a:off x="1070352" y="-30776"/>
            <a:ext cx="5934799" cy="407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AU" altLang="en-US" sz="1100" b="1" dirty="0">
                <a:latin typeface="Calibri" panose="020F0502020204030204" pitchFamily="34" charset="0"/>
                <a:ea typeface="Calibri" panose="020F0502020204030204" pitchFamily="34" charset="0"/>
                <a:cs typeface="Times New Roman" panose="02020603050405020304" pitchFamily="18" charset="0"/>
              </a:rPr>
              <a:t>Balance Sheet for XYZ business</a:t>
            </a:r>
            <a:endParaRPr lang="en-AU" altLang="en-US" sz="700" dirty="0"/>
          </a:p>
          <a:p>
            <a:pPr algn="ctr" eaLnBrk="0" fontAlgn="base" hangingPunct="0">
              <a:spcBef>
                <a:spcPct val="0"/>
              </a:spcBef>
              <a:spcAft>
                <a:spcPct val="0"/>
              </a:spcAft>
            </a:pPr>
            <a:r>
              <a:rPr lang="en-AU" altLang="en-US" sz="1100" b="1" dirty="0">
                <a:latin typeface="Calibri" panose="020F0502020204030204" pitchFamily="34" charset="0"/>
                <a:ea typeface="Calibri" panose="020F0502020204030204" pitchFamily="34" charset="0"/>
                <a:cs typeface="Times New Roman" panose="02020603050405020304" pitchFamily="18" charset="0"/>
              </a:rPr>
              <a:t>30</a:t>
            </a:r>
            <a:r>
              <a:rPr lang="en-AU" altLang="en-US" sz="1100" b="1" baseline="30000" dirty="0">
                <a:latin typeface="Calibri" panose="020F0502020204030204" pitchFamily="34" charset="0"/>
                <a:ea typeface="Calibri" panose="020F0502020204030204" pitchFamily="34" charset="0"/>
                <a:cs typeface="Times New Roman" panose="02020603050405020304" pitchFamily="18" charset="0"/>
              </a:rPr>
              <a:t>th</a:t>
            </a:r>
            <a:r>
              <a:rPr lang="en-AU" altLang="en-US" sz="1100" b="1" dirty="0">
                <a:latin typeface="Calibri" panose="020F0502020204030204" pitchFamily="34" charset="0"/>
                <a:ea typeface="Calibri" panose="020F0502020204030204" pitchFamily="34" charset="0"/>
                <a:cs typeface="Times New Roman" panose="02020603050405020304" pitchFamily="18" charset="0"/>
              </a:rPr>
              <a:t> June 2019</a:t>
            </a:r>
            <a:endParaRPr lang="en-AU" altLang="en-US" sz="2000" dirty="0">
              <a:latin typeface="Arial" panose="020B0604020202020204" pitchFamily="34" charset="0"/>
            </a:endParaRPr>
          </a:p>
        </p:txBody>
      </p:sp>
    </p:spTree>
    <p:extLst>
      <p:ext uri="{BB962C8B-B14F-4D97-AF65-F5344CB8AC3E}">
        <p14:creationId xmlns:p14="http://schemas.microsoft.com/office/powerpoint/2010/main" val="325975502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74638"/>
            <a:ext cx="8240889" cy="1143000"/>
          </a:xfrm>
          <a:prstGeom prst="rect">
            <a:avLst/>
          </a:prstGeom>
        </p:spPr>
        <p:txBody>
          <a:bodyPr>
            <a:normAutofit/>
          </a:bodyPr>
          <a:lstStyle/>
          <a:p>
            <a:r>
              <a:rPr lang="en-AU" sz="2400" b="1" dirty="0">
                <a:solidFill>
                  <a:schemeClr val="bg2">
                    <a:lumMod val="50000"/>
                  </a:schemeClr>
                </a:solidFill>
              </a:rPr>
              <a:t>Matching horizons to sales and product life cycles. An example.</a:t>
            </a:r>
          </a:p>
        </p:txBody>
      </p:sp>
      <p:sp>
        <p:nvSpPr>
          <p:cNvPr id="6" name="Rectangle 1"/>
          <p:cNvSpPr>
            <a:spLocks noChangeArrowheads="1"/>
          </p:cNvSpPr>
          <p:nvPr/>
        </p:nvSpPr>
        <p:spPr bwMode="auto">
          <a:xfrm>
            <a:off x="2547939" y="274757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AU" sz="1350"/>
          </a:p>
        </p:txBody>
      </p:sp>
      <p:graphicFrame>
        <p:nvGraphicFramePr>
          <p:cNvPr id="7" name="Table 6"/>
          <p:cNvGraphicFramePr>
            <a:graphicFrameLocks noGrp="1"/>
          </p:cNvGraphicFramePr>
          <p:nvPr>
            <p:extLst/>
          </p:nvPr>
        </p:nvGraphicFramePr>
        <p:xfrm>
          <a:off x="1262284" y="1430772"/>
          <a:ext cx="5739988" cy="4337376"/>
        </p:xfrm>
        <a:graphic>
          <a:graphicData uri="http://schemas.openxmlformats.org/drawingml/2006/table">
            <a:tbl>
              <a:tblPr firstRow="1" firstCol="1" bandRow="1">
                <a:tableStyleId>{5C22544A-7EE6-4342-B048-85BDC9FD1C3A}</a:tableStyleId>
              </a:tblPr>
              <a:tblGrid>
                <a:gridCol w="2293700"/>
                <a:gridCol w="861572"/>
                <a:gridCol w="861572"/>
                <a:gridCol w="861572"/>
                <a:gridCol w="861572"/>
              </a:tblGrid>
              <a:tr h="190846">
                <a:tc>
                  <a:txBody>
                    <a:bodyPr/>
                    <a:lstStyle/>
                    <a:p>
                      <a:pPr>
                        <a:lnSpc>
                          <a:spcPct val="107000"/>
                        </a:lnSpc>
                        <a:spcAft>
                          <a:spcPts val="0"/>
                        </a:spcAft>
                      </a:pP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2018-2019</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2019-2020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2020-2021</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2021-2022</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90846">
                <a:tc>
                  <a:txBody>
                    <a:bodyPr/>
                    <a:lstStyle/>
                    <a:p>
                      <a:pP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90846">
                <a:tc>
                  <a:txBody>
                    <a:bodyPr/>
                    <a:lstStyle/>
                    <a:p>
                      <a:pPr>
                        <a:lnSpc>
                          <a:spcPct val="107000"/>
                        </a:lnSpc>
                        <a:spcAft>
                          <a:spcPts val="0"/>
                        </a:spcAft>
                      </a:pPr>
                      <a:r>
                        <a:rPr lang="en-AU" sz="1400" cap="all">
                          <a:effectLst/>
                        </a:rPr>
                        <a:t>Product One</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90846">
                <a:tc>
                  <a:txBody>
                    <a:bodyPr/>
                    <a:lstStyle/>
                    <a:p>
                      <a:pPr>
                        <a:lnSpc>
                          <a:spcPct val="107000"/>
                        </a:lnSpc>
                        <a:spcAft>
                          <a:spcPts val="0"/>
                        </a:spcAft>
                      </a:pPr>
                      <a:r>
                        <a:rPr lang="en-AU" sz="1400" dirty="0">
                          <a:effectLst/>
                        </a:rPr>
                        <a:t>Price</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10,000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10,000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8,000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7,000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90846">
                <a:tc>
                  <a:txBody>
                    <a:bodyPr/>
                    <a:lstStyle/>
                    <a:p>
                      <a:pPr>
                        <a:lnSpc>
                          <a:spcPct val="107000"/>
                        </a:lnSpc>
                        <a:spcAft>
                          <a:spcPts val="0"/>
                        </a:spcAft>
                      </a:pPr>
                      <a:r>
                        <a:rPr lang="en-AU" sz="1400">
                          <a:effectLst/>
                        </a:rPr>
                        <a:t>Unit sales</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20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40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50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40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90846">
                <a:tc>
                  <a:txBody>
                    <a:bodyPr/>
                    <a:lstStyle/>
                    <a:p>
                      <a:pPr>
                        <a:lnSpc>
                          <a:spcPct val="107000"/>
                        </a:lnSpc>
                        <a:spcAft>
                          <a:spcPts val="0"/>
                        </a:spcAft>
                      </a:pPr>
                      <a:r>
                        <a:rPr lang="en-AU" sz="1400">
                          <a:effectLst/>
                        </a:rPr>
                        <a:t>Market share</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1%</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1.5%</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1.5%</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dirty="0">
                          <a:effectLst/>
                        </a:rPr>
                        <a:t>1.5%</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90846">
                <a:tc>
                  <a:txBody>
                    <a:bodyPr/>
                    <a:lstStyle/>
                    <a:p>
                      <a:pP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90846">
                <a:tc>
                  <a:txBody>
                    <a:bodyPr/>
                    <a:lstStyle/>
                    <a:p>
                      <a:pPr>
                        <a:lnSpc>
                          <a:spcPct val="107000"/>
                        </a:lnSpc>
                        <a:spcAft>
                          <a:spcPts val="0"/>
                        </a:spcAft>
                      </a:pPr>
                      <a:r>
                        <a:rPr lang="en-AU" sz="1400" cap="all">
                          <a:effectLst/>
                        </a:rPr>
                        <a:t>Product Two</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90846">
                <a:tc>
                  <a:txBody>
                    <a:bodyPr/>
                    <a:lstStyle/>
                    <a:p>
                      <a:pPr>
                        <a:lnSpc>
                          <a:spcPct val="107000"/>
                        </a:lnSpc>
                        <a:spcAft>
                          <a:spcPts val="0"/>
                        </a:spcAft>
                      </a:pPr>
                      <a:r>
                        <a:rPr lang="en-AU" sz="1400">
                          <a:effectLst/>
                        </a:rPr>
                        <a:t>Price</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12,000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12,000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10,000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90846">
                <a:tc>
                  <a:txBody>
                    <a:bodyPr/>
                    <a:lstStyle/>
                    <a:p>
                      <a:pPr>
                        <a:lnSpc>
                          <a:spcPct val="107000"/>
                        </a:lnSpc>
                        <a:spcAft>
                          <a:spcPts val="0"/>
                        </a:spcAft>
                      </a:pPr>
                      <a:r>
                        <a:rPr lang="en-AU" sz="1400">
                          <a:effectLst/>
                        </a:rPr>
                        <a:t>Unit sales</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40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80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100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90846">
                <a:tc>
                  <a:txBody>
                    <a:bodyPr/>
                    <a:lstStyle/>
                    <a:p>
                      <a:pPr>
                        <a:lnSpc>
                          <a:spcPct val="107000"/>
                        </a:lnSpc>
                        <a:spcAft>
                          <a:spcPts val="0"/>
                        </a:spcAft>
                      </a:pPr>
                      <a:r>
                        <a:rPr lang="en-AU" sz="1400">
                          <a:effectLst/>
                        </a:rPr>
                        <a:t>Market share</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2%</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3.5%</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5%</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90846">
                <a:tc>
                  <a:txBody>
                    <a:bodyPr/>
                    <a:lstStyle/>
                    <a:p>
                      <a:pPr>
                        <a:lnSpc>
                          <a:spcPct val="107000"/>
                        </a:lnSpc>
                        <a:spcAft>
                          <a:spcPts val="0"/>
                        </a:spcAft>
                      </a:pPr>
                      <a:r>
                        <a:rPr lang="en-AU" sz="1400" cap="all">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90846">
                <a:tc>
                  <a:txBody>
                    <a:bodyPr/>
                    <a:lstStyle/>
                    <a:p>
                      <a:pPr>
                        <a:lnSpc>
                          <a:spcPct val="107000"/>
                        </a:lnSpc>
                        <a:spcAft>
                          <a:spcPts val="0"/>
                        </a:spcAft>
                      </a:pPr>
                      <a:r>
                        <a:rPr lang="en-AU" sz="1400" cap="all">
                          <a:effectLst/>
                        </a:rPr>
                        <a:t>Product Three</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90846">
                <a:tc>
                  <a:txBody>
                    <a:bodyPr/>
                    <a:lstStyle/>
                    <a:p>
                      <a:pPr>
                        <a:lnSpc>
                          <a:spcPct val="107000"/>
                        </a:lnSpc>
                        <a:spcAft>
                          <a:spcPts val="0"/>
                        </a:spcAft>
                      </a:pPr>
                      <a:r>
                        <a:rPr lang="en-AU" sz="1400">
                          <a:effectLst/>
                        </a:rPr>
                        <a:t>Price</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u="none" strike="noStrike">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u="none" strike="noStrike">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u="none" strike="noStrike">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5,000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90846">
                <a:tc>
                  <a:txBody>
                    <a:bodyPr/>
                    <a:lstStyle/>
                    <a:p>
                      <a:pPr>
                        <a:lnSpc>
                          <a:spcPct val="107000"/>
                        </a:lnSpc>
                        <a:spcAft>
                          <a:spcPts val="0"/>
                        </a:spcAft>
                      </a:pPr>
                      <a:r>
                        <a:rPr lang="en-AU" sz="1400" dirty="0">
                          <a:effectLst/>
                        </a:rPr>
                        <a:t>Unit sales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200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90846">
                <a:tc>
                  <a:txBody>
                    <a:bodyPr/>
                    <a:lstStyle/>
                    <a:p>
                      <a:pPr>
                        <a:lnSpc>
                          <a:spcPct val="107000"/>
                        </a:lnSpc>
                        <a:spcAft>
                          <a:spcPts val="0"/>
                        </a:spcAft>
                      </a:pPr>
                      <a:r>
                        <a:rPr lang="en-AU" sz="1400">
                          <a:effectLst/>
                        </a:rPr>
                        <a:t>Market share</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2%</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90846">
                <a:tc>
                  <a:txBody>
                    <a:bodyPr/>
                    <a:lstStyle/>
                    <a:p>
                      <a:pP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90846">
                <a:tc>
                  <a:txBody>
                    <a:bodyPr/>
                    <a:lstStyle/>
                    <a:p>
                      <a:pPr>
                        <a:lnSpc>
                          <a:spcPct val="107000"/>
                        </a:lnSpc>
                        <a:spcAft>
                          <a:spcPts val="0"/>
                        </a:spcAft>
                      </a:pPr>
                      <a:r>
                        <a:rPr lang="en-AU" sz="1400">
                          <a:effectLst/>
                        </a:rPr>
                        <a:t>Total Sales</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200,000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880,000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a:effectLst/>
                        </a:rPr>
                        <a:t>1,360,000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1400" dirty="0">
                          <a:effectLst/>
                        </a:rPr>
                        <a:t>2,280,000</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bl>
          </a:graphicData>
        </a:graphic>
      </p:graphicFrame>
      <p:sp>
        <p:nvSpPr>
          <p:cNvPr id="8" name="TextBox 7"/>
          <p:cNvSpPr txBox="1"/>
          <p:nvPr/>
        </p:nvSpPr>
        <p:spPr>
          <a:xfrm>
            <a:off x="282222" y="5721139"/>
            <a:ext cx="8737600" cy="923330"/>
          </a:xfrm>
          <a:prstGeom prst="rect">
            <a:avLst/>
          </a:prstGeom>
          <a:solidFill>
            <a:schemeClr val="bg1"/>
          </a:solidFill>
        </p:spPr>
        <p:txBody>
          <a:bodyPr wrap="square" rtlCol="0">
            <a:spAutoFit/>
          </a:bodyPr>
          <a:lstStyle/>
          <a:p>
            <a:r>
              <a:rPr lang="en-AU" sz="1350" dirty="0"/>
              <a:t>Product one comes on stream, with sales building and then falling away as it gains some traction in the market and funds the Horizon 2 product. P2 leverages the success of P1 by building scale and revenues faster. P3 may utilise new technology for lower cost, higher scale production and generate rapid revenues to offset the decline from P1. So the business builds across products and generations. </a:t>
            </a:r>
          </a:p>
        </p:txBody>
      </p:sp>
    </p:spTree>
    <p:extLst>
      <p:ext uri="{BB962C8B-B14F-4D97-AF65-F5344CB8AC3E}">
        <p14:creationId xmlns:p14="http://schemas.microsoft.com/office/powerpoint/2010/main" val="57586524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AU"/>
          </a:p>
        </p:txBody>
      </p:sp>
      <p:sp>
        <p:nvSpPr>
          <p:cNvPr id="5" name="Text Placeholder 4"/>
          <p:cNvSpPr>
            <a:spLocks noGrp="1"/>
          </p:cNvSpPr>
          <p:nvPr>
            <p:ph type="body" sz="quarter" idx="12"/>
          </p:nvPr>
        </p:nvSpPr>
        <p:spPr/>
        <p:txBody>
          <a:bodyPr/>
          <a:lstStyle/>
          <a:p>
            <a:endParaRPr lang="en-AU"/>
          </a:p>
        </p:txBody>
      </p:sp>
      <p:sp>
        <p:nvSpPr>
          <p:cNvPr id="3" name="Title 2"/>
          <p:cNvSpPr>
            <a:spLocks noGrp="1"/>
          </p:cNvSpPr>
          <p:nvPr>
            <p:ph type="title" idx="4294967295"/>
          </p:nvPr>
        </p:nvSpPr>
        <p:spPr>
          <a:xfrm>
            <a:off x="0" y="274638"/>
            <a:ext cx="7446963" cy="1143000"/>
          </a:xfrm>
          <a:prstGeom prst="rect">
            <a:avLst/>
          </a:prstGeom>
        </p:spPr>
        <p:txBody>
          <a:bodyPr>
            <a:normAutofit fontScale="90000"/>
          </a:bodyPr>
          <a:lstStyle/>
          <a:p>
            <a:pPr algn="l"/>
            <a:r>
              <a:rPr lang="en-AU" sz="2400" dirty="0">
                <a:latin typeface="Arial" panose="020B0604020202020204" pitchFamily="34" charset="0"/>
                <a:cs typeface="Arial" panose="020B0604020202020204" pitchFamily="34" charset="0"/>
              </a:rPr>
              <a:t>Matching horizons to sales and product life cycles</a:t>
            </a:r>
            <a:br>
              <a:rPr lang="en-AU" sz="2400" dirty="0">
                <a:latin typeface="Arial" panose="020B0604020202020204" pitchFamily="34" charset="0"/>
                <a:cs typeface="Arial" panose="020B0604020202020204" pitchFamily="34" charset="0"/>
              </a:rPr>
            </a:br>
            <a:r>
              <a:rPr lang="en-AU" sz="2400" dirty="0">
                <a:latin typeface="Arial" panose="020B0604020202020204" pitchFamily="34" charset="0"/>
                <a:cs typeface="Arial" panose="020B0604020202020204" pitchFamily="34" charset="0"/>
              </a:rPr>
              <a:t/>
            </a:r>
            <a:br>
              <a:rPr lang="en-AU" sz="2400" dirty="0">
                <a:latin typeface="Arial" panose="020B0604020202020204" pitchFamily="34" charset="0"/>
                <a:cs typeface="Arial" panose="020B0604020202020204" pitchFamily="34" charset="0"/>
              </a:rPr>
            </a:br>
            <a:r>
              <a:rPr lang="en-AU" sz="2400" dirty="0">
                <a:latin typeface="Arial" panose="020B0604020202020204" pitchFamily="34" charset="0"/>
                <a:cs typeface="Arial" panose="020B0604020202020204" pitchFamily="34" charset="0"/>
              </a:rPr>
              <a:t>An example:</a:t>
            </a:r>
          </a:p>
        </p:txBody>
      </p:sp>
      <p:sp>
        <p:nvSpPr>
          <p:cNvPr id="6" name="Rectangle 1"/>
          <p:cNvSpPr>
            <a:spLocks noChangeArrowheads="1"/>
          </p:cNvSpPr>
          <p:nvPr/>
        </p:nvSpPr>
        <p:spPr bwMode="auto">
          <a:xfrm>
            <a:off x="2547939" y="274757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AU" sz="1350"/>
          </a:p>
        </p:txBody>
      </p:sp>
      <p:graphicFrame>
        <p:nvGraphicFramePr>
          <p:cNvPr id="7" name="Table 6"/>
          <p:cNvGraphicFramePr>
            <a:graphicFrameLocks noGrp="1"/>
          </p:cNvGraphicFramePr>
          <p:nvPr>
            <p:extLst/>
          </p:nvPr>
        </p:nvGraphicFramePr>
        <p:xfrm>
          <a:off x="1493659" y="2564904"/>
          <a:ext cx="5265717" cy="2804670"/>
        </p:xfrm>
        <a:graphic>
          <a:graphicData uri="http://schemas.openxmlformats.org/drawingml/2006/table">
            <a:tbl>
              <a:tblPr firstRow="1" firstCol="1" bandRow="1">
                <a:tableStyleId>{5C22544A-7EE6-4342-B048-85BDC9FD1C3A}</a:tableStyleId>
              </a:tblPr>
              <a:tblGrid>
                <a:gridCol w="2104181"/>
                <a:gridCol w="790384"/>
                <a:gridCol w="790384"/>
                <a:gridCol w="790384"/>
                <a:gridCol w="790384"/>
              </a:tblGrid>
              <a:tr h="155815">
                <a:tc>
                  <a:txBody>
                    <a:bodyPr/>
                    <a:lstStyle/>
                    <a:p>
                      <a:pPr>
                        <a:lnSpc>
                          <a:spcPct val="107000"/>
                        </a:lnSpc>
                        <a:spcAft>
                          <a:spcPts val="0"/>
                        </a:spcAft>
                      </a:pPr>
                      <a:r>
                        <a:rPr lang="en-AU" sz="800" dirty="0">
                          <a:effectLst/>
                        </a:rPr>
                        <a:t> </a:t>
                      </a:r>
                      <a:endParaRPr lang="en-A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2018-2019</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2019-2020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2020-2021</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2021-2022</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55815">
                <a:tc>
                  <a:txBody>
                    <a:bodyPr/>
                    <a:lstStyle/>
                    <a:p>
                      <a:pP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55815">
                <a:tc>
                  <a:txBody>
                    <a:bodyPr/>
                    <a:lstStyle/>
                    <a:p>
                      <a:pPr>
                        <a:lnSpc>
                          <a:spcPct val="107000"/>
                        </a:lnSpc>
                        <a:spcAft>
                          <a:spcPts val="0"/>
                        </a:spcAft>
                      </a:pPr>
                      <a:r>
                        <a:rPr lang="en-AU" sz="800" cap="all">
                          <a:effectLst/>
                        </a:rPr>
                        <a:t>Product One</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55815">
                <a:tc>
                  <a:txBody>
                    <a:bodyPr/>
                    <a:lstStyle/>
                    <a:p>
                      <a:pPr>
                        <a:lnSpc>
                          <a:spcPct val="107000"/>
                        </a:lnSpc>
                        <a:spcAft>
                          <a:spcPts val="0"/>
                        </a:spcAft>
                      </a:pPr>
                      <a:r>
                        <a:rPr lang="en-AU" sz="800">
                          <a:effectLst/>
                        </a:rPr>
                        <a:t>Price</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10,000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10,000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8,000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7,000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55815">
                <a:tc>
                  <a:txBody>
                    <a:bodyPr/>
                    <a:lstStyle/>
                    <a:p>
                      <a:pPr>
                        <a:lnSpc>
                          <a:spcPct val="107000"/>
                        </a:lnSpc>
                        <a:spcAft>
                          <a:spcPts val="0"/>
                        </a:spcAft>
                      </a:pPr>
                      <a:r>
                        <a:rPr lang="en-AU" sz="800">
                          <a:effectLst/>
                        </a:rPr>
                        <a:t>Unit sales</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20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40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50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40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55815">
                <a:tc>
                  <a:txBody>
                    <a:bodyPr/>
                    <a:lstStyle/>
                    <a:p>
                      <a:pPr>
                        <a:lnSpc>
                          <a:spcPct val="107000"/>
                        </a:lnSpc>
                        <a:spcAft>
                          <a:spcPts val="0"/>
                        </a:spcAft>
                      </a:pPr>
                      <a:r>
                        <a:rPr lang="en-AU" sz="800">
                          <a:effectLst/>
                        </a:rPr>
                        <a:t>Market share</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1%</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1.5%</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1.5%</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dirty="0">
                          <a:effectLst/>
                        </a:rPr>
                        <a:t>1.5%</a:t>
                      </a:r>
                      <a:endParaRPr lang="en-A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55815">
                <a:tc>
                  <a:txBody>
                    <a:bodyPr/>
                    <a:lstStyle/>
                    <a:p>
                      <a:pP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55815">
                <a:tc>
                  <a:txBody>
                    <a:bodyPr/>
                    <a:lstStyle/>
                    <a:p>
                      <a:pPr>
                        <a:lnSpc>
                          <a:spcPct val="107000"/>
                        </a:lnSpc>
                        <a:spcAft>
                          <a:spcPts val="0"/>
                        </a:spcAft>
                      </a:pPr>
                      <a:r>
                        <a:rPr lang="en-AU" sz="800" cap="all">
                          <a:effectLst/>
                        </a:rPr>
                        <a:t>Product Two</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55815">
                <a:tc>
                  <a:txBody>
                    <a:bodyPr/>
                    <a:lstStyle/>
                    <a:p>
                      <a:pPr>
                        <a:lnSpc>
                          <a:spcPct val="107000"/>
                        </a:lnSpc>
                        <a:spcAft>
                          <a:spcPts val="0"/>
                        </a:spcAft>
                      </a:pPr>
                      <a:r>
                        <a:rPr lang="en-AU" sz="800">
                          <a:effectLst/>
                        </a:rPr>
                        <a:t>Price</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12,000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12,000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10,000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55815">
                <a:tc>
                  <a:txBody>
                    <a:bodyPr/>
                    <a:lstStyle/>
                    <a:p>
                      <a:pPr>
                        <a:lnSpc>
                          <a:spcPct val="107000"/>
                        </a:lnSpc>
                        <a:spcAft>
                          <a:spcPts val="0"/>
                        </a:spcAft>
                      </a:pPr>
                      <a:r>
                        <a:rPr lang="en-AU" sz="800">
                          <a:effectLst/>
                        </a:rPr>
                        <a:t>Unit sales</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40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80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100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55815">
                <a:tc>
                  <a:txBody>
                    <a:bodyPr/>
                    <a:lstStyle/>
                    <a:p>
                      <a:pPr>
                        <a:lnSpc>
                          <a:spcPct val="107000"/>
                        </a:lnSpc>
                        <a:spcAft>
                          <a:spcPts val="0"/>
                        </a:spcAft>
                      </a:pPr>
                      <a:r>
                        <a:rPr lang="en-AU" sz="800">
                          <a:effectLst/>
                        </a:rPr>
                        <a:t>Market share</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2%</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3.5%</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5%</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55815">
                <a:tc>
                  <a:txBody>
                    <a:bodyPr/>
                    <a:lstStyle/>
                    <a:p>
                      <a:pPr>
                        <a:lnSpc>
                          <a:spcPct val="107000"/>
                        </a:lnSpc>
                        <a:spcAft>
                          <a:spcPts val="0"/>
                        </a:spcAft>
                      </a:pPr>
                      <a:r>
                        <a:rPr lang="en-AU" sz="800" cap="all" dirty="0">
                          <a:effectLst/>
                        </a:rPr>
                        <a:t> </a:t>
                      </a:r>
                      <a:endParaRPr lang="en-A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55815">
                <a:tc>
                  <a:txBody>
                    <a:bodyPr/>
                    <a:lstStyle/>
                    <a:p>
                      <a:pPr>
                        <a:lnSpc>
                          <a:spcPct val="107000"/>
                        </a:lnSpc>
                        <a:spcAft>
                          <a:spcPts val="0"/>
                        </a:spcAft>
                      </a:pPr>
                      <a:r>
                        <a:rPr lang="en-AU" sz="800" cap="all">
                          <a:effectLst/>
                        </a:rPr>
                        <a:t>Product Three</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55815">
                <a:tc>
                  <a:txBody>
                    <a:bodyPr/>
                    <a:lstStyle/>
                    <a:p>
                      <a:pPr>
                        <a:lnSpc>
                          <a:spcPct val="107000"/>
                        </a:lnSpc>
                        <a:spcAft>
                          <a:spcPts val="0"/>
                        </a:spcAft>
                      </a:pPr>
                      <a:r>
                        <a:rPr lang="en-AU" sz="800">
                          <a:effectLst/>
                        </a:rPr>
                        <a:t>Price</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u="none" strike="noStrike">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u="none" strike="noStrike">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u="none" strike="noStrike">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5,000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55815">
                <a:tc>
                  <a:txBody>
                    <a:bodyPr/>
                    <a:lstStyle/>
                    <a:p>
                      <a:pPr>
                        <a:lnSpc>
                          <a:spcPct val="107000"/>
                        </a:lnSpc>
                        <a:spcAft>
                          <a:spcPts val="0"/>
                        </a:spcAft>
                      </a:pPr>
                      <a:r>
                        <a:rPr lang="en-AU" sz="800">
                          <a:effectLst/>
                        </a:rPr>
                        <a:t>Unit sales</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200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55815">
                <a:tc>
                  <a:txBody>
                    <a:bodyPr/>
                    <a:lstStyle/>
                    <a:p>
                      <a:pPr>
                        <a:lnSpc>
                          <a:spcPct val="107000"/>
                        </a:lnSpc>
                        <a:spcAft>
                          <a:spcPts val="0"/>
                        </a:spcAft>
                      </a:pPr>
                      <a:r>
                        <a:rPr lang="en-AU" sz="800">
                          <a:effectLst/>
                        </a:rPr>
                        <a:t>Market share</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2%</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55815">
                <a:tc>
                  <a:txBody>
                    <a:bodyPr/>
                    <a:lstStyle/>
                    <a:p>
                      <a:pP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55815">
                <a:tc>
                  <a:txBody>
                    <a:bodyPr/>
                    <a:lstStyle/>
                    <a:p>
                      <a:pPr>
                        <a:lnSpc>
                          <a:spcPct val="107000"/>
                        </a:lnSpc>
                        <a:spcAft>
                          <a:spcPts val="0"/>
                        </a:spcAft>
                      </a:pPr>
                      <a:r>
                        <a:rPr lang="en-AU" sz="800">
                          <a:effectLst/>
                        </a:rPr>
                        <a:t>Total Sales</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200,000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dirty="0">
                          <a:effectLst/>
                        </a:rPr>
                        <a:t>880,000</a:t>
                      </a:r>
                      <a:endParaRPr lang="en-A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a:effectLst/>
                        </a:rPr>
                        <a:t>1,360,000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AU" sz="800" dirty="0">
                          <a:effectLst/>
                        </a:rPr>
                        <a:t>2,280,000</a:t>
                      </a:r>
                      <a:endParaRPr lang="en-A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bl>
          </a:graphicData>
        </a:graphic>
      </p:graphicFrame>
    </p:spTree>
    <p:extLst>
      <p:ext uri="{BB962C8B-B14F-4D97-AF65-F5344CB8AC3E}">
        <p14:creationId xmlns:p14="http://schemas.microsoft.com/office/powerpoint/2010/main" val="323725635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AU"/>
          </a:p>
        </p:txBody>
      </p:sp>
      <p:sp>
        <p:nvSpPr>
          <p:cNvPr id="5" name="Text Placeholder 4"/>
          <p:cNvSpPr>
            <a:spLocks noGrp="1"/>
          </p:cNvSpPr>
          <p:nvPr>
            <p:ph type="body" sz="quarter" idx="12"/>
          </p:nvPr>
        </p:nvSpPr>
        <p:spPr/>
        <p:txBody>
          <a:bodyPr/>
          <a:lstStyle/>
          <a:p>
            <a:endParaRPr lang="en-AU"/>
          </a:p>
        </p:txBody>
      </p:sp>
      <p:sp>
        <p:nvSpPr>
          <p:cNvPr id="2" name="Title 1"/>
          <p:cNvSpPr>
            <a:spLocks noGrp="1"/>
          </p:cNvSpPr>
          <p:nvPr>
            <p:ph type="title" idx="4294967295"/>
          </p:nvPr>
        </p:nvSpPr>
        <p:spPr>
          <a:xfrm>
            <a:off x="0" y="274638"/>
            <a:ext cx="7446963" cy="1143000"/>
          </a:xfrm>
          <a:prstGeom prst="rect">
            <a:avLst/>
          </a:prstGeom>
        </p:spPr>
        <p:txBody>
          <a:bodyPr>
            <a:noAutofit/>
          </a:bodyPr>
          <a:lstStyle/>
          <a:p>
            <a:r>
              <a:rPr lang="en-AU" sz="2400" dirty="0"/>
              <a:t>Exercise: Icons from all steps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0160" y="1824379"/>
            <a:ext cx="2551784" cy="3467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959843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5" name="Content Placeholder 3"/>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3770" y="2227120"/>
            <a:ext cx="2580697" cy="23775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6"/>
          <p:cNvSpPr>
            <a:spLocks noChangeArrowheads="1"/>
          </p:cNvSpPr>
          <p:nvPr/>
        </p:nvSpPr>
        <p:spPr bwMode="auto">
          <a:xfrm>
            <a:off x="1" y="890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AU" sz="1350"/>
          </a:p>
        </p:txBody>
      </p:sp>
      <p:pic>
        <p:nvPicPr>
          <p:cNvPr id="207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2800" y="1266322"/>
            <a:ext cx="2025254" cy="108942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29"/>
          <p:cNvSpPr>
            <a:spLocks noChangeArrowheads="1"/>
          </p:cNvSpPr>
          <p:nvPr/>
        </p:nvSpPr>
        <p:spPr bwMode="auto">
          <a:xfrm>
            <a:off x="114301" y="10045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AU" sz="1350"/>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5791" y="2150683"/>
            <a:ext cx="911663" cy="817970"/>
          </a:xfrm>
          <a:prstGeom prst="rect">
            <a:avLst/>
          </a:prstGeom>
        </p:spPr>
      </p:pic>
      <p:pic>
        <p:nvPicPr>
          <p:cNvPr id="24" name="Picture 23"/>
          <p:cNvPicPr/>
          <p:nvPr/>
        </p:nvPicPr>
        <p:blipFill>
          <a:blip r:embed="rId5"/>
          <a:stretch>
            <a:fillRect/>
          </a:stretch>
        </p:blipFill>
        <p:spPr>
          <a:xfrm>
            <a:off x="5369129" y="1428750"/>
            <a:ext cx="1573616" cy="794255"/>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27565" y="3101629"/>
            <a:ext cx="1346939" cy="798542"/>
          </a:xfrm>
          <a:prstGeom prst="rect">
            <a:avLst/>
          </a:prstGeom>
        </p:spPr>
      </p:pic>
      <p:pic>
        <p:nvPicPr>
          <p:cNvPr id="2048" name="Picture 20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93476" y="4166257"/>
            <a:ext cx="1531442" cy="933440"/>
          </a:xfrm>
          <a:prstGeom prst="rect">
            <a:avLst/>
          </a:prstGeom>
        </p:spPr>
      </p:pic>
      <p:pic>
        <p:nvPicPr>
          <p:cNvPr id="2049" name="Picture 20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97697" y="4926540"/>
            <a:ext cx="1144523" cy="722597"/>
          </a:xfrm>
          <a:prstGeom prst="rect">
            <a:avLst/>
          </a:prstGeom>
        </p:spPr>
      </p:pic>
      <p:pic>
        <p:nvPicPr>
          <p:cNvPr id="70" name="Picture 2" descr="http://www.thomascrampton.com/wp-content/uploads/china-social-media-equivalent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24160" y="4739752"/>
            <a:ext cx="849025" cy="71988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20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2050" y="3500899"/>
            <a:ext cx="785545" cy="524735"/>
          </a:xfrm>
          <a:prstGeom prst="rect">
            <a:avLst/>
          </a:prstGeom>
        </p:spPr>
      </p:pic>
      <p:pic>
        <p:nvPicPr>
          <p:cNvPr id="2052" name="Picture 205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97758" y="3993943"/>
            <a:ext cx="1354007" cy="523682"/>
          </a:xfrm>
          <a:prstGeom prst="rect">
            <a:avLst/>
          </a:prstGeom>
        </p:spPr>
      </p:pic>
      <p:pic>
        <p:nvPicPr>
          <p:cNvPr id="2053" name="Picture 205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01912" y="4577685"/>
            <a:ext cx="915302" cy="576517"/>
          </a:xfrm>
          <a:prstGeom prst="rect">
            <a:avLst/>
          </a:prstGeom>
        </p:spPr>
      </p:pic>
      <p:pic>
        <p:nvPicPr>
          <p:cNvPr id="2054" name="Picture 205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93207" y="2996785"/>
            <a:ext cx="1028864" cy="750636"/>
          </a:xfrm>
          <a:prstGeom prst="rect">
            <a:avLst/>
          </a:prstGeom>
        </p:spPr>
      </p:pic>
      <p:pic>
        <p:nvPicPr>
          <p:cNvPr id="2055" name="Picture 205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374760" y="1554350"/>
            <a:ext cx="797828" cy="806112"/>
          </a:xfrm>
          <a:prstGeom prst="rect">
            <a:avLst/>
          </a:prstGeom>
        </p:spPr>
      </p:pic>
      <p:pic>
        <p:nvPicPr>
          <p:cNvPr id="2056" name="Picture 205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03309" y="2227119"/>
            <a:ext cx="1378073" cy="656569"/>
          </a:xfrm>
          <a:prstGeom prst="rect">
            <a:avLst/>
          </a:prstGeom>
        </p:spPr>
      </p:pic>
      <p:sp>
        <p:nvSpPr>
          <p:cNvPr id="5" name="Text Placeholder 4"/>
          <p:cNvSpPr>
            <a:spLocks noGrp="1"/>
          </p:cNvSpPr>
          <p:nvPr>
            <p:ph type="body" sz="quarter" idx="10"/>
          </p:nvPr>
        </p:nvSpPr>
        <p:spPr/>
        <p:txBody>
          <a:bodyPr/>
          <a:lstStyle/>
          <a:p>
            <a:endParaRPr lang="en-AU"/>
          </a:p>
        </p:txBody>
      </p:sp>
      <p:sp>
        <p:nvSpPr>
          <p:cNvPr id="6" name="Text Placeholder 5"/>
          <p:cNvSpPr>
            <a:spLocks noGrp="1"/>
          </p:cNvSpPr>
          <p:nvPr>
            <p:ph type="body" sz="quarter" idx="12"/>
          </p:nvPr>
        </p:nvSpPr>
        <p:spPr/>
        <p:txBody>
          <a:bodyPr/>
          <a:lstStyle/>
          <a:p>
            <a:endParaRPr lang="en-AU"/>
          </a:p>
        </p:txBody>
      </p:sp>
    </p:spTree>
    <p:extLst>
      <p:ext uri="{BB962C8B-B14F-4D97-AF65-F5344CB8AC3E}">
        <p14:creationId xmlns:p14="http://schemas.microsoft.com/office/powerpoint/2010/main" val="198500514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b="1" dirty="0" smtClean="0">
                <a:solidFill>
                  <a:schemeClr val="bg2">
                    <a:lumMod val="50000"/>
                  </a:schemeClr>
                </a:solidFill>
              </a:rPr>
              <a:t>Summary video</a:t>
            </a:r>
            <a:endParaRPr lang="en-AU" b="1" dirty="0">
              <a:solidFill>
                <a:schemeClr val="bg2">
                  <a:lumMod val="50000"/>
                </a:schemeClr>
              </a:solidFill>
            </a:endParaRPr>
          </a:p>
        </p:txBody>
      </p:sp>
      <p:sp>
        <p:nvSpPr>
          <p:cNvPr id="3" name="Text Placeholder 2"/>
          <p:cNvSpPr>
            <a:spLocks noGrp="1"/>
          </p:cNvSpPr>
          <p:nvPr>
            <p:ph type="body" sz="quarter" idx="12"/>
          </p:nvPr>
        </p:nvSpPr>
        <p:spPr/>
        <p:txBody>
          <a:bodyPr/>
          <a:lstStyle/>
          <a:p>
            <a:r>
              <a:rPr lang="en-GB" dirty="0"/>
              <a:t> </a:t>
            </a:r>
            <a:endParaRPr lang="en-AU" dirty="0">
              <a:latin typeface="+mn-lt"/>
            </a:endParaRPr>
          </a:p>
          <a:p>
            <a:r>
              <a:rPr lang="en-GB" u="sng" dirty="0">
                <a:latin typeface="+mn-lt"/>
                <a:hlinkClick r:id="rId2"/>
              </a:rPr>
              <a:t>https://</a:t>
            </a:r>
            <a:r>
              <a:rPr lang="en-GB" u="sng" dirty="0" smtClean="0">
                <a:latin typeface="+mn-lt"/>
                <a:hlinkClick r:id="rId2"/>
              </a:rPr>
              <a:t>app.frame.io/presentations/2d648a02-b16a-40c2-be0a-bea6d0871c7a</a:t>
            </a:r>
            <a:r>
              <a:rPr lang="en-GB" u="sng" dirty="0" smtClean="0">
                <a:latin typeface="+mn-lt"/>
              </a:rPr>
              <a:t> </a:t>
            </a:r>
            <a:endParaRPr lang="en-AU" dirty="0">
              <a:latin typeface="+mn-lt"/>
            </a:endParaRPr>
          </a:p>
          <a:p>
            <a:r>
              <a:rPr lang="en-AU" dirty="0" smtClean="0">
                <a:latin typeface="+mn-lt"/>
              </a:rPr>
              <a:t> </a:t>
            </a:r>
            <a:endParaRPr lang="en-AU" dirty="0">
              <a:latin typeface="+mn-lt"/>
            </a:endParaRPr>
          </a:p>
        </p:txBody>
      </p:sp>
    </p:spTree>
    <p:extLst>
      <p:ext uri="{BB962C8B-B14F-4D97-AF65-F5344CB8AC3E}">
        <p14:creationId xmlns:p14="http://schemas.microsoft.com/office/powerpoint/2010/main" val="355392234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75255" y="151098"/>
            <a:ext cx="8229600" cy="1143000"/>
          </a:xfrm>
        </p:spPr>
        <p:txBody>
          <a:bodyPr/>
          <a:lstStyle/>
          <a:p>
            <a:r>
              <a:rPr lang="en-US" sz="4000" dirty="0" err="1" smtClean="0"/>
              <a:t>EcoBiz</a:t>
            </a:r>
            <a:r>
              <a:rPr lang="en-US" sz="4000" dirty="0" smtClean="0"/>
              <a:t> Process</a:t>
            </a:r>
            <a:endParaRPr lang="en-US" sz="4000" dirty="0"/>
          </a:p>
        </p:txBody>
      </p:sp>
      <p:sp>
        <p:nvSpPr>
          <p:cNvPr id="2" name="Rectangle 1"/>
          <p:cNvSpPr/>
          <p:nvPr/>
        </p:nvSpPr>
        <p:spPr>
          <a:xfrm>
            <a:off x="226338" y="1294087"/>
            <a:ext cx="6038660" cy="2677656"/>
          </a:xfrm>
          <a:prstGeom prst="rect">
            <a:avLst/>
          </a:prstGeom>
        </p:spPr>
        <p:txBody>
          <a:bodyPr wrap="square">
            <a:spAutoFit/>
          </a:bodyPr>
          <a:lstStyle/>
          <a:p>
            <a:r>
              <a:rPr lang="en-AU" sz="2400" dirty="0">
                <a:solidFill>
                  <a:srgbClr val="007FB2"/>
                </a:solidFill>
                <a:latin typeface="Arial" panose="020B0604020202020204" pitchFamily="34" charset="0"/>
                <a:cs typeface="Arial" panose="020B0604020202020204" pitchFamily="34" charset="0"/>
              </a:rPr>
              <a:t>The top 25% of the applications </a:t>
            </a:r>
            <a:r>
              <a:rPr lang="en-AU" sz="2400" dirty="0" smtClean="0">
                <a:solidFill>
                  <a:srgbClr val="007FB2"/>
                </a:solidFill>
                <a:latin typeface="Arial" panose="020B0604020202020204" pitchFamily="34" charset="0"/>
                <a:cs typeface="Arial" panose="020B0604020202020204" pitchFamily="34" charset="0"/>
              </a:rPr>
              <a:t>selected </a:t>
            </a:r>
            <a:r>
              <a:rPr lang="en-AU" sz="2400" dirty="0">
                <a:solidFill>
                  <a:srgbClr val="007FB2"/>
                </a:solidFill>
                <a:latin typeface="Arial" panose="020B0604020202020204" pitchFamily="34" charset="0"/>
                <a:cs typeface="Arial" panose="020B0604020202020204" pitchFamily="34" charset="0"/>
              </a:rPr>
              <a:t>as semi-finalists and invited to participate in a 3 day Business </a:t>
            </a:r>
            <a:r>
              <a:rPr lang="en-AU" sz="2400" dirty="0" smtClean="0">
                <a:solidFill>
                  <a:srgbClr val="007FB2"/>
                </a:solidFill>
                <a:latin typeface="Arial" panose="020B0604020202020204" pitchFamily="34" charset="0"/>
                <a:cs typeface="Arial" panose="020B0604020202020204" pitchFamily="34" charset="0"/>
              </a:rPr>
              <a:t>Workshop</a:t>
            </a:r>
            <a:endParaRPr lang="en-AU" sz="2400" dirty="0">
              <a:solidFill>
                <a:srgbClr val="007FB2"/>
              </a:solidFill>
              <a:latin typeface="Arial" panose="020B0604020202020204" pitchFamily="34" charset="0"/>
              <a:cs typeface="Arial" panose="020B0604020202020204" pitchFamily="34" charset="0"/>
            </a:endParaRPr>
          </a:p>
          <a:p>
            <a:endParaRPr lang="en-AU" sz="2400" dirty="0">
              <a:solidFill>
                <a:srgbClr val="007FB2"/>
              </a:solidFill>
              <a:latin typeface="Arial" panose="020B0604020202020204" pitchFamily="34" charset="0"/>
              <a:cs typeface="Arial" panose="020B0604020202020204" pitchFamily="34" charset="0"/>
            </a:endParaRPr>
          </a:p>
          <a:p>
            <a:endParaRPr lang="en-AU" sz="2400" dirty="0">
              <a:solidFill>
                <a:srgbClr val="007FB2"/>
              </a:solidFill>
              <a:latin typeface="Arial" panose="020B0604020202020204" pitchFamily="34" charset="0"/>
              <a:cs typeface="Arial" panose="020B0604020202020204" pitchFamily="34" charset="0"/>
            </a:endParaRPr>
          </a:p>
          <a:p>
            <a:endParaRPr lang="en-AU" sz="2400" dirty="0">
              <a:solidFill>
                <a:srgbClr val="007FB2"/>
              </a:solidFill>
              <a:latin typeface="Arial" panose="020B0604020202020204" pitchFamily="34" charset="0"/>
              <a:cs typeface="Arial" panose="020B0604020202020204" pitchFamily="34" charset="0"/>
            </a:endParaRPr>
          </a:p>
          <a:p>
            <a:endParaRPr lang="en-AU" sz="2400" dirty="0">
              <a:solidFill>
                <a:srgbClr val="007FB2"/>
              </a:solidFill>
              <a:latin typeface="Arial" panose="020B0604020202020204" pitchFamily="34" charset="0"/>
              <a:cs typeface="Arial" panose="020B0604020202020204" pitchFamily="34" charset="0"/>
            </a:endParaRPr>
          </a:p>
        </p:txBody>
      </p:sp>
      <p:sp>
        <p:nvSpPr>
          <p:cNvPr id="7" name="Rectangle 6"/>
          <p:cNvSpPr/>
          <p:nvPr/>
        </p:nvSpPr>
        <p:spPr>
          <a:xfrm>
            <a:off x="3272827" y="3864070"/>
            <a:ext cx="5726317" cy="1938992"/>
          </a:xfrm>
          <a:prstGeom prst="rect">
            <a:avLst/>
          </a:prstGeom>
        </p:spPr>
        <p:txBody>
          <a:bodyPr wrap="square">
            <a:spAutoFit/>
          </a:bodyPr>
          <a:lstStyle/>
          <a:p>
            <a:r>
              <a:rPr lang="en-AU" sz="2400" dirty="0">
                <a:solidFill>
                  <a:srgbClr val="007FB2"/>
                </a:solidFill>
                <a:latin typeface="Arial" panose="020B0604020202020204" pitchFamily="34" charset="0"/>
                <a:cs typeface="Arial" panose="020B0604020202020204" pitchFamily="34" charset="0"/>
              </a:rPr>
              <a:t>The semi-finalists </a:t>
            </a:r>
            <a:r>
              <a:rPr lang="en-AU" sz="2400" dirty="0" smtClean="0">
                <a:solidFill>
                  <a:srgbClr val="007FB2"/>
                </a:solidFill>
                <a:latin typeface="Arial" panose="020B0604020202020204" pitchFamily="34" charset="0"/>
                <a:cs typeface="Arial" panose="020B0604020202020204" pitchFamily="34" charset="0"/>
              </a:rPr>
              <a:t>submitted </a:t>
            </a:r>
            <a:r>
              <a:rPr lang="en-AU" sz="2400" dirty="0">
                <a:solidFill>
                  <a:srgbClr val="007FB2"/>
                </a:solidFill>
                <a:latin typeface="Arial" panose="020B0604020202020204" pitchFamily="34" charset="0"/>
                <a:cs typeface="Arial" panose="020B0604020202020204" pitchFamily="34" charset="0"/>
              </a:rPr>
              <a:t>a formal business </a:t>
            </a:r>
            <a:r>
              <a:rPr lang="en-AU" sz="2400" dirty="0" smtClean="0">
                <a:solidFill>
                  <a:srgbClr val="007FB2"/>
                </a:solidFill>
                <a:latin typeface="Arial" panose="020B0604020202020204" pitchFamily="34" charset="0"/>
                <a:cs typeface="Arial" panose="020B0604020202020204" pitchFamily="34" charset="0"/>
              </a:rPr>
              <a:t>proposal. </a:t>
            </a:r>
            <a:r>
              <a:rPr lang="en-AU" sz="2400" dirty="0">
                <a:solidFill>
                  <a:srgbClr val="007FB2"/>
                </a:solidFill>
                <a:latin typeface="Arial" panose="020B0604020202020204" pitchFamily="34" charset="0"/>
                <a:cs typeface="Arial" panose="020B0604020202020204" pitchFamily="34" charset="0"/>
              </a:rPr>
              <a:t>The final winners </a:t>
            </a:r>
            <a:r>
              <a:rPr lang="en-AU" sz="2400" dirty="0" smtClean="0">
                <a:solidFill>
                  <a:srgbClr val="007FB2"/>
                </a:solidFill>
                <a:latin typeface="Arial" panose="020B0604020202020204" pitchFamily="34" charset="0"/>
                <a:cs typeface="Arial" panose="020B0604020202020204" pitchFamily="34" charset="0"/>
              </a:rPr>
              <a:t>received </a:t>
            </a:r>
            <a:r>
              <a:rPr lang="en-AU" sz="2400" dirty="0">
                <a:solidFill>
                  <a:srgbClr val="007FB2"/>
                </a:solidFill>
                <a:latin typeface="Arial" panose="020B0604020202020204" pitchFamily="34" charset="0"/>
                <a:cs typeface="Arial" panose="020B0604020202020204" pitchFamily="34" charset="0"/>
              </a:rPr>
              <a:t>a one-time equity grant of IDR 15,000,000 to start or expand their business idea</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21092" y="1177870"/>
            <a:ext cx="2665708" cy="1999281"/>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5255" y="3971743"/>
            <a:ext cx="3025957" cy="1703215"/>
          </a:xfrm>
          <a:prstGeom prst="rect">
            <a:avLst/>
          </a:prstGeom>
        </p:spPr>
      </p:pic>
    </p:spTree>
    <p:extLst>
      <p:ext uri="{BB962C8B-B14F-4D97-AF65-F5344CB8AC3E}">
        <p14:creationId xmlns:p14="http://schemas.microsoft.com/office/powerpoint/2010/main" val="265542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475657" y="3356992"/>
            <a:ext cx="5832648" cy="593391"/>
          </a:xfrm>
        </p:spPr>
        <p:txBody>
          <a:bodyPr>
            <a:noAutofit/>
          </a:bodyPr>
          <a:lstStyle/>
          <a:p>
            <a:pPr marL="0" indent="0" algn="ctr">
              <a:buNone/>
            </a:pPr>
            <a:r>
              <a:rPr lang="en-AU" sz="8000" dirty="0" smtClean="0">
                <a:solidFill>
                  <a:schemeClr val="bg2">
                    <a:lumMod val="50000"/>
                  </a:schemeClr>
                </a:solidFill>
              </a:rPr>
              <a:t>Any questions?</a:t>
            </a:r>
            <a:endParaRPr lang="en-AU" sz="8000" dirty="0">
              <a:solidFill>
                <a:schemeClr val="bg2">
                  <a:lumMod val="50000"/>
                </a:schemeClr>
              </a:solidFill>
            </a:endParaRPr>
          </a:p>
        </p:txBody>
      </p:sp>
      <p:sp>
        <p:nvSpPr>
          <p:cNvPr id="2" name="Title 1"/>
          <p:cNvSpPr>
            <a:spLocks noGrp="1"/>
          </p:cNvSpPr>
          <p:nvPr>
            <p:ph type="title" idx="4294967295"/>
          </p:nvPr>
        </p:nvSpPr>
        <p:spPr>
          <a:xfrm>
            <a:off x="0" y="1125538"/>
            <a:ext cx="8229600" cy="1143000"/>
          </a:xfrm>
        </p:spPr>
        <p:txBody>
          <a:bodyPr>
            <a:noAutofit/>
          </a:bodyPr>
          <a:lstStyle/>
          <a:p>
            <a:r>
              <a:rPr lang="en-AU" sz="11500" dirty="0" smtClean="0"/>
              <a:t>Thank you</a:t>
            </a:r>
            <a:endParaRPr lang="en-AU" sz="11500" dirty="0"/>
          </a:p>
        </p:txBody>
      </p:sp>
    </p:spTree>
    <p:extLst>
      <p:ext uri="{BB962C8B-B14F-4D97-AF65-F5344CB8AC3E}">
        <p14:creationId xmlns:p14="http://schemas.microsoft.com/office/powerpoint/2010/main" val="317020762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27844" y="-3412"/>
            <a:ext cx="6560380" cy="894282"/>
          </a:xfrm>
        </p:spPr>
        <p:txBody>
          <a:bodyPr>
            <a:normAutofit fontScale="70000" lnSpcReduction="20000"/>
          </a:bodyPr>
          <a:lstStyle/>
          <a:p>
            <a:r>
              <a:rPr lang="en-AU" dirty="0" smtClean="0"/>
              <a:t>We have used the framework for local communities in </a:t>
            </a:r>
            <a:r>
              <a:rPr lang="en-AU" dirty="0" err="1" smtClean="0"/>
              <a:t>Selayar</a:t>
            </a:r>
            <a:r>
              <a:rPr lang="en-AU" dirty="0" smtClean="0"/>
              <a:t> as well as for researchers and scientists.  </a:t>
            </a:r>
            <a:endParaRPr lang="en-AU" dirty="0"/>
          </a:p>
        </p:txBody>
      </p:sp>
      <p:pic>
        <p:nvPicPr>
          <p:cNvPr id="4098" name="0DF7B7C4-007B-4CD3-AC26-80E0DA9E5963" descr="0DF7B7C4-007B-4CD3-AC26-80E0DA9E59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0" y="1484784"/>
            <a:ext cx="4800534"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6D2522A8-E382-418A-A4DF-CD9B8B0F6AB9" descr="6D2522A8-E382-418A-A4DF-CD9B8B0F6AB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5435" y="836712"/>
            <a:ext cx="4328566" cy="324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21E00E15-777F-47D4-89AF-EFE25B171E91" descr="21E00E15-777F-47D4-89AF-EFE25B171E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491880" y="3380261"/>
            <a:ext cx="5645094" cy="347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242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068" y="1686567"/>
            <a:ext cx="5129175" cy="3705213"/>
          </a:xfrm>
          <a:prstGeom prst="rect">
            <a:avLst/>
          </a:prstGeom>
        </p:spPr>
      </p:pic>
      <p:pic>
        <p:nvPicPr>
          <p:cNvPr id="1026" name="Picture 2" descr="https://encrypted-tbn1.google.com/images?q=tbn:ANd9GcQZ-ejY8VEYr9VXvXtukpKJ6cTcbVQsZw5n1yGnPqJ8ND5PFnE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415" y="460201"/>
            <a:ext cx="1334591" cy="1157384"/>
          </a:xfrm>
          <a:prstGeom prst="rect">
            <a:avLst/>
          </a:prstGeom>
          <a:noFill/>
          <a:extLst>
            <a:ext uri="{909E8E84-426E-40DD-AFC4-6F175D3DCCD1}">
              <a14:hiddenFill xmlns:a14="http://schemas.microsoft.com/office/drawing/2010/main">
                <a:solidFill>
                  <a:srgbClr val="FFFFFF"/>
                </a:solidFill>
              </a14:hiddenFill>
            </a:ext>
          </a:extLst>
        </p:spPr>
      </p:pic>
      <p:sp>
        <p:nvSpPr>
          <p:cNvPr id="2" name="Donut 1"/>
          <p:cNvSpPr/>
          <p:nvPr/>
        </p:nvSpPr>
        <p:spPr>
          <a:xfrm>
            <a:off x="395536" y="764704"/>
            <a:ext cx="8154740" cy="5625365"/>
          </a:xfrm>
          <a:prstGeom prst="donut">
            <a:avLst>
              <a:gd name="adj" fmla="val 7306"/>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8434" name="Rectangle 2"/>
          <p:cNvSpPr>
            <a:spLocks noGrp="1" noChangeArrowheads="1"/>
          </p:cNvSpPr>
          <p:nvPr>
            <p:ph type="title"/>
          </p:nvPr>
        </p:nvSpPr>
        <p:spPr>
          <a:xfrm>
            <a:off x="553340" y="-170727"/>
            <a:ext cx="5160838" cy="786396"/>
          </a:xfrm>
        </p:spPr>
        <p:txBody>
          <a:bodyPr>
            <a:noAutofit/>
          </a:bodyPr>
          <a:lstStyle/>
          <a:p>
            <a:pPr eaLnBrk="1" hangingPunct="1"/>
            <a:r>
              <a:rPr lang="en-AU" sz="2800" dirty="0" smtClean="0"/>
              <a:t>Questions that point to a pathway</a:t>
            </a:r>
          </a:p>
        </p:txBody>
      </p:sp>
      <p:sp>
        <p:nvSpPr>
          <p:cNvPr id="23557" name="Text Box 4"/>
          <p:cNvSpPr txBox="1">
            <a:spLocks noChangeArrowheads="1"/>
          </p:cNvSpPr>
          <p:nvPr/>
        </p:nvSpPr>
        <p:spPr bwMode="auto">
          <a:xfrm>
            <a:off x="751483" y="1197642"/>
            <a:ext cx="1368425" cy="646617"/>
          </a:xfrm>
          <a:prstGeom prst="rect">
            <a:avLst/>
          </a:prstGeom>
          <a:gradFill>
            <a:gsLst>
              <a:gs pos="0">
                <a:srgbClr val="FF3399"/>
              </a:gs>
              <a:gs pos="25000">
                <a:srgbClr val="FF6633"/>
              </a:gs>
              <a:gs pos="50000">
                <a:srgbClr val="FFFF00"/>
              </a:gs>
              <a:gs pos="75000">
                <a:srgbClr val="01A78F"/>
              </a:gs>
              <a:gs pos="100000">
                <a:srgbClr val="3366FF"/>
              </a:gs>
            </a:gsLst>
            <a:lin ang="16200000" scaled="0"/>
          </a:gradFill>
          <a:ln>
            <a:headEnd/>
            <a:tailEnd/>
          </a:ln>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AU" b="1" dirty="0" smtClean="0"/>
              <a:t>I discover something</a:t>
            </a:r>
          </a:p>
        </p:txBody>
      </p:sp>
      <p:sp>
        <p:nvSpPr>
          <p:cNvPr id="3" name="Cloud Callout 2"/>
          <p:cNvSpPr/>
          <p:nvPr/>
        </p:nvSpPr>
        <p:spPr>
          <a:xfrm>
            <a:off x="2027224" y="561430"/>
            <a:ext cx="1420440" cy="959521"/>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50000"/>
              </a:spcBef>
              <a:defRPr/>
            </a:pPr>
            <a:r>
              <a:rPr lang="en-AU" b="1"/>
              <a:t>What do I do with it?</a:t>
            </a:r>
            <a:endParaRPr lang="en-AU" b="1" dirty="0"/>
          </a:p>
        </p:txBody>
      </p:sp>
      <p:sp>
        <p:nvSpPr>
          <p:cNvPr id="23" name="Cloud Callout 22"/>
          <p:cNvSpPr/>
          <p:nvPr/>
        </p:nvSpPr>
        <p:spPr>
          <a:xfrm>
            <a:off x="155575" y="3689665"/>
            <a:ext cx="1420440" cy="959521"/>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50000"/>
              </a:spcBef>
              <a:defRPr/>
            </a:pPr>
            <a:r>
              <a:rPr lang="en-AU" b="1" dirty="0"/>
              <a:t>How do I fund it?</a:t>
            </a:r>
          </a:p>
        </p:txBody>
      </p:sp>
      <p:sp>
        <p:nvSpPr>
          <p:cNvPr id="24" name="Cloud Callout 23"/>
          <p:cNvSpPr/>
          <p:nvPr/>
        </p:nvSpPr>
        <p:spPr>
          <a:xfrm>
            <a:off x="5593457" y="5298380"/>
            <a:ext cx="1872208" cy="959521"/>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50000"/>
              </a:spcBef>
              <a:defRPr/>
            </a:pPr>
            <a:r>
              <a:rPr lang="en-AU" sz="1400" b="1" dirty="0"/>
              <a:t>How much will development cost?</a:t>
            </a:r>
          </a:p>
        </p:txBody>
      </p:sp>
      <p:sp>
        <p:nvSpPr>
          <p:cNvPr id="25" name="Cloud Callout 24"/>
          <p:cNvSpPr/>
          <p:nvPr/>
        </p:nvSpPr>
        <p:spPr>
          <a:xfrm>
            <a:off x="4256772" y="5735051"/>
            <a:ext cx="1665238" cy="959521"/>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50000"/>
              </a:spcBef>
              <a:defRPr/>
            </a:pPr>
            <a:r>
              <a:rPr lang="en-AU" b="1" dirty="0"/>
              <a:t>How long will it take?</a:t>
            </a:r>
          </a:p>
        </p:txBody>
      </p:sp>
      <p:sp>
        <p:nvSpPr>
          <p:cNvPr id="26" name="Cloud Callout 25"/>
          <p:cNvSpPr/>
          <p:nvPr/>
        </p:nvSpPr>
        <p:spPr>
          <a:xfrm>
            <a:off x="2765060" y="5721776"/>
            <a:ext cx="1630846" cy="959521"/>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50000"/>
              </a:spcBef>
              <a:defRPr/>
            </a:pPr>
            <a:r>
              <a:rPr lang="en-AU" b="1" dirty="0"/>
              <a:t>Who will help me?</a:t>
            </a:r>
          </a:p>
        </p:txBody>
      </p:sp>
      <p:sp>
        <p:nvSpPr>
          <p:cNvPr id="27" name="Cloud Callout 26"/>
          <p:cNvSpPr/>
          <p:nvPr/>
        </p:nvSpPr>
        <p:spPr>
          <a:xfrm>
            <a:off x="6946036" y="4758200"/>
            <a:ext cx="1671403" cy="959521"/>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50000"/>
              </a:spcBef>
              <a:defRPr/>
            </a:pPr>
            <a:r>
              <a:rPr lang="en-AU" b="1" dirty="0"/>
              <a:t>How do I develop it?</a:t>
            </a:r>
          </a:p>
        </p:txBody>
      </p:sp>
      <p:sp>
        <p:nvSpPr>
          <p:cNvPr id="28" name="Cloud Callout 27"/>
          <p:cNvSpPr/>
          <p:nvPr/>
        </p:nvSpPr>
        <p:spPr>
          <a:xfrm>
            <a:off x="7286654" y="3717025"/>
            <a:ext cx="1692718" cy="959521"/>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50000"/>
              </a:spcBef>
              <a:defRPr/>
            </a:pPr>
            <a:r>
              <a:rPr lang="en-AU" b="1" dirty="0"/>
              <a:t>Do I develop it?</a:t>
            </a:r>
          </a:p>
        </p:txBody>
      </p:sp>
      <p:sp>
        <p:nvSpPr>
          <p:cNvPr id="29" name="Cloud Callout 28"/>
          <p:cNvSpPr/>
          <p:nvPr/>
        </p:nvSpPr>
        <p:spPr>
          <a:xfrm>
            <a:off x="7267700" y="2679411"/>
            <a:ext cx="1810534" cy="959521"/>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50000"/>
              </a:spcBef>
              <a:defRPr/>
            </a:pPr>
            <a:r>
              <a:rPr lang="en-AU" b="1" dirty="0"/>
              <a:t>How do I protect it?</a:t>
            </a:r>
          </a:p>
        </p:txBody>
      </p:sp>
      <p:sp>
        <p:nvSpPr>
          <p:cNvPr id="30" name="Cloud Callout 29"/>
          <p:cNvSpPr/>
          <p:nvPr/>
        </p:nvSpPr>
        <p:spPr>
          <a:xfrm>
            <a:off x="7140406" y="1740850"/>
            <a:ext cx="1420440" cy="959521"/>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50000"/>
              </a:spcBef>
              <a:defRPr/>
            </a:pPr>
            <a:r>
              <a:rPr lang="en-AU" b="1" dirty="0"/>
              <a:t>Do I protect it?</a:t>
            </a:r>
          </a:p>
        </p:txBody>
      </p:sp>
      <p:sp>
        <p:nvSpPr>
          <p:cNvPr id="31" name="Cloud Callout 30"/>
          <p:cNvSpPr/>
          <p:nvPr/>
        </p:nvSpPr>
        <p:spPr>
          <a:xfrm>
            <a:off x="6235816" y="1064078"/>
            <a:ext cx="1420440" cy="959521"/>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50000"/>
              </a:spcBef>
              <a:defRPr/>
            </a:pPr>
            <a:r>
              <a:rPr lang="en-AU" sz="1600" b="1" dirty="0"/>
              <a:t>Does </a:t>
            </a:r>
            <a:r>
              <a:rPr lang="en-AU" sz="1600" b="1" dirty="0" smtClean="0"/>
              <a:t>that matter</a:t>
            </a:r>
            <a:r>
              <a:rPr lang="en-AU" sz="1600" b="1" dirty="0"/>
              <a:t>?</a:t>
            </a:r>
          </a:p>
        </p:txBody>
      </p:sp>
      <p:sp>
        <p:nvSpPr>
          <p:cNvPr id="32" name="Cloud Callout 31"/>
          <p:cNvSpPr/>
          <p:nvPr/>
        </p:nvSpPr>
        <p:spPr>
          <a:xfrm>
            <a:off x="4646771" y="584318"/>
            <a:ext cx="1794112" cy="959521"/>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50000"/>
              </a:spcBef>
              <a:defRPr/>
            </a:pPr>
            <a:r>
              <a:rPr lang="en-AU" sz="1400" b="1" dirty="0"/>
              <a:t>Is it commercially viable?</a:t>
            </a:r>
          </a:p>
        </p:txBody>
      </p:sp>
      <p:sp>
        <p:nvSpPr>
          <p:cNvPr id="33" name="Cloud Callout 32"/>
          <p:cNvSpPr/>
          <p:nvPr/>
        </p:nvSpPr>
        <p:spPr>
          <a:xfrm>
            <a:off x="3397345" y="435818"/>
            <a:ext cx="1420440" cy="959521"/>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50000"/>
              </a:spcBef>
              <a:defRPr/>
            </a:pPr>
            <a:r>
              <a:rPr lang="en-AU" b="1" dirty="0"/>
              <a:t>Who will use it?</a:t>
            </a:r>
          </a:p>
        </p:txBody>
      </p:sp>
      <p:sp>
        <p:nvSpPr>
          <p:cNvPr id="34" name="Cloud Callout 33"/>
          <p:cNvSpPr/>
          <p:nvPr/>
        </p:nvSpPr>
        <p:spPr>
          <a:xfrm>
            <a:off x="224619" y="1775665"/>
            <a:ext cx="1420440" cy="959521"/>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50000"/>
              </a:spcBef>
              <a:defRPr/>
            </a:pPr>
            <a:r>
              <a:rPr lang="en-AU" b="1" dirty="0"/>
              <a:t>What’s next?</a:t>
            </a:r>
          </a:p>
        </p:txBody>
      </p:sp>
      <p:sp>
        <p:nvSpPr>
          <p:cNvPr id="36" name="Cloud Callout 35"/>
          <p:cNvSpPr/>
          <p:nvPr/>
        </p:nvSpPr>
        <p:spPr>
          <a:xfrm>
            <a:off x="30162" y="2712179"/>
            <a:ext cx="1420440" cy="959521"/>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50000"/>
              </a:spcBef>
              <a:defRPr/>
            </a:pPr>
            <a:r>
              <a:rPr lang="en-AU" b="1" dirty="0"/>
              <a:t>Do I </a:t>
            </a:r>
            <a:r>
              <a:rPr lang="en-AU" b="1" dirty="0" smtClean="0"/>
              <a:t>expand on </a:t>
            </a:r>
            <a:r>
              <a:rPr lang="en-AU" b="1" dirty="0"/>
              <a:t>it?</a:t>
            </a:r>
          </a:p>
        </p:txBody>
      </p:sp>
      <p:sp>
        <p:nvSpPr>
          <p:cNvPr id="4" name="AutoShape 2" descr="Image result for think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9" name="Cloud Callout 38"/>
          <p:cNvSpPr/>
          <p:nvPr/>
        </p:nvSpPr>
        <p:spPr>
          <a:xfrm>
            <a:off x="1560142" y="5449932"/>
            <a:ext cx="1420440" cy="959521"/>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50000"/>
              </a:spcBef>
              <a:defRPr/>
            </a:pPr>
            <a:r>
              <a:rPr lang="en-AU" sz="1400" b="1" dirty="0" smtClean="0"/>
              <a:t>Who else is doing it </a:t>
            </a:r>
            <a:r>
              <a:rPr lang="en-AU" sz="1400" b="1" dirty="0"/>
              <a:t>it?</a:t>
            </a:r>
          </a:p>
        </p:txBody>
      </p:sp>
      <p:sp>
        <p:nvSpPr>
          <p:cNvPr id="37" name="Cloud Callout 36"/>
          <p:cNvSpPr/>
          <p:nvPr/>
        </p:nvSpPr>
        <p:spPr>
          <a:xfrm>
            <a:off x="283952" y="4618682"/>
            <a:ext cx="1656059" cy="1064326"/>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50000"/>
              </a:spcBef>
              <a:defRPr/>
            </a:pPr>
            <a:r>
              <a:rPr lang="en-AU" sz="1400" b="1" smtClean="0"/>
              <a:t>What is the next generation?</a:t>
            </a:r>
            <a:endParaRPr lang="en-AU" sz="1400" b="1" dirty="0"/>
          </a:p>
        </p:txBody>
      </p:sp>
    </p:spTree>
    <p:extLst>
      <p:ext uri="{BB962C8B-B14F-4D97-AF65-F5344CB8AC3E}">
        <p14:creationId xmlns:p14="http://schemas.microsoft.com/office/powerpoint/2010/main" val="189685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557" grpId="0" animBg="1"/>
      <p:bldP spid="3"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6" grpId="0" animBg="1"/>
      <p:bldP spid="39"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AU" u="sng" dirty="0">
                <a:hlinkClick r:id="rId2"/>
              </a:rPr>
              <a:t>https://app.frame.io/presentations/23c87d74-8d78-4f39-8854-2648f8055478</a:t>
            </a:r>
            <a:endParaRPr lang="en-AU" dirty="0"/>
          </a:p>
        </p:txBody>
      </p:sp>
      <p:sp>
        <p:nvSpPr>
          <p:cNvPr id="3" name="Content Placeholder 2"/>
          <p:cNvSpPr>
            <a:spLocks noGrp="1"/>
          </p:cNvSpPr>
          <p:nvPr>
            <p:ph sz="quarter" idx="11"/>
          </p:nvPr>
        </p:nvSpPr>
        <p:spPr/>
        <p:txBody>
          <a:bodyPr/>
          <a:lstStyle/>
          <a:p>
            <a:r>
              <a:rPr lang="en-AU" dirty="0" smtClean="0"/>
              <a:t>Tourbillon animation</a:t>
            </a:r>
            <a:endParaRPr lang="en-AU" dirty="0"/>
          </a:p>
        </p:txBody>
      </p:sp>
    </p:spTree>
    <p:extLst>
      <p:ext uri="{BB962C8B-B14F-4D97-AF65-F5344CB8AC3E}">
        <p14:creationId xmlns:p14="http://schemas.microsoft.com/office/powerpoint/2010/main" val="2541885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5596</TotalTime>
  <Words>3487</Words>
  <Application>Microsoft Macintosh PowerPoint</Application>
  <PresentationFormat>On-screen Show (4:3)</PresentationFormat>
  <Paragraphs>856</Paragraphs>
  <Slides>68</Slides>
  <Notes>20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82" baseType="lpstr">
      <vt:lpstr> helvetica neue</vt:lpstr>
      <vt:lpstr>Arial</vt:lpstr>
      <vt:lpstr>Arial Narrow</vt:lpstr>
      <vt:lpstr>Calibri</vt:lpstr>
      <vt:lpstr>Gotham Light</vt:lpstr>
      <vt:lpstr>Helvetica Neue</vt:lpstr>
      <vt:lpstr>Helvetice neue</vt:lpstr>
      <vt:lpstr>MS Mincho</vt:lpstr>
      <vt:lpstr>MS PGothic</vt:lpstr>
      <vt:lpstr>ＭＳ Ｐゴシック</vt:lpstr>
      <vt:lpstr>Times New Roman</vt:lpstr>
      <vt:lpstr>Wingdings</vt:lpstr>
      <vt:lpstr>Office Theme</vt:lpstr>
      <vt:lpstr>Excel.Sheet.8</vt:lpstr>
      <vt:lpstr>PowerPoint Presentation</vt:lpstr>
      <vt:lpstr>Let’s clear up some misconceptions.</vt:lpstr>
      <vt:lpstr>PowerPoint Presentation</vt:lpstr>
      <vt:lpstr>PowerPoint Presentation</vt:lpstr>
      <vt:lpstr>PowerPoint Presentation</vt:lpstr>
      <vt:lpstr>A commercialisation framework that you can use yourself.</vt:lpstr>
      <vt:lpstr>PowerPoint Presentation</vt:lpstr>
      <vt:lpstr>Questions that point to a pathway</vt:lpstr>
      <vt:lpstr>PowerPoint Presentation</vt:lpstr>
      <vt:lpstr>PowerPoint Presentation</vt:lpstr>
      <vt:lpstr>PowerPoint Presentation</vt:lpstr>
      <vt:lpstr>Why use the Tourbillon?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Intellectual Property?</vt:lpstr>
      <vt:lpstr>Ideas?</vt:lpstr>
      <vt:lpstr>PowerPoint Presentation</vt:lpstr>
      <vt:lpstr>Types of intellectual property</vt:lpstr>
      <vt:lpstr>Ownership – some questions to ask yourself</vt:lpstr>
      <vt:lpstr>Acknowledging someone’s contribution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Realistic timelines</vt:lpstr>
      <vt:lpstr>PowerPoint Presentation</vt:lpstr>
      <vt:lpstr>PowerPoint Presentation</vt:lpstr>
      <vt:lpstr>PowerPoint Presentation</vt:lpstr>
      <vt:lpstr>The progression from science to business knowledge that follows the development cycle</vt:lpstr>
      <vt:lpstr>PowerPoint Presentation</vt:lpstr>
      <vt:lpstr>PowerPoint Presentation</vt:lpstr>
      <vt:lpstr>PowerPoint Presentation</vt:lpstr>
      <vt:lpstr>PowerPoint Presentation</vt:lpstr>
      <vt:lpstr>Different levels of your market</vt:lpstr>
      <vt:lpstr>The tool(s): Markets and segments</vt:lpstr>
      <vt:lpstr>PowerPoint Presentation</vt:lpstr>
      <vt:lpstr>PowerPoint Presentation</vt:lpstr>
      <vt:lpstr>PowerPoint Presentation</vt:lpstr>
      <vt:lpstr>PowerPoint Presentation</vt:lpstr>
      <vt:lpstr>Pathways</vt:lpstr>
      <vt:lpstr>Pathways</vt:lpstr>
      <vt:lpstr>PowerPoint Presentation</vt:lpstr>
      <vt:lpstr>PowerPoint Presentation</vt:lpstr>
      <vt:lpstr>PowerPoint Presentation</vt:lpstr>
      <vt:lpstr>PowerPoint Presentation</vt:lpstr>
      <vt:lpstr>Match the horizons to your timeline.</vt:lpstr>
      <vt:lpstr>PowerPoint Presentation</vt:lpstr>
      <vt:lpstr>Why do financials come last?</vt:lpstr>
      <vt:lpstr>PowerPoint Presentation</vt:lpstr>
      <vt:lpstr>Parts of the Balance Sheet</vt:lpstr>
      <vt:lpstr>PowerPoint Presentation</vt:lpstr>
      <vt:lpstr>Matching horizons to sales and product life cycles. An example.</vt:lpstr>
      <vt:lpstr>Matching horizons to sales and product life cycles  An example:</vt:lpstr>
      <vt:lpstr>Exercise: Icons from all steps</vt:lpstr>
      <vt:lpstr>PowerPoint Presentation</vt:lpstr>
      <vt:lpstr>PowerPoint Presentation</vt:lpstr>
      <vt:lpstr>EcoBiz Process</vt:lpstr>
      <vt:lpstr>Thank you</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Lisette Pregelj</dc:creator>
  <cp:lastModifiedBy>Microsoft Office User</cp:lastModifiedBy>
  <cp:revision>47</cp:revision>
  <dcterms:created xsi:type="dcterms:W3CDTF">2016-03-19T22:15:27Z</dcterms:created>
  <dcterms:modified xsi:type="dcterms:W3CDTF">2018-10-01T05:01:55Z</dcterms:modified>
</cp:coreProperties>
</file>