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56" r:id="rId2"/>
    <p:sldId id="257" r:id="rId3"/>
    <p:sldId id="258" r:id="rId4"/>
    <p:sldId id="284" r:id="rId5"/>
    <p:sldId id="259" r:id="rId6"/>
    <p:sldId id="260" r:id="rId7"/>
    <p:sldId id="261" r:id="rId8"/>
    <p:sldId id="262" r:id="rId9"/>
    <p:sldId id="285" r:id="rId10"/>
    <p:sldId id="263" r:id="rId11"/>
    <p:sldId id="286" r:id="rId12"/>
    <p:sldId id="264" r:id="rId13"/>
    <p:sldId id="287" r:id="rId14"/>
    <p:sldId id="265" r:id="rId15"/>
    <p:sldId id="266" r:id="rId16"/>
    <p:sldId id="267" r:id="rId17"/>
    <p:sldId id="268" r:id="rId18"/>
    <p:sldId id="288" r:id="rId19"/>
    <p:sldId id="269" r:id="rId20"/>
    <p:sldId id="270" r:id="rId21"/>
    <p:sldId id="279" r:id="rId22"/>
    <p:sldId id="271" r:id="rId23"/>
    <p:sldId id="273" r:id="rId24"/>
    <p:sldId id="274" r:id="rId25"/>
    <p:sldId id="275" r:id="rId26"/>
    <p:sldId id="276" r:id="rId27"/>
    <p:sldId id="277" r:id="rId28"/>
    <p:sldId id="278" r:id="rId29"/>
    <p:sldId id="280" r:id="rId30"/>
    <p:sldId id="283" r:id="rId31"/>
    <p:sldId id="282"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165477EE-C77D-40E0-AFBA-2EB2D5E5C422}"/>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xmlns="" id="{F74A2B82-0100-4B01-8E0E-C5F5150AA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xmlns="" id="{2F941565-FE3A-4DFE-9688-4B4F5DBEB299}"/>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5" name="바닥글 개체 틀 4">
            <a:extLst>
              <a:ext uri="{FF2B5EF4-FFF2-40B4-BE49-F238E27FC236}">
                <a16:creationId xmlns:a16="http://schemas.microsoft.com/office/drawing/2014/main" xmlns="" id="{06D009EE-7820-4C04-A2D2-B253308528B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316C27B2-FCE1-4B2E-9E76-D2F73A9474FE}"/>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220459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8490376C-3C93-4A4A-9CB3-0255954EDEB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3B47DC3B-617A-48E2-A868-6C5DE7EC1582}"/>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67322FAB-3AB9-49FC-B358-4B74F3DA748F}"/>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5" name="바닥글 개체 틀 4">
            <a:extLst>
              <a:ext uri="{FF2B5EF4-FFF2-40B4-BE49-F238E27FC236}">
                <a16:creationId xmlns:a16="http://schemas.microsoft.com/office/drawing/2014/main" xmlns="" id="{03958D0D-286D-4415-BEFF-3C143ACD7C2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27EA917F-57FE-4859-84F2-20D96DFF67F9}"/>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263074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xmlns="" id="{419E3E44-DCB6-41AC-BCCA-28E315C7968F}"/>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DD16EE20-7C7A-4FC1-9E51-5CC36EF6544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D846C2CC-D57B-4A06-9BD8-08D36AEF6303}"/>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5" name="바닥글 개체 틀 4">
            <a:extLst>
              <a:ext uri="{FF2B5EF4-FFF2-40B4-BE49-F238E27FC236}">
                <a16:creationId xmlns:a16="http://schemas.microsoft.com/office/drawing/2014/main" xmlns="" id="{BC85621F-03BB-4292-9056-3A8DCE177E4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5FF03AF1-53E7-405B-A958-86261A76CEEC}"/>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326864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7136A363-6D26-4A16-999E-4F8B6BF8BD4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xmlns="" id="{F1D23A82-C78D-43BC-9619-FFE8684E0DA3}"/>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58805021-002E-498A-8341-B73E4FA5A29A}"/>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5" name="바닥글 개체 틀 4">
            <a:extLst>
              <a:ext uri="{FF2B5EF4-FFF2-40B4-BE49-F238E27FC236}">
                <a16:creationId xmlns:a16="http://schemas.microsoft.com/office/drawing/2014/main" xmlns="" id="{5C76F4BA-5793-438C-939B-1589ABE424D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8C37BEF3-2F2A-41A5-87F4-D1C80A35E137}"/>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143164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274F6AFA-E354-4640-91F5-C970327B3CBB}"/>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xmlns="" id="{1EF5F4F7-D418-4548-A4DE-7230F7786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xmlns="" id="{0ABC578E-3BA0-441C-9132-E7710D94B749}"/>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5" name="바닥글 개체 틀 4">
            <a:extLst>
              <a:ext uri="{FF2B5EF4-FFF2-40B4-BE49-F238E27FC236}">
                <a16:creationId xmlns:a16="http://schemas.microsoft.com/office/drawing/2014/main" xmlns="" id="{3085523B-E59B-4493-86BA-023212E92B7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096BE91D-9273-4E8D-9F7C-7812B4E1A61B}"/>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367672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DB6BD213-A048-4396-A530-359ED32B0DF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xmlns="" id="{70472B78-446F-40F3-B2C3-056E2C60F9FE}"/>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xmlns="" id="{21D688B0-EA25-4BF5-A8EF-60CFBDEF1DA6}"/>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xmlns="" id="{9AB64C3C-74D1-4725-B307-33288D8EA228}"/>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6" name="바닥글 개체 틀 5">
            <a:extLst>
              <a:ext uri="{FF2B5EF4-FFF2-40B4-BE49-F238E27FC236}">
                <a16:creationId xmlns:a16="http://schemas.microsoft.com/office/drawing/2014/main" xmlns="" id="{FD8DA8FF-9050-4866-9736-E04FBEB1DEF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62D1DD5E-DA2B-4A10-902F-5A0BF3C48290}"/>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229737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670F6099-9977-499C-A878-E7B914C4CC11}"/>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4F6B1C08-91A1-4DDE-B89A-837B212EF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xmlns="" id="{726CCFA9-A6E2-4ECB-85AB-D97306749752}"/>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xmlns="" id="{11C67677-43E0-4A7F-A2DB-45B5317F34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xmlns="" id="{CE39461E-5FCF-427F-820C-107C21DFFDC5}"/>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xmlns="" id="{93F0D0C4-7E4C-45A8-B9F5-1D66BBB2B255}"/>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8" name="바닥글 개체 틀 7">
            <a:extLst>
              <a:ext uri="{FF2B5EF4-FFF2-40B4-BE49-F238E27FC236}">
                <a16:creationId xmlns:a16="http://schemas.microsoft.com/office/drawing/2014/main" xmlns="" id="{BEE7DB7E-6C59-4ABC-98A9-CCF9A64AC202}"/>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xmlns="" id="{E198F06D-5818-4352-8005-8CE39A162E80}"/>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353309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62DF2B6E-960B-4089-B31F-F509BF40AD7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xmlns="" id="{324FF074-07B5-4009-AEF6-160EC0A6126F}"/>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4" name="바닥글 개체 틀 3">
            <a:extLst>
              <a:ext uri="{FF2B5EF4-FFF2-40B4-BE49-F238E27FC236}">
                <a16:creationId xmlns:a16="http://schemas.microsoft.com/office/drawing/2014/main" xmlns="" id="{F64DEFC9-7BEB-46E5-880A-0C785065AF3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xmlns="" id="{857F0693-6125-45F5-936B-C076503A9BED}"/>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49891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xmlns="" id="{3F738E7A-E252-46A6-9865-75EA641D7667}"/>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3" name="바닥글 개체 틀 2">
            <a:extLst>
              <a:ext uri="{FF2B5EF4-FFF2-40B4-BE49-F238E27FC236}">
                <a16:creationId xmlns:a16="http://schemas.microsoft.com/office/drawing/2014/main" xmlns="" id="{F3F0677E-EF2F-427F-9E17-B8DCB5FE726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xmlns="" id="{2FE4EB46-7F0F-4DFA-9122-5434C1A42E02}"/>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163858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679DC101-DEC8-45E4-A7F2-EF8D3C84E58F}"/>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xmlns="" id="{38BB66F6-0D59-4A20-A772-68924C9DF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xmlns="" id="{29DDB5A3-2935-43AC-8BFC-23ECBEC03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CF0283C4-DEA2-4324-B84A-001548DDDF7D}"/>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6" name="바닥글 개체 틀 5">
            <a:extLst>
              <a:ext uri="{FF2B5EF4-FFF2-40B4-BE49-F238E27FC236}">
                <a16:creationId xmlns:a16="http://schemas.microsoft.com/office/drawing/2014/main" xmlns="" id="{D084208F-D434-455E-8565-B9E18705827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09F228E0-A0D0-4987-938C-6B4238816090}"/>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218390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7FEF5057-E113-4770-B930-1E0F5A0A653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xmlns="" id="{11017D77-1F85-4158-BEC7-7C23267BB0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xmlns="" id="{EAADDBBB-8DB6-4847-8D29-E3017B753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22C868BA-1828-48C4-B135-DF3DC5E827E2}"/>
              </a:ext>
            </a:extLst>
          </p:cNvPr>
          <p:cNvSpPr>
            <a:spLocks noGrp="1"/>
          </p:cNvSpPr>
          <p:nvPr>
            <p:ph type="dt" sz="half" idx="10"/>
          </p:nvPr>
        </p:nvSpPr>
        <p:spPr/>
        <p:txBody>
          <a:bodyPr/>
          <a:lstStyle/>
          <a:p>
            <a:fld id="{6BFD08EF-624C-415E-A8A1-3FF0A0AD1720}" type="datetimeFigureOut">
              <a:rPr lang="ko-KR" altLang="en-US" smtClean="0"/>
              <a:pPr/>
              <a:t>2018-08-31</a:t>
            </a:fld>
            <a:endParaRPr lang="ko-KR" altLang="en-US"/>
          </a:p>
        </p:txBody>
      </p:sp>
      <p:sp>
        <p:nvSpPr>
          <p:cNvPr id="6" name="바닥글 개체 틀 5">
            <a:extLst>
              <a:ext uri="{FF2B5EF4-FFF2-40B4-BE49-F238E27FC236}">
                <a16:creationId xmlns:a16="http://schemas.microsoft.com/office/drawing/2014/main" xmlns="" id="{B140E964-7130-47CA-91CE-48F6A5422EE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319011C2-E0FC-4800-B40F-342858B8DA62}"/>
              </a:ext>
            </a:extLst>
          </p:cNvPr>
          <p:cNvSpPr>
            <a:spLocks noGrp="1"/>
          </p:cNvSpPr>
          <p:nvPr>
            <p:ph type="sldNum" sz="quarter" idx="12"/>
          </p:nvPr>
        </p:nvSpPr>
        <p:spPr/>
        <p:txBody>
          <a:body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284985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xmlns="" id="{A6F1C3F4-B0BA-45E7-A252-BE7CAB1C8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5A345626-DE08-493D-9A08-BDB914616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DA5B1EF7-A644-4AD3-AC09-D48B06E25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D08EF-624C-415E-A8A1-3FF0A0AD1720}" type="datetimeFigureOut">
              <a:rPr lang="ko-KR" altLang="en-US" smtClean="0"/>
              <a:pPr/>
              <a:t>2018-08-31</a:t>
            </a:fld>
            <a:endParaRPr lang="ko-KR" altLang="en-US"/>
          </a:p>
        </p:txBody>
      </p:sp>
      <p:sp>
        <p:nvSpPr>
          <p:cNvPr id="5" name="바닥글 개체 틀 4">
            <a:extLst>
              <a:ext uri="{FF2B5EF4-FFF2-40B4-BE49-F238E27FC236}">
                <a16:creationId xmlns:a16="http://schemas.microsoft.com/office/drawing/2014/main" xmlns="" id="{23F99A21-735B-48F8-8864-D59BD9178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xmlns="" id="{C3E3882A-D69F-45CF-A83B-D93824E050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B926A-BDBA-49CA-93D5-892A20CF7475}" type="slidenum">
              <a:rPr lang="ko-KR" altLang="en-US" smtClean="0"/>
              <a:pPr/>
              <a:t>‹#›</a:t>
            </a:fld>
            <a:endParaRPr lang="ko-KR" altLang="en-US"/>
          </a:p>
        </p:txBody>
      </p:sp>
    </p:spTree>
    <p:extLst>
      <p:ext uri="{BB962C8B-B14F-4D97-AF65-F5344CB8AC3E}">
        <p14:creationId xmlns:p14="http://schemas.microsoft.com/office/powerpoint/2010/main" xmlns="" val="1782740089"/>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ogle.co.kr/url?sa=t&amp;rct=j&amp;q=&amp;esrc=s&amp;source=web&amp;cd=1&amp;ved=2ahUKEwiO17yJpZDdAhWOZt4KHZ4-B2oQFjAAegQIChAC&amp;url=https://www.utdallas.edu/infosecurity/files/IoT-by-UT-Dallas-022416.pptx&amp;usg=AOvVaw1RwOQ6jeiN5nrKSDLzPH3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Augmented_reality" TargetMode="External"/><Relationship Id="rId2" Type="http://schemas.openxmlformats.org/officeDocument/2006/relationships/hyperlink" Target="https://en.wikipedia.org/wiki/Virtual_real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elegraph.co.uk/technology/2017/08/09/south-korea-introduces-worlds-first-robot-tax/"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Fourth_Industrial_Revolu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o.wikipedia.org/wiki/%ED%8A%B9%EC%88%98:%EC%B1%85%EC%B0%BE%EA%B8%B0/0-517-32719-8" TargetMode="External"/><Relationship Id="rId2" Type="http://schemas.openxmlformats.org/officeDocument/2006/relationships/hyperlink" Target="https://ko.wikipedia.org/wiki/%EA%B5%AD%EC%A0%9C_%ED%91%9C%EC%A4%80_%EB%8F%84%EC%84%9C_%EB%B2%88%ED%98%B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kr/url?sa=i&amp;rct=j&amp;q=&amp;esrc=s&amp;source=images&amp;cd=&amp;cad=rja&amp;uact=8&amp;ved=2ahUKEwjXxsCn7ZHdAhUXat4KHesxDCEQjRx6BAgBEAU&amp;url=https://www.siemens.com/innovation/en/home/pictures-of-the-future/industry-and-automation/digital-factories-defects-a-vanishing-species.html&amp;psig=AOvVaw1zsEXs_uqyTq4xlcQgbuQ4&amp;ust=153561807405824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dirty="0"/>
              <a:t>Economic Empowerment in Digital Economy Era</a:t>
            </a:r>
            <a:endParaRPr lang="ko-KR" altLang="en-US" dirty="0"/>
          </a:p>
        </p:txBody>
      </p:sp>
      <p:sp>
        <p:nvSpPr>
          <p:cNvPr id="3" name="부제목 2"/>
          <p:cNvSpPr>
            <a:spLocks noGrp="1"/>
          </p:cNvSpPr>
          <p:nvPr>
            <p:ph type="subTitle" idx="1"/>
          </p:nvPr>
        </p:nvSpPr>
        <p:spPr>
          <a:xfrm>
            <a:off x="1654629" y="4133883"/>
            <a:ext cx="9144000" cy="1655762"/>
          </a:xfrm>
        </p:spPr>
        <p:txBody>
          <a:bodyPr/>
          <a:lstStyle/>
          <a:p>
            <a:r>
              <a:rPr lang="en-US" altLang="ko-KR" dirty="0"/>
              <a:t>Choi Won </a:t>
            </a:r>
            <a:r>
              <a:rPr lang="en-US" altLang="ko-KR" dirty="0" err="1"/>
              <a:t>Gyu</a:t>
            </a:r>
            <a:r>
              <a:rPr lang="en-US" altLang="ko-KR" dirty="0"/>
              <a:t>, Ph.D., Professor, </a:t>
            </a:r>
            <a:r>
              <a:rPr lang="en-US" altLang="ko-KR" dirty="0" err="1"/>
              <a:t>Chonbuk</a:t>
            </a:r>
            <a:r>
              <a:rPr lang="en-US" altLang="ko-KR" dirty="0"/>
              <a:t> National University, Republic of Korea</a:t>
            </a:r>
          </a:p>
          <a:p>
            <a:r>
              <a:rPr lang="en-US" altLang="ko-KR" dirty="0"/>
              <a:t>President, Korea Academy of Social Welfare</a:t>
            </a:r>
            <a:endParaRPr lang="ko-KR" altLang="en-US" dirty="0"/>
          </a:p>
        </p:txBody>
      </p:sp>
    </p:spTree>
    <p:extLst>
      <p:ext uri="{BB962C8B-B14F-4D97-AF65-F5344CB8AC3E}">
        <p14:creationId xmlns:p14="http://schemas.microsoft.com/office/powerpoint/2010/main" xmlns="" val="51688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Connected Car Advertisement by Hyundai Automotive</a:t>
            </a:r>
            <a:r>
              <a:rPr lang="ko-KR" altLang="en-US" dirty="0"/>
              <a:t> </a:t>
            </a:r>
          </a:p>
        </p:txBody>
      </p:sp>
      <p:sp>
        <p:nvSpPr>
          <p:cNvPr id="3" name="내용 개체 틀 2"/>
          <p:cNvSpPr>
            <a:spLocks noGrp="1"/>
          </p:cNvSpPr>
          <p:nvPr>
            <p:ph idx="1"/>
          </p:nvPr>
        </p:nvSpPr>
        <p:spPr/>
        <p:txBody>
          <a:bodyPr/>
          <a:lstStyle/>
          <a:p>
            <a:r>
              <a:rPr lang="en-US" altLang="ko-KR" dirty="0"/>
              <a:t>Smart Car with ICT: traffic information, real time navigation, remote check on car, multimedia streaming etc. </a:t>
            </a:r>
          </a:p>
          <a:p>
            <a:endParaRPr lang="en-US" altLang="ko-KR" dirty="0"/>
          </a:p>
          <a:p>
            <a:r>
              <a:rPr lang="en-US" altLang="ko-KR" dirty="0"/>
              <a:t>Many experts and professionals such as meteorologists, voice analysists, health care experts, city life analysists, experts in </a:t>
            </a:r>
            <a:r>
              <a:rPr lang="en-US" altLang="ko-KR" dirty="0" err="1"/>
              <a:t>IoT</a:t>
            </a:r>
            <a:r>
              <a:rPr lang="en-US" altLang="ko-KR" dirty="0"/>
              <a:t>(Internet of Things), researchers on social media etc. work together at the automotive plant. </a:t>
            </a:r>
            <a:endParaRPr lang="ko-KR" altLang="en-US" dirty="0"/>
          </a:p>
        </p:txBody>
      </p:sp>
    </p:spTree>
    <p:extLst>
      <p:ext uri="{BB962C8B-B14F-4D97-AF65-F5344CB8AC3E}">
        <p14:creationId xmlns:p14="http://schemas.microsoft.com/office/powerpoint/2010/main" xmlns="" val="246895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Hyundai Blue Link and </a:t>
            </a:r>
            <a:r>
              <a:rPr lang="en-US" altLang="ko-KR" dirty="0" err="1"/>
              <a:t>Smartcar</a:t>
            </a:r>
            <a:r>
              <a:rPr lang="en-US" altLang="ko-KR" dirty="0"/>
              <a:t> Team Up to Build an Expanded Infrastructure for the Connected Car </a:t>
            </a:r>
            <a:endParaRPr lang="ko-KR" altLang="en-US" dirty="0"/>
          </a:p>
        </p:txBody>
      </p:sp>
      <p:pic>
        <p:nvPicPr>
          <p:cNvPr id="9" name="내용 개체 틀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32496" y="1825625"/>
            <a:ext cx="6527007" cy="4351338"/>
          </a:xfrm>
        </p:spPr>
      </p:pic>
    </p:spTree>
    <p:extLst>
      <p:ext uri="{BB962C8B-B14F-4D97-AF65-F5344CB8AC3E}">
        <p14:creationId xmlns:p14="http://schemas.microsoft.com/office/powerpoint/2010/main" xmlns="" val="146639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What is </a:t>
            </a:r>
            <a:r>
              <a:rPr lang="en-US" altLang="ko-KR" dirty="0" err="1"/>
              <a:t>IoT</a:t>
            </a:r>
            <a:r>
              <a:rPr lang="en-US" altLang="ko-KR" dirty="0"/>
              <a:t>: Internet of Things</a:t>
            </a:r>
            <a:endParaRPr lang="ko-KR" altLang="en-US" dirty="0"/>
          </a:p>
        </p:txBody>
      </p:sp>
      <p:sp>
        <p:nvSpPr>
          <p:cNvPr id="3" name="내용 개체 틀 2"/>
          <p:cNvSpPr>
            <a:spLocks noGrp="1"/>
          </p:cNvSpPr>
          <p:nvPr>
            <p:ph idx="1"/>
          </p:nvPr>
        </p:nvSpPr>
        <p:spPr/>
        <p:txBody>
          <a:bodyPr>
            <a:normAutofit/>
          </a:bodyPr>
          <a:lstStyle/>
          <a:p>
            <a:r>
              <a:rPr lang="en-US" altLang="ko-KR" dirty="0"/>
              <a:t>The Internet of Things (</a:t>
            </a:r>
            <a:r>
              <a:rPr lang="en-US" altLang="ko-KR" dirty="0" err="1"/>
              <a:t>IoT</a:t>
            </a:r>
            <a:r>
              <a:rPr lang="en-US" altLang="ko-KR" dirty="0"/>
              <a:t>) is the network of physical objects—devices, vehicles, buildings and other items embedded with electronics, software, sensors, and network connectivity—that enables these objects to collect and exchange data.</a:t>
            </a:r>
          </a:p>
          <a:p>
            <a:endParaRPr lang="en-US" altLang="ko-KR" dirty="0"/>
          </a:p>
          <a:p>
            <a:endParaRPr lang="en-US" altLang="ko-KR" dirty="0"/>
          </a:p>
          <a:p>
            <a:r>
              <a:rPr lang="en-US" altLang="ko-KR" sz="1800" dirty="0"/>
              <a:t>Source) </a:t>
            </a:r>
            <a:r>
              <a:rPr lang="en-US" altLang="ko-KR" sz="1800" dirty="0">
                <a:hlinkClick r:id="rId2"/>
              </a:rPr>
              <a:t>The Internet of Things (</a:t>
            </a:r>
            <a:r>
              <a:rPr lang="en-US" altLang="ko-KR" sz="1800" dirty="0" err="1">
                <a:hlinkClick r:id="rId2"/>
              </a:rPr>
              <a:t>IoT</a:t>
            </a:r>
            <a:r>
              <a:rPr lang="en-US" altLang="ko-KR" sz="1800" dirty="0">
                <a:hlinkClick r:id="rId2"/>
              </a:rPr>
              <a:t>) - UT Dallas</a:t>
            </a:r>
            <a:endParaRPr lang="en-US" altLang="ko-KR" sz="1800" dirty="0"/>
          </a:p>
          <a:p>
            <a:r>
              <a:rPr lang="en-US" altLang="ko-KR" sz="1800" i="1" dirty="0"/>
              <a:t>https://www.utdallas.edu/.../files/IoT-by-UT-Dallas-022416.pptx</a:t>
            </a:r>
            <a:endParaRPr lang="en-US" altLang="ko-KR" sz="1800" dirty="0"/>
          </a:p>
          <a:p>
            <a:endParaRPr lang="en-US" altLang="ko-KR" dirty="0"/>
          </a:p>
          <a:p>
            <a:pPr marL="2286000" lvl="5" indent="0">
              <a:buNone/>
            </a:pPr>
            <a:endParaRPr lang="ko-KR" altLang="en-US" dirty="0"/>
          </a:p>
        </p:txBody>
      </p:sp>
    </p:spTree>
    <p:extLst>
      <p:ext uri="{BB962C8B-B14F-4D97-AF65-F5344CB8AC3E}">
        <p14:creationId xmlns:p14="http://schemas.microsoft.com/office/powerpoint/2010/main" xmlns="" val="311275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a:r>
              <a:rPr lang="en-US" altLang="ko-KR" dirty="0"/>
              <a:t>Internet of Things</a:t>
            </a:r>
            <a:endParaRPr lang="ko-KR" altLang="en-US" dirty="0"/>
          </a:p>
        </p:txBody>
      </p:sp>
      <p:pic>
        <p:nvPicPr>
          <p:cNvPr id="5" name="내용 개체 틀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96561" y="1825625"/>
            <a:ext cx="5798877" cy="4351338"/>
          </a:xfrm>
        </p:spPr>
      </p:pic>
    </p:spTree>
    <p:extLst>
      <p:ext uri="{BB962C8B-B14F-4D97-AF65-F5344CB8AC3E}">
        <p14:creationId xmlns:p14="http://schemas.microsoft.com/office/powerpoint/2010/main" xmlns="" val="3416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Which Country will survive and advance in the 4th Industrial Revolution Era?</a:t>
            </a:r>
            <a:endParaRPr lang="ko-KR" altLang="en-US" dirty="0"/>
          </a:p>
        </p:txBody>
      </p:sp>
      <p:sp>
        <p:nvSpPr>
          <p:cNvPr id="3" name="내용 개체 틀 2"/>
          <p:cNvSpPr>
            <a:spLocks noGrp="1"/>
          </p:cNvSpPr>
          <p:nvPr>
            <p:ph idx="1"/>
          </p:nvPr>
        </p:nvSpPr>
        <p:spPr/>
        <p:txBody>
          <a:bodyPr/>
          <a:lstStyle/>
          <a:p>
            <a:r>
              <a:rPr lang="en-US" altLang="ko-KR" dirty="0"/>
              <a:t>1. Countries which have Strong Manufacture Bases will survive and advance in the 4th Industrial Revolution Era.</a:t>
            </a:r>
          </a:p>
          <a:p>
            <a:endParaRPr lang="en-US" altLang="ko-KR" dirty="0"/>
          </a:p>
          <a:p>
            <a:r>
              <a:rPr lang="en-US" altLang="ko-KR" dirty="0"/>
              <a:t>The core of the 4th Industrial Revolution is the combination of ICT and Manufacture. Manufacture is the base on which ICT could blossoms. APPLE, SAMSUNG and HAIER are based on strong manufacture. </a:t>
            </a:r>
          </a:p>
        </p:txBody>
      </p:sp>
    </p:spTree>
    <p:extLst>
      <p:ext uri="{BB962C8B-B14F-4D97-AF65-F5344CB8AC3E}">
        <p14:creationId xmlns:p14="http://schemas.microsoft.com/office/powerpoint/2010/main" xmlns="" val="274477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Which Country will survive and advance in the 4th Industrial Revolution Era?</a:t>
            </a:r>
            <a:endParaRPr lang="ko-KR" altLang="en-US" dirty="0"/>
          </a:p>
        </p:txBody>
      </p:sp>
      <p:sp>
        <p:nvSpPr>
          <p:cNvPr id="3" name="내용 개체 틀 2"/>
          <p:cNvSpPr>
            <a:spLocks noGrp="1"/>
          </p:cNvSpPr>
          <p:nvPr>
            <p:ph idx="1"/>
          </p:nvPr>
        </p:nvSpPr>
        <p:spPr/>
        <p:txBody>
          <a:bodyPr>
            <a:normAutofit/>
          </a:bodyPr>
          <a:lstStyle/>
          <a:p>
            <a:endParaRPr lang="ko-KR" altLang="en-US" dirty="0"/>
          </a:p>
          <a:p>
            <a:r>
              <a:rPr lang="en-US" altLang="ko-KR" dirty="0"/>
              <a:t>2. Countries which have Big Data will survive and advance in the 4th Industrial Revolution Era.</a:t>
            </a:r>
            <a:endParaRPr lang="ko-KR" altLang="en-US" dirty="0"/>
          </a:p>
          <a:p>
            <a:endParaRPr lang="en-US" altLang="ko-KR" dirty="0"/>
          </a:p>
          <a:p>
            <a:r>
              <a:rPr lang="en-US" altLang="ko-KR" dirty="0"/>
              <a:t>The problem is that there will be more gaps in the big data approach between countries, between regions, between  urban and rural areas, and between the rich and the poor. </a:t>
            </a:r>
            <a:endParaRPr lang="ko-KR" altLang="en-US" dirty="0"/>
          </a:p>
        </p:txBody>
      </p:sp>
    </p:spTree>
    <p:extLst>
      <p:ext uri="{BB962C8B-B14F-4D97-AF65-F5344CB8AC3E}">
        <p14:creationId xmlns:p14="http://schemas.microsoft.com/office/powerpoint/2010/main" xmlns="" val="384748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Which Country will survive and advance in the 4th Industrial Revolution Era?</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a:t>3. Metropolitan Area for smart city</a:t>
            </a:r>
          </a:p>
          <a:p>
            <a:endParaRPr lang="en-US" altLang="ko-KR" dirty="0"/>
          </a:p>
          <a:p>
            <a:r>
              <a:rPr lang="en-US" altLang="ko-KR" dirty="0"/>
              <a:t>smart city: Citizens' Quality of Life could be upgraded in a city that can solve problems such as traffic, environment, housing, health, water, education, medical care, and rescue by ICT and </a:t>
            </a:r>
            <a:r>
              <a:rPr lang="en-US" altLang="ko-KR" dirty="0" err="1"/>
              <a:t>IoT</a:t>
            </a:r>
            <a:r>
              <a:rPr lang="en-US" altLang="ko-KR" dirty="0"/>
              <a:t>.</a:t>
            </a:r>
          </a:p>
          <a:p>
            <a:endParaRPr lang="en-US" altLang="ko-KR" dirty="0"/>
          </a:p>
          <a:p>
            <a:r>
              <a:rPr lang="en-US" altLang="ko-KR" dirty="0"/>
              <a:t>① big population size</a:t>
            </a:r>
            <a:endParaRPr lang="ko-KR" altLang="en-US" dirty="0"/>
          </a:p>
          <a:p>
            <a:r>
              <a:rPr lang="ko-KR" altLang="en-US" dirty="0"/>
              <a:t>② </a:t>
            </a:r>
            <a:r>
              <a:rPr lang="en-US" altLang="ko-KR" dirty="0"/>
              <a:t>high density of population</a:t>
            </a:r>
            <a:endParaRPr lang="ko-KR" altLang="en-US" dirty="0"/>
          </a:p>
          <a:p>
            <a:r>
              <a:rPr lang="ko-KR" altLang="en-US" dirty="0"/>
              <a:t>③ </a:t>
            </a:r>
            <a:r>
              <a:rPr lang="en-US" altLang="ko-KR" dirty="0"/>
              <a:t>high income level of residents</a:t>
            </a:r>
            <a:endParaRPr lang="ko-KR" altLang="en-US" dirty="0"/>
          </a:p>
          <a:p>
            <a:endParaRPr lang="ko-KR" altLang="en-US" dirty="0"/>
          </a:p>
          <a:p>
            <a:r>
              <a:rPr lang="en-US" altLang="ko-KR" dirty="0"/>
              <a:t>Tokyo, Seoul, New York, Beijing could become smart cities.</a:t>
            </a:r>
            <a:endParaRPr lang="ko-KR" altLang="en-US" dirty="0"/>
          </a:p>
        </p:txBody>
      </p:sp>
    </p:spTree>
    <p:extLst>
      <p:ext uri="{BB962C8B-B14F-4D97-AF65-F5344CB8AC3E}">
        <p14:creationId xmlns:p14="http://schemas.microsoft.com/office/powerpoint/2010/main" xmlns="" val="39588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Which Country will survive and advance in the 4th Industrial Revolution Era?</a:t>
            </a:r>
            <a:endParaRPr lang="ko-KR" altLang="en-US" dirty="0"/>
          </a:p>
        </p:txBody>
      </p:sp>
      <p:sp>
        <p:nvSpPr>
          <p:cNvPr id="3" name="내용 개체 틀 2"/>
          <p:cNvSpPr>
            <a:spLocks noGrp="1"/>
          </p:cNvSpPr>
          <p:nvPr>
            <p:ph idx="1"/>
          </p:nvPr>
        </p:nvSpPr>
        <p:spPr/>
        <p:txBody>
          <a:bodyPr>
            <a:normAutofit fontScale="62500" lnSpcReduction="20000"/>
          </a:bodyPr>
          <a:lstStyle/>
          <a:p>
            <a:r>
              <a:rPr lang="en-US" altLang="ko-KR" dirty="0"/>
              <a:t>4. Democratic government to achieve social integration</a:t>
            </a:r>
            <a:endParaRPr lang="ko-KR" altLang="en-US" dirty="0"/>
          </a:p>
          <a:p>
            <a:r>
              <a:rPr lang="en-US" altLang="ko-KR" dirty="0"/>
              <a:t>Red Flag Act of 1865, England</a:t>
            </a:r>
          </a:p>
          <a:p>
            <a:r>
              <a:rPr lang="en-US" altLang="ko-KR" dirty="0"/>
              <a:t>When the car first appeared, the wardens were afraid of losing their jobs, and as a rule they passed unanimously the Red Flag Act</a:t>
            </a:r>
          </a:p>
          <a:p>
            <a:r>
              <a:rPr lang="en-US" altLang="ko-KR" dirty="0"/>
              <a:t>When driving a car, then a person had to stand in front of the car carrying red flag. </a:t>
            </a:r>
          </a:p>
          <a:p>
            <a:r>
              <a:rPr lang="en-US" altLang="ko-KR" dirty="0"/>
              <a:t>At that time, the provisions of the law included the following;</a:t>
            </a:r>
          </a:p>
          <a:p>
            <a:r>
              <a:rPr lang="en-US" altLang="ko-KR" dirty="0"/>
              <a:t>① Three drivers are required for one car.</a:t>
            </a:r>
          </a:p>
          <a:p>
            <a:r>
              <a:rPr lang="en-US" altLang="ko-KR" dirty="0"/>
              <a:t>② One of the drivers keeps the speed of the car while walking in front of the car with a red flag (red candle at night) and predicts the approach of the wagon or passers-by.</a:t>
            </a:r>
          </a:p>
          <a:p>
            <a:r>
              <a:rPr lang="en-US" altLang="ko-KR" dirty="0"/>
              <a:t>③ The maximum speed of the car was limited to 6.4 km / h and 3.2 km / h in the city center.</a:t>
            </a:r>
          </a:p>
          <a:p>
            <a:r>
              <a:rPr lang="en-US" altLang="ko-KR" dirty="0"/>
              <a:t>④ You must pay the road tax when you move to another city.</a:t>
            </a:r>
          </a:p>
          <a:p>
            <a:r>
              <a:rPr lang="en-US" altLang="ko-KR" dirty="0"/>
              <a:t>This led to the handing over of the automotive industry to Germany, despite Britain developing the car first. We need a powerful government that can integrate social minorities such as wardens in a democratic manner.</a:t>
            </a:r>
          </a:p>
        </p:txBody>
      </p:sp>
    </p:spTree>
    <p:extLst>
      <p:ext uri="{BB962C8B-B14F-4D97-AF65-F5344CB8AC3E}">
        <p14:creationId xmlns:p14="http://schemas.microsoft.com/office/powerpoint/2010/main" xmlns="" val="390980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57400" y="602794"/>
            <a:ext cx="8293100" cy="5999932"/>
          </a:xfrm>
        </p:spPr>
      </p:pic>
    </p:spTree>
    <p:extLst>
      <p:ext uri="{BB962C8B-B14F-4D97-AF65-F5344CB8AC3E}">
        <p14:creationId xmlns:p14="http://schemas.microsoft.com/office/powerpoint/2010/main" xmlns="" val="319624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Big Data : Technology to read Human Mind</a:t>
            </a:r>
            <a:endParaRPr lang="ko-KR" altLang="en-US" dirty="0"/>
          </a:p>
        </p:txBody>
      </p:sp>
      <p:sp>
        <p:nvSpPr>
          <p:cNvPr id="3" name="내용 개체 틀 2"/>
          <p:cNvSpPr>
            <a:spLocks noGrp="1"/>
          </p:cNvSpPr>
          <p:nvPr>
            <p:ph idx="1"/>
          </p:nvPr>
        </p:nvSpPr>
        <p:spPr/>
        <p:txBody>
          <a:bodyPr>
            <a:normAutofit fontScale="70000" lnSpcReduction="20000"/>
          </a:bodyPr>
          <a:lstStyle/>
          <a:p>
            <a:r>
              <a:rPr lang="en-US" altLang="ko-KR" dirty="0"/>
              <a:t>Big Data is not collecting a large amount of data, but by reading the mind of human beings, it predicts the intention of human action and it changes the behavior of human beings. </a:t>
            </a:r>
          </a:p>
          <a:p>
            <a:endParaRPr lang="en-US" altLang="ko-KR" dirty="0"/>
          </a:p>
          <a:p>
            <a:endParaRPr lang="en-US" altLang="ko-KR" dirty="0"/>
          </a:p>
          <a:p>
            <a:endParaRPr lang="en-US" altLang="ko-KR" dirty="0"/>
          </a:p>
          <a:p>
            <a:endParaRPr lang="en-US" altLang="ko-KR" dirty="0"/>
          </a:p>
          <a:p>
            <a:r>
              <a:rPr lang="en-US" altLang="ko-KR" dirty="0"/>
              <a:t>Example) PARO is an advanced interactive robot developed by AIST, a leading Japanese industrial automation pioneer. It allows the documented benefits of animal therapy to be administered to patients in environments such as hospitals and extended care facilities where live animals present treatment or logistical difficulties.</a:t>
            </a:r>
          </a:p>
          <a:p>
            <a:r>
              <a:rPr lang="en-US" altLang="ko-KR" dirty="0"/>
              <a:t>By interaction with people, PARO responds as if it is alive, moving its head and legs, making sounds, and showing your preferred behavior. PARO also imitates the voice of a real baby harp seal.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583" y="2543175"/>
            <a:ext cx="10186731" cy="1314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0428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What is Digital Economy Era?</a:t>
            </a:r>
            <a:endParaRPr lang="ko-KR" altLang="en-US" dirty="0"/>
          </a:p>
        </p:txBody>
      </p:sp>
      <p:sp>
        <p:nvSpPr>
          <p:cNvPr id="3" name="내용 개체 틀 2"/>
          <p:cNvSpPr>
            <a:spLocks noGrp="1"/>
          </p:cNvSpPr>
          <p:nvPr>
            <p:ph idx="1"/>
          </p:nvPr>
        </p:nvSpPr>
        <p:spPr/>
        <p:txBody>
          <a:bodyPr>
            <a:normAutofit lnSpcReduction="10000"/>
          </a:bodyPr>
          <a:lstStyle/>
          <a:p>
            <a:pPr marL="0" indent="0">
              <a:buNone/>
            </a:pPr>
            <a:r>
              <a:rPr lang="en-US" altLang="ko-KR" b="1" i="1" dirty="0"/>
              <a:t>The Fourth Industrial Revolution </a:t>
            </a:r>
            <a:r>
              <a:rPr lang="en-US" altLang="ko-KR" dirty="0"/>
              <a:t>builds on the Digital Revolution, representing new ways in which technology becomes embedded within societies and even the human body. </a:t>
            </a:r>
          </a:p>
          <a:p>
            <a:pPr marL="0" indent="0">
              <a:buNone/>
            </a:pPr>
            <a:r>
              <a:rPr lang="en-US" altLang="ko-KR" dirty="0"/>
              <a:t>The Fourth Industrial Revolution is marked by emerging technology breakthroughs in a number of fields, including robotics, artificial intelligence, nanotechnology, quantum computing, biotechnology, The Internet of Things (</a:t>
            </a:r>
            <a:r>
              <a:rPr lang="en-US" altLang="ko-KR" dirty="0" err="1"/>
              <a:t>IoT</a:t>
            </a:r>
            <a:r>
              <a:rPr lang="en-US" altLang="ko-KR" dirty="0"/>
              <a:t>), 3D printing and autonomous vehicles. </a:t>
            </a:r>
          </a:p>
          <a:p>
            <a:pPr marL="0" indent="0">
              <a:buNone/>
            </a:pPr>
            <a:r>
              <a:rPr lang="en-US" altLang="ko-KR" sz="1900" b="1" i="1" dirty="0"/>
              <a:t>The Fourth Industrial Revolution </a:t>
            </a:r>
            <a:r>
              <a:rPr lang="en-US" altLang="ko-KR" sz="1900" dirty="0"/>
              <a:t>by Klaus Schwab “Mastering the Fourth Industrial Revolution” was the theme of the World Economic Forum Annual Meeting 2016 in Davos-</a:t>
            </a:r>
            <a:r>
              <a:rPr lang="en-US" altLang="ko-KR" sz="1900" dirty="0" err="1"/>
              <a:t>Klosters</a:t>
            </a:r>
            <a:r>
              <a:rPr lang="en-US" altLang="ko-KR" sz="1900" dirty="0"/>
              <a:t>, Switzerland. </a:t>
            </a:r>
          </a:p>
          <a:p>
            <a:pPr marL="0" indent="0">
              <a:buNone/>
            </a:pPr>
            <a:r>
              <a:rPr lang="en-US" altLang="ko-KR" sz="1900" b="1" i="1" dirty="0"/>
              <a:t>"What is the fourth industrial revolution?"</a:t>
            </a:r>
            <a:r>
              <a:rPr lang="en-US" altLang="ko-KR" sz="1900" dirty="0"/>
              <a:t>. World Economic Forum. Retrieved 2016-12-12.</a:t>
            </a:r>
          </a:p>
          <a:p>
            <a:pPr marL="0" indent="0">
              <a:buNone/>
            </a:pPr>
            <a:endParaRPr lang="en-US" altLang="ko-KR" sz="1900" dirty="0"/>
          </a:p>
          <a:p>
            <a:pPr marL="0" indent="0">
              <a:buNone/>
            </a:pPr>
            <a:endParaRPr lang="en-US" altLang="ko-KR" dirty="0"/>
          </a:p>
        </p:txBody>
      </p:sp>
    </p:spTree>
    <p:extLst>
      <p:ext uri="{BB962C8B-B14F-4D97-AF65-F5344CB8AC3E}">
        <p14:creationId xmlns:p14="http://schemas.microsoft.com/office/powerpoint/2010/main" xmlns="" val="40022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VR vs AR</a:t>
            </a:r>
            <a:endParaRPr lang="ko-KR" altLang="en-US" dirty="0"/>
          </a:p>
        </p:txBody>
      </p:sp>
      <p:sp>
        <p:nvSpPr>
          <p:cNvPr id="3" name="내용 개체 틀 2"/>
          <p:cNvSpPr>
            <a:spLocks noGrp="1"/>
          </p:cNvSpPr>
          <p:nvPr>
            <p:ph idx="1"/>
          </p:nvPr>
        </p:nvSpPr>
        <p:spPr>
          <a:xfrm>
            <a:off x="829962" y="1825625"/>
            <a:ext cx="10515600" cy="4351338"/>
          </a:xfrm>
        </p:spPr>
        <p:txBody>
          <a:bodyPr>
            <a:normAutofit fontScale="77500" lnSpcReduction="20000"/>
          </a:bodyPr>
          <a:lstStyle/>
          <a:p>
            <a:r>
              <a:rPr lang="en-US" altLang="ko-KR" dirty="0"/>
              <a:t>VR(Virtual Reality) is an interactive computer-generated experience taking place within a simulated environment, that incorporates mainly auditory and visual, but also other types of sensory feedback like haptic. This immersive environment can be similar to the real world or it can be fantastical, creating an experience that is not possible in ordinary physical reality. </a:t>
            </a:r>
          </a:p>
          <a:p>
            <a:r>
              <a:rPr lang="en-US" altLang="ko-KR" dirty="0"/>
              <a:t>AR(Augmented Reality) is an interactive experience of a real-world environment whereby the objects that reside in the real-world are "augmented" by computer-generated perceptual information, sometimes across multiple sensory modalities, including visual, auditory, haptic, somatosensory, and olfactory. The overlaid sensory information can be constructive (i.e. additive to the natural environment) or destructive (i.e. masking of the natural environment) and is seamlessly interwoven with the physical world such that it is perceived as an immersive aspect of the real environment. </a:t>
            </a:r>
          </a:p>
          <a:p>
            <a:pPr marL="0" indent="0">
              <a:buNone/>
            </a:pPr>
            <a:r>
              <a:rPr lang="en-US" altLang="ko-KR" dirty="0"/>
              <a:t>Source) </a:t>
            </a:r>
            <a:r>
              <a:rPr lang="en-US" altLang="ko-KR" dirty="0">
                <a:hlinkClick r:id="rId2"/>
              </a:rPr>
              <a:t>https://en.wikipedia.org/wiki/Virtual_reality</a:t>
            </a:r>
            <a:endParaRPr lang="en-US" altLang="ko-KR" dirty="0"/>
          </a:p>
          <a:p>
            <a:r>
              <a:rPr lang="en-US" altLang="ko-KR" dirty="0">
                <a:hlinkClick r:id="rId3"/>
              </a:rPr>
              <a:t>https://en.wikipedia.org/wiki/Augmented_reality</a:t>
            </a:r>
            <a:endParaRPr lang="en-US" altLang="ko-KR" dirty="0"/>
          </a:p>
        </p:txBody>
      </p:sp>
    </p:spTree>
    <p:extLst>
      <p:ext uri="{BB962C8B-B14F-4D97-AF65-F5344CB8AC3E}">
        <p14:creationId xmlns:p14="http://schemas.microsoft.com/office/powerpoint/2010/main" xmlns="" val="151650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a:t>VR(Virtual Reality)</a:t>
            </a:r>
            <a:endParaRPr lang="ko-KR" altLang="en-US" dirty="0"/>
          </a:p>
        </p:txBody>
      </p:sp>
      <p:pic>
        <p:nvPicPr>
          <p:cNvPr id="5" name="내용 개체 틀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11300" y="1460500"/>
            <a:ext cx="8903433" cy="5032375"/>
          </a:xfrm>
        </p:spPr>
      </p:pic>
    </p:spTree>
    <p:extLst>
      <p:ext uri="{BB962C8B-B14F-4D97-AF65-F5344CB8AC3E}">
        <p14:creationId xmlns:p14="http://schemas.microsoft.com/office/powerpoint/2010/main" xmlns="" val="163879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AR(Augmented Reality) : Pocket mon go</a:t>
            </a:r>
            <a:endParaRPr lang="ko-KR" altLang="en-US" dirty="0"/>
          </a:p>
        </p:txBody>
      </p:sp>
      <p:pic>
        <p:nvPicPr>
          <p:cNvPr id="6" name="내용 개체 틀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38300" y="1625886"/>
            <a:ext cx="8699500" cy="4871720"/>
          </a:xfrm>
        </p:spPr>
      </p:pic>
    </p:spTree>
    <p:extLst>
      <p:ext uri="{BB962C8B-B14F-4D97-AF65-F5344CB8AC3E}">
        <p14:creationId xmlns:p14="http://schemas.microsoft.com/office/powerpoint/2010/main" xmlns="" val="23427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Post Modern style of Production</a:t>
            </a:r>
            <a:endParaRPr lang="ko-KR" altLang="en-US" dirty="0"/>
          </a:p>
        </p:txBody>
      </p:sp>
      <p:sp>
        <p:nvSpPr>
          <p:cNvPr id="3" name="내용 개체 틀 2"/>
          <p:cNvSpPr>
            <a:spLocks noGrp="1"/>
          </p:cNvSpPr>
          <p:nvPr>
            <p:ph idx="1"/>
          </p:nvPr>
        </p:nvSpPr>
        <p:spPr/>
        <p:txBody>
          <a:bodyPr>
            <a:normAutofit/>
          </a:bodyPr>
          <a:lstStyle/>
          <a:p>
            <a:r>
              <a:rPr lang="en-US" altLang="ko-KR" dirty="0"/>
              <a:t>From mass production of small kinds to small production of mass kinds</a:t>
            </a:r>
          </a:p>
          <a:p>
            <a:r>
              <a:rPr lang="en-US" altLang="ko-KR" dirty="0"/>
              <a:t>Decentralization, de-enlightenment, postmodernism</a:t>
            </a:r>
          </a:p>
          <a:p>
            <a:r>
              <a:rPr lang="en-US" altLang="ko-KR" dirty="0"/>
              <a:t>Refusing uniform consumption. Orienting towards individualized and customized consumption   </a:t>
            </a:r>
          </a:p>
          <a:p>
            <a:pPr fontAlgn="base"/>
            <a:r>
              <a:rPr lang="en-US" altLang="ko-KR" dirty="0"/>
              <a:t>Haier : customers could watch the whole process of his or her order such as washing machines.</a:t>
            </a:r>
          </a:p>
          <a:p>
            <a:pPr fontAlgn="base"/>
            <a:r>
              <a:rPr lang="en-US" altLang="ko-KR" dirty="0"/>
              <a:t>Harley- Davidson : a style of customization </a:t>
            </a:r>
          </a:p>
          <a:p>
            <a:endParaRPr lang="ko-KR"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79180" y="4503796"/>
            <a:ext cx="2123133" cy="16560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9170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3D Printing </a:t>
            </a:r>
            <a:endParaRPr lang="ko-KR" altLang="en-US" dirty="0"/>
          </a:p>
        </p:txBody>
      </p:sp>
      <p:sp>
        <p:nvSpPr>
          <p:cNvPr id="3" name="내용 개체 틀 2"/>
          <p:cNvSpPr>
            <a:spLocks noGrp="1"/>
          </p:cNvSpPr>
          <p:nvPr>
            <p:ph idx="1"/>
          </p:nvPr>
        </p:nvSpPr>
        <p:spPr/>
        <p:txBody>
          <a:bodyPr>
            <a:normAutofit/>
          </a:bodyPr>
          <a:lstStyle/>
          <a:p>
            <a:r>
              <a:rPr lang="en-US" altLang="ko-KR" dirty="0"/>
              <a:t>3D printing is any of various processes in which material is joined or solidified under computer control to create a three-dimensional object, with material being added together (such as liquid molecules or powder grains being fused together). </a:t>
            </a:r>
          </a:p>
          <a:p>
            <a:endParaRPr lang="en-US" altLang="ko-KR" dirty="0"/>
          </a:p>
          <a:p>
            <a:endParaRPr lang="en-US" altLang="ko-K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34364" y="3971667"/>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48445" y="4014915"/>
            <a:ext cx="2847975"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19200" y="3971667"/>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540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Businesses which survive and win have</a:t>
            </a:r>
            <a:endParaRPr lang="ko-KR" altLang="en-US" dirty="0"/>
          </a:p>
        </p:txBody>
      </p:sp>
      <p:sp>
        <p:nvSpPr>
          <p:cNvPr id="3" name="내용 개체 틀 2"/>
          <p:cNvSpPr>
            <a:spLocks noGrp="1"/>
          </p:cNvSpPr>
          <p:nvPr>
            <p:ph idx="1"/>
          </p:nvPr>
        </p:nvSpPr>
        <p:spPr/>
        <p:txBody>
          <a:bodyPr>
            <a:normAutofit/>
          </a:bodyPr>
          <a:lstStyle/>
          <a:p>
            <a:r>
              <a:rPr lang="ko-KR" altLang="en-US" dirty="0"/>
              <a:t>① </a:t>
            </a:r>
            <a:r>
              <a:rPr lang="en-US" altLang="ko-KR" dirty="0"/>
              <a:t>based on the demand. </a:t>
            </a:r>
          </a:p>
          <a:p>
            <a:r>
              <a:rPr lang="en-US" altLang="ko-KR" dirty="0"/>
              <a:t>ex) Local Motors is an American motor vehicle manufacturing company focused on low-volume manufacturing of open-source motor vehicle designs using multiple </a:t>
            </a:r>
            <a:r>
              <a:rPr lang="en-US" altLang="ko-KR" dirty="0" err="1"/>
              <a:t>microfactories</a:t>
            </a:r>
            <a:r>
              <a:rPr lang="en-US" altLang="ko-KR" dirty="0"/>
              <a:t>. The company develops vehicles using 3D Printing and utilizes vehicle designs provided by the online community</a:t>
            </a:r>
          </a:p>
          <a:p>
            <a:r>
              <a:rPr lang="en-US" altLang="ko-KR" dirty="0"/>
              <a:t>② Diversity in Workforce which enables Creativity in business. </a:t>
            </a:r>
            <a:endParaRPr lang="ko-KR"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2631" y="4882684"/>
            <a:ext cx="3630457" cy="1792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22724" y="4902384"/>
            <a:ext cx="1614617" cy="14641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2601" y="4978853"/>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8258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dirty="0"/>
              <a:t>the 4th Industrial Revolution and Unemployment</a:t>
            </a:r>
            <a:endParaRPr lang="ko-KR" altLang="en-US" sz="3600" dirty="0"/>
          </a:p>
        </p:txBody>
      </p:sp>
      <p:sp>
        <p:nvSpPr>
          <p:cNvPr id="3" name="내용 개체 틀 2"/>
          <p:cNvSpPr>
            <a:spLocks noGrp="1"/>
          </p:cNvSpPr>
          <p:nvPr>
            <p:ph idx="1"/>
          </p:nvPr>
        </p:nvSpPr>
        <p:spPr/>
        <p:txBody>
          <a:bodyPr>
            <a:normAutofit/>
          </a:bodyPr>
          <a:lstStyle/>
          <a:p>
            <a:r>
              <a:rPr lang="en-US" altLang="ko-KR" dirty="0"/>
              <a:t>Past examples)</a:t>
            </a:r>
            <a:r>
              <a:rPr lang="ko-KR" altLang="en-US" dirty="0"/>
              <a:t> </a:t>
            </a:r>
            <a:r>
              <a:rPr lang="en-US" altLang="ko-KR" dirty="0"/>
              <a:t>Typesetting machine – Typesetter Lost jobs</a:t>
            </a:r>
            <a:br>
              <a:rPr lang="en-US" altLang="ko-KR" dirty="0"/>
            </a:br>
            <a:r>
              <a:rPr lang="en-US" altLang="ko-KR" dirty="0"/>
              <a:t>Cars - Wagon workers lost their jobs (?)</a:t>
            </a:r>
            <a:br>
              <a:rPr lang="en-US" altLang="ko-KR" dirty="0"/>
            </a:br>
            <a:r>
              <a:rPr lang="en-US" altLang="ko-KR" dirty="0"/>
              <a:t>Pin bowling - Pin setter lost job</a:t>
            </a:r>
            <a:br>
              <a:rPr lang="en-US" altLang="ko-KR" dirty="0"/>
            </a:br>
            <a:r>
              <a:rPr lang="en-US" altLang="ko-KR" dirty="0"/>
              <a:t>Refrigerator - Milk Delivery Job Lost</a:t>
            </a:r>
            <a:br>
              <a:rPr lang="en-US" altLang="ko-KR" dirty="0"/>
            </a:br>
            <a:r>
              <a:rPr lang="en-US" altLang="ko-KR" dirty="0"/>
              <a:t>Water supply - Plumbing Job Reduced</a:t>
            </a:r>
            <a:br>
              <a:rPr lang="en-US" altLang="ko-KR" dirty="0"/>
            </a:br>
            <a:r>
              <a:rPr lang="en-US" altLang="ko-KR" dirty="0"/>
              <a:t>dial telephone - telephone exchange job lost</a:t>
            </a:r>
            <a:br>
              <a:rPr lang="en-US" altLang="ko-KR" dirty="0"/>
            </a:br>
            <a:r>
              <a:rPr lang="en-US" altLang="ko-KR" dirty="0"/>
              <a:t>Rice plantation machine - farmer's job lost</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196" y="4861938"/>
            <a:ext cx="2251504" cy="15085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14700" y="4792280"/>
            <a:ext cx="2781300" cy="164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35737" y="4830380"/>
            <a:ext cx="2838450" cy="1609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83269" y="4830380"/>
            <a:ext cx="2628900"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031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4000" dirty="0"/>
              <a:t>Solutions for Unemployment in the 4</a:t>
            </a:r>
            <a:r>
              <a:rPr lang="en-US" altLang="ko-KR" sz="4000" baseline="30000" dirty="0"/>
              <a:t>th</a:t>
            </a:r>
            <a:r>
              <a:rPr lang="en-US" altLang="ko-KR" sz="4000" dirty="0"/>
              <a:t> IR</a:t>
            </a:r>
            <a:endParaRPr lang="ko-KR" altLang="en-US" sz="4000" dirty="0"/>
          </a:p>
        </p:txBody>
      </p:sp>
      <p:sp>
        <p:nvSpPr>
          <p:cNvPr id="3" name="내용 개체 틀 2"/>
          <p:cNvSpPr>
            <a:spLocks noGrp="1"/>
          </p:cNvSpPr>
          <p:nvPr>
            <p:ph idx="1"/>
          </p:nvPr>
        </p:nvSpPr>
        <p:spPr/>
        <p:txBody>
          <a:bodyPr>
            <a:normAutofit fontScale="62500" lnSpcReduction="20000"/>
          </a:bodyPr>
          <a:lstStyle/>
          <a:p>
            <a:pPr marL="0" indent="0">
              <a:buNone/>
            </a:pPr>
            <a:r>
              <a:rPr lang="en-US" altLang="ko-KR" dirty="0"/>
              <a:t>Luddite(1811-1812)?   No!</a:t>
            </a:r>
          </a:p>
          <a:p>
            <a:pPr marL="0" indent="0">
              <a:buNone/>
            </a:pPr>
            <a:r>
              <a:rPr lang="en-US" altLang="ko-KR" dirty="0"/>
              <a:t>Then what were the solutions for </a:t>
            </a:r>
            <a:r>
              <a:rPr lang="en-US" altLang="ko-KR" dirty="0" err="1"/>
              <a:t>unemployments</a:t>
            </a:r>
            <a:r>
              <a:rPr lang="en-US" altLang="ko-KR" dirty="0"/>
              <a:t>?</a:t>
            </a:r>
          </a:p>
          <a:p>
            <a:pPr marL="0" indent="0">
              <a:buNone/>
            </a:pPr>
            <a:r>
              <a:rPr lang="en-US" altLang="ko-KR" dirty="0"/>
              <a:t>①Job Sharing: Prohibition on Child Labor,  8 Hours Work, </a:t>
            </a:r>
            <a:r>
              <a:rPr lang="en-US" altLang="ko-KR" dirty="0" err="1"/>
              <a:t>etc</a:t>
            </a:r>
            <a:endParaRPr lang="en-US" altLang="ko-KR" dirty="0"/>
          </a:p>
          <a:p>
            <a:pPr marL="0" indent="0">
              <a:buNone/>
            </a:pPr>
            <a:r>
              <a:rPr lang="en-US" altLang="ko-KR" dirty="0"/>
              <a:t>②Service Jobs </a:t>
            </a:r>
          </a:p>
          <a:p>
            <a:pPr marL="0" indent="0">
              <a:buNone/>
            </a:pPr>
            <a:r>
              <a:rPr lang="ko-KR" altLang="en-US" dirty="0"/>
              <a:t>③</a:t>
            </a:r>
            <a:r>
              <a:rPr lang="en-US" altLang="ko-KR" dirty="0"/>
              <a:t>Unemployment Insurance: 1905 France, 1911 England etc. </a:t>
            </a:r>
          </a:p>
          <a:p>
            <a:pPr marL="0" indent="0">
              <a:buNone/>
            </a:pPr>
            <a:endParaRPr lang="en-US" altLang="ko-KR" dirty="0"/>
          </a:p>
          <a:p>
            <a:pPr marL="0" indent="0">
              <a:buNone/>
            </a:pPr>
            <a:r>
              <a:rPr lang="en-US" altLang="ko-KR" dirty="0"/>
              <a:t>New initiatives for the new unemployment in the 4</a:t>
            </a:r>
            <a:r>
              <a:rPr lang="en-US" altLang="ko-KR" baseline="30000" dirty="0"/>
              <a:t>th</a:t>
            </a:r>
            <a:r>
              <a:rPr lang="en-US" altLang="ko-KR" dirty="0"/>
              <a:t> IR Era </a:t>
            </a:r>
          </a:p>
          <a:p>
            <a:pPr marL="0" indent="0">
              <a:buNone/>
            </a:pPr>
            <a:r>
              <a:rPr lang="en-US" altLang="ko-KR" dirty="0"/>
              <a:t>④Basic Income : A basic income, also called basic income guarantee, universal basic income(UBI), basic living stipend(BLS), or universal </a:t>
            </a:r>
            <a:r>
              <a:rPr lang="en-US" altLang="ko-KR" dirty="0" err="1"/>
              <a:t>demogrant</a:t>
            </a:r>
            <a:r>
              <a:rPr lang="en-US" altLang="ko-KR" dirty="0"/>
              <a:t>, is a type of program in which citizens (or permanent residents) of a country may receive a regular sum of money from a source such as the government. </a:t>
            </a:r>
          </a:p>
          <a:p>
            <a:pPr marL="0" indent="0">
              <a:buNone/>
            </a:pPr>
            <a:r>
              <a:rPr lang="en-US" altLang="ko-KR" dirty="0"/>
              <a:t>⑤Robot tax : South Korea has introduced what is being called the world's first tax on robots amid fears that machines will replace human workers, leading to mass unemployment. </a:t>
            </a:r>
          </a:p>
          <a:p>
            <a:pPr marL="0" indent="0">
              <a:buNone/>
            </a:pPr>
            <a:r>
              <a:rPr lang="en-US" altLang="ko-KR" dirty="0"/>
              <a:t>Source) </a:t>
            </a:r>
            <a:r>
              <a:rPr lang="en-US" altLang="ko-KR" dirty="0">
                <a:hlinkClick r:id="rId2"/>
              </a:rPr>
              <a:t>https://www.telegraph.co.uk/technology/2017/08/09/south-korea-introduces-worlds-first-robot-tax/</a:t>
            </a:r>
            <a:endParaRPr lang="ko-KR"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10463" y="1482553"/>
            <a:ext cx="2828925" cy="1619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134600" y="1482553"/>
            <a:ext cx="2057400" cy="2219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086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AI and Empowerment : How to cultivate  Creativity</a:t>
            </a:r>
            <a:br>
              <a:rPr lang="en-US" altLang="ko-KR" dirty="0"/>
            </a:br>
            <a:endParaRPr lang="ko-KR" altLang="en-US" dirty="0"/>
          </a:p>
        </p:txBody>
      </p:sp>
      <p:sp>
        <p:nvSpPr>
          <p:cNvPr id="3" name="내용 개체 틀 2"/>
          <p:cNvSpPr>
            <a:spLocks noGrp="1"/>
          </p:cNvSpPr>
          <p:nvPr>
            <p:ph idx="1"/>
          </p:nvPr>
        </p:nvSpPr>
        <p:spPr/>
        <p:txBody>
          <a:bodyPr>
            <a:normAutofit/>
          </a:bodyPr>
          <a:lstStyle/>
          <a:p>
            <a:r>
              <a:rPr lang="en-US" altLang="ko-KR" dirty="0"/>
              <a:t>①Liberty based on individualism</a:t>
            </a:r>
          </a:p>
          <a:p>
            <a:r>
              <a:rPr lang="ko-KR" altLang="en-US" dirty="0"/>
              <a:t>②</a:t>
            </a:r>
            <a:r>
              <a:rPr lang="en-US" altLang="ko-KR" dirty="0"/>
              <a:t>Positive Incentives</a:t>
            </a:r>
            <a:endParaRPr lang="ko-KR" altLang="en-US" dirty="0"/>
          </a:p>
          <a:p>
            <a:r>
              <a:rPr lang="ko-KR" altLang="en-US" dirty="0"/>
              <a:t>③</a:t>
            </a:r>
            <a:r>
              <a:rPr lang="en-US" altLang="ko-KR" dirty="0"/>
              <a:t>Let's be unfamiliar: Through Journey and Studying(Reading) makes the familiar into unfamiliar</a:t>
            </a:r>
          </a:p>
          <a:p>
            <a:pPr marL="0" indent="0">
              <a:buNone/>
            </a:pPr>
            <a:r>
              <a:rPr lang="en-US" altLang="ko-KR" dirty="0"/>
              <a:t>      1564                      1770                  1858</a:t>
            </a:r>
            <a:endParaRPr lang="ko-KR"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02977" y="818634"/>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45477" y="818634"/>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7568" y="4222023"/>
            <a:ext cx="1441622" cy="19170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44172" y="4260829"/>
            <a:ext cx="2181225" cy="209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61561" y="4432279"/>
            <a:ext cx="2609850" cy="175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8671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Creativity : Let’s be unfamiliar</a:t>
            </a:r>
            <a:endParaRPr lang="ko-KR" altLang="en-US" dirty="0"/>
          </a:p>
        </p:txBody>
      </p:sp>
      <p:sp>
        <p:nvSpPr>
          <p:cNvPr id="3" name="내용 개체 틀 2"/>
          <p:cNvSpPr>
            <a:spLocks noGrp="1"/>
          </p:cNvSpPr>
          <p:nvPr>
            <p:ph idx="1"/>
          </p:nvPr>
        </p:nvSpPr>
        <p:spPr/>
        <p:txBody>
          <a:bodyPr>
            <a:normAutofit/>
          </a:bodyPr>
          <a:lstStyle/>
          <a:p>
            <a:r>
              <a:rPr lang="en-US" altLang="ko-KR" dirty="0"/>
              <a:t>More than 5,000 years ago, wheels and wooden boxes invented,            </a:t>
            </a:r>
          </a:p>
          <a:p>
            <a:endParaRPr lang="en-US" altLang="ko-KR" dirty="0"/>
          </a:p>
          <a:p>
            <a:endParaRPr lang="en-US" altLang="ko-KR" dirty="0"/>
          </a:p>
          <a:p>
            <a:endParaRPr lang="en-US" altLang="ko-KR" dirty="0"/>
          </a:p>
          <a:p>
            <a:endParaRPr lang="en-US" altLang="ko-KR" dirty="0"/>
          </a:p>
          <a:p>
            <a:r>
              <a:rPr lang="en-US" altLang="ko-KR" dirty="0"/>
              <a:t>But Carriers with wheels invented less than one hundred years ago</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2516" y="2809937"/>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2837" y="2665716"/>
            <a:ext cx="1336590" cy="1782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09750" y="2665716"/>
            <a:ext cx="2628900" cy="1733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7550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The Fourth Industrial Revolution?</a:t>
            </a:r>
            <a:endParaRPr lang="ko-KR" altLang="en-US" dirty="0"/>
          </a:p>
        </p:txBody>
      </p:sp>
      <p:sp>
        <p:nvSpPr>
          <p:cNvPr id="3" name="내용 개체 틀 2"/>
          <p:cNvSpPr>
            <a:spLocks noGrp="1"/>
          </p:cNvSpPr>
          <p:nvPr>
            <p:ph idx="1"/>
          </p:nvPr>
        </p:nvSpPr>
        <p:spPr/>
        <p:txBody>
          <a:bodyPr>
            <a:normAutofit/>
          </a:bodyPr>
          <a:lstStyle/>
          <a:p>
            <a:pPr marL="0" indent="0">
              <a:buNone/>
            </a:pPr>
            <a:r>
              <a:rPr lang="en-US" altLang="ko-KR" dirty="0"/>
              <a:t>One of skeptic scholars about the 4</a:t>
            </a:r>
            <a:r>
              <a:rPr lang="en-US" altLang="ko-KR" baseline="30000" dirty="0"/>
              <a:t>th</a:t>
            </a:r>
            <a:r>
              <a:rPr lang="en-US" altLang="ko-KR" dirty="0"/>
              <a:t> Industrial Revolution, Robert J. Gordon(1940~), predicts a dark future of “epochal decline in growth from the U.S. record of the last 150 years.” The greatest innovations, Gordon argues, are behind us, with little prospect for transformative change along the lines of the three previous industrial revolutions.</a:t>
            </a:r>
          </a:p>
          <a:p>
            <a:pPr marL="0" indent="0">
              <a:buNone/>
            </a:pPr>
            <a:endParaRPr lang="en-US" altLang="ko-KR" dirty="0"/>
          </a:p>
          <a:p>
            <a:pPr marL="0" indent="0">
              <a:buNone/>
            </a:pPr>
            <a:r>
              <a:rPr lang="en-US" altLang="ko-KR" sz="1800" dirty="0"/>
              <a:t>Thomas B. </a:t>
            </a:r>
            <a:r>
              <a:rPr lang="en-US" altLang="ko-KR" sz="1800" dirty="0" err="1"/>
              <a:t>Edsall</a:t>
            </a:r>
            <a:r>
              <a:rPr lang="en-US" altLang="ko-KR" sz="1800" dirty="0"/>
              <a:t>(2012), “No More Industrial Revolutions?”</a:t>
            </a:r>
          </a:p>
          <a:p>
            <a:pPr marL="0" indent="0">
              <a:buNone/>
            </a:pPr>
            <a:r>
              <a:rPr lang="en-US" altLang="ko-KR" sz="1800" dirty="0"/>
              <a:t>(https://campaignstops.blogs.nytimes.com/2012/10/15/no-more-industrial-revolutions/)</a:t>
            </a:r>
          </a:p>
          <a:p>
            <a:endParaRPr lang="ko-KR" altLang="en-US" sz="1800" dirty="0"/>
          </a:p>
        </p:txBody>
      </p:sp>
    </p:spTree>
    <p:extLst>
      <p:ext uri="{BB962C8B-B14F-4D97-AF65-F5344CB8AC3E}">
        <p14:creationId xmlns:p14="http://schemas.microsoft.com/office/powerpoint/2010/main" xmlns="" val="92096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references</a:t>
            </a:r>
            <a:endParaRPr lang="ko-KR" altLang="en-US" dirty="0"/>
          </a:p>
        </p:txBody>
      </p:sp>
      <p:sp>
        <p:nvSpPr>
          <p:cNvPr id="3" name="내용 개체 틀 2"/>
          <p:cNvSpPr>
            <a:spLocks noGrp="1"/>
          </p:cNvSpPr>
          <p:nvPr>
            <p:ph idx="1"/>
          </p:nvPr>
        </p:nvSpPr>
        <p:spPr/>
        <p:txBody>
          <a:bodyPr>
            <a:normAutofit fontScale="55000" lnSpcReduction="20000"/>
          </a:bodyPr>
          <a:lstStyle/>
          <a:p>
            <a:r>
              <a:rPr lang="en-US" altLang="ko-KR" dirty="0"/>
              <a:t>Klaus Schwab(2016), “Mastering the Fourth Industrial Revolution” World Economic Forum Annual Meeting 2016 in Davos-</a:t>
            </a:r>
            <a:r>
              <a:rPr lang="en-US" altLang="ko-KR" dirty="0" err="1"/>
              <a:t>Klosters</a:t>
            </a:r>
            <a:r>
              <a:rPr lang="en-US" altLang="ko-KR" dirty="0"/>
              <a:t>, Switzerland. </a:t>
            </a:r>
          </a:p>
          <a:p>
            <a:r>
              <a:rPr lang="en-US" altLang="ko-KR" dirty="0"/>
              <a:t>World Economic Forum(2016), “What is the fourth industrial revolution?". Retrieved 2016-12-12.</a:t>
            </a:r>
          </a:p>
          <a:p>
            <a:r>
              <a:rPr lang="en-US" altLang="ko-KR" dirty="0"/>
              <a:t>Thomas B. Edsall(2012), “No More Industrial Revolutions?”(https://campaignstops.blogs.nytimes.com/2012/10/15/no-more-industrial-revolutions/)</a:t>
            </a:r>
          </a:p>
          <a:p>
            <a:r>
              <a:rPr lang="en-US" altLang="ko-KR" dirty="0"/>
              <a:t>Alvin Toffler(1980), The Third Wave, ISBN 0-517-32719-8</a:t>
            </a:r>
          </a:p>
          <a:p>
            <a:r>
              <a:rPr lang="en-US" altLang="ko-KR" dirty="0"/>
              <a:t>https://en.wikipedia.org/wiki/Fourth_Industrial_Revolution</a:t>
            </a:r>
          </a:p>
          <a:p>
            <a:r>
              <a:rPr lang="en-US" altLang="ko-KR" dirty="0"/>
              <a:t>The Internet of Things (IoT) - UT Dallas, https://www.utdallas.edu/.../files/IoT-by-UT-Dallas-022416.pptx,  https://www.telegraph.co.uk/technology/2017/08/09/south-korea-introduces-worlds-first-robot-tax/</a:t>
            </a:r>
          </a:p>
          <a:p>
            <a:r>
              <a:rPr lang="en-US" altLang="ko-KR" dirty="0"/>
              <a:t>https://en.wikipedia.org/wiki/Virtual_reality</a:t>
            </a:r>
          </a:p>
          <a:p>
            <a:r>
              <a:rPr lang="en-US" altLang="ko-KR" dirty="0"/>
              <a:t>https://en.wikipedia.org/wiki/Augmented_reality</a:t>
            </a:r>
          </a:p>
          <a:p>
            <a:r>
              <a:rPr lang="en-US" altLang="ko-KR" dirty="0"/>
              <a:t>The Internet of Things (IoT) - UT Dallas</a:t>
            </a:r>
          </a:p>
          <a:p>
            <a:r>
              <a:rPr lang="en-US" altLang="ko-KR" dirty="0"/>
              <a:t> https://www.utdallas.edu/.../files/IoT-by-UT-Dallas-022416.pptx</a:t>
            </a:r>
          </a:p>
          <a:p>
            <a:r>
              <a:rPr lang="en-US" altLang="ko-KR" dirty="0">
                <a:hlinkClick r:id="rId2"/>
              </a:rPr>
              <a:t>https://en.wikipedia.org/wiki/Fourth_Industrial_Revolution</a:t>
            </a:r>
            <a:endParaRPr lang="en-US" altLang="ko-KR" dirty="0"/>
          </a:p>
          <a:p>
            <a:r>
              <a:rPr lang="en-US" altLang="ko-KR" dirty="0"/>
              <a:t>Choi </a:t>
            </a:r>
            <a:r>
              <a:rPr lang="en-US" altLang="ko-KR" dirty="0" err="1"/>
              <a:t>Jinki</a:t>
            </a:r>
            <a:r>
              <a:rPr lang="en-US" altLang="ko-KR" dirty="0"/>
              <a:t>(2018), “the 4</a:t>
            </a:r>
            <a:r>
              <a:rPr lang="en-US" altLang="ko-KR" baseline="30000" dirty="0"/>
              <a:t>th</a:t>
            </a:r>
            <a:r>
              <a:rPr lang="en-US" altLang="ko-KR" dirty="0"/>
              <a:t> Revolution summarized in a book”, The Easy Publishing.</a:t>
            </a:r>
            <a:endParaRPr lang="ko-KR" altLang="en-US" dirty="0"/>
          </a:p>
        </p:txBody>
      </p:sp>
    </p:spTree>
    <p:extLst>
      <p:ext uri="{BB962C8B-B14F-4D97-AF65-F5344CB8AC3E}">
        <p14:creationId xmlns:p14="http://schemas.microsoft.com/office/powerpoint/2010/main" xmlns="" val="147174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14341" name="Picture 5"/>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291427" y="2187577"/>
            <a:ext cx="3609145" cy="3627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99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471269" y="1825625"/>
            <a:ext cx="7249462" cy="4351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9246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To understand the 4</a:t>
            </a:r>
            <a:r>
              <a:rPr lang="en-US" altLang="ko-KR" baseline="30000" dirty="0"/>
              <a:t>th</a:t>
            </a:r>
            <a:r>
              <a:rPr lang="en-US" altLang="ko-KR" dirty="0"/>
              <a:t> IR, we look closely at the 1</a:t>
            </a:r>
            <a:r>
              <a:rPr lang="en-US" altLang="ko-KR" baseline="30000" dirty="0"/>
              <a:t>st</a:t>
            </a:r>
            <a:r>
              <a:rPr lang="en-US" altLang="ko-KR" dirty="0"/>
              <a:t> IR, the 2</a:t>
            </a:r>
            <a:r>
              <a:rPr lang="en-US" altLang="ko-KR" baseline="30000" dirty="0"/>
              <a:t>nd</a:t>
            </a:r>
            <a:r>
              <a:rPr lang="en-US" altLang="ko-KR" dirty="0"/>
              <a:t> IR and the 3</a:t>
            </a:r>
            <a:r>
              <a:rPr lang="en-US" altLang="ko-KR" baseline="30000" dirty="0"/>
              <a:t>rd</a:t>
            </a:r>
            <a:r>
              <a:rPr lang="en-US" altLang="ko-KR" dirty="0"/>
              <a:t> IR</a:t>
            </a:r>
            <a:endParaRPr lang="ko-KR" altLang="en-US" dirty="0"/>
          </a:p>
        </p:txBody>
      </p:sp>
      <p:sp>
        <p:nvSpPr>
          <p:cNvPr id="3" name="내용 개체 틀 2"/>
          <p:cNvSpPr>
            <a:spLocks noGrp="1"/>
          </p:cNvSpPr>
          <p:nvPr>
            <p:ph idx="1"/>
          </p:nvPr>
        </p:nvSpPr>
        <p:spPr/>
        <p:txBody>
          <a:bodyPr>
            <a:normAutofit/>
          </a:bodyPr>
          <a:lstStyle/>
          <a:p>
            <a:r>
              <a:rPr lang="en-US" altLang="ko-KR" dirty="0"/>
              <a:t>the 1st  Industrial Revolution from 1750 to 1830, steam engine, railroads, knitting machine, machines for draining water from coal mines  etc.  mechanical revolution, saving hard work. </a:t>
            </a:r>
          </a:p>
          <a:p>
            <a:endParaRPr lang="en-US" altLang="ko-KR" dirty="0"/>
          </a:p>
          <a:p>
            <a:r>
              <a:rPr lang="en-US" altLang="ko-KR" dirty="0"/>
              <a:t>the 2</a:t>
            </a:r>
            <a:r>
              <a:rPr lang="en-US" altLang="ko-KR" baseline="30000" dirty="0"/>
              <a:t>nd</a:t>
            </a:r>
            <a:r>
              <a:rPr lang="en-US" altLang="ko-KR" dirty="0"/>
              <a:t> Industrial Revolution from 1870 to 1900, electricity, internal combustion engine, running water, indoor toilets, communications, entertainment, chemicals, petroleum. mass society(Karl Mannheim), Fordism, </a:t>
            </a:r>
            <a:r>
              <a:rPr lang="en-US" altLang="ko-KR" dirty="0" err="1"/>
              <a:t>Taylorim</a:t>
            </a:r>
            <a:endParaRPr lang="ko-KR" altLang="en-US" dirty="0"/>
          </a:p>
        </p:txBody>
      </p:sp>
    </p:spTree>
    <p:extLst>
      <p:ext uri="{BB962C8B-B14F-4D97-AF65-F5344CB8AC3E}">
        <p14:creationId xmlns:p14="http://schemas.microsoft.com/office/powerpoint/2010/main" xmlns="" val="340867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To understand the 4th IR, we look closely at the 1st IR, the 2nd IR and the 3rd IR</a:t>
            </a:r>
            <a:endParaRPr lang="ko-KR" altLang="en-US" dirty="0"/>
          </a:p>
        </p:txBody>
      </p:sp>
      <p:sp>
        <p:nvSpPr>
          <p:cNvPr id="3" name="내용 개체 틀 2"/>
          <p:cNvSpPr>
            <a:spLocks noGrp="1"/>
          </p:cNvSpPr>
          <p:nvPr>
            <p:ph idx="1"/>
          </p:nvPr>
        </p:nvSpPr>
        <p:spPr/>
        <p:txBody>
          <a:bodyPr/>
          <a:lstStyle/>
          <a:p>
            <a:r>
              <a:rPr lang="en-US" altLang="ko-KR" dirty="0"/>
              <a:t>the 3rd Industrial Revolution, from 1960 to 1980, computers, and internet.</a:t>
            </a:r>
          </a:p>
          <a:p>
            <a:r>
              <a:rPr lang="en-US" altLang="ko-KR" dirty="0"/>
              <a:t>Information Revolution</a:t>
            </a:r>
          </a:p>
          <a:p>
            <a:endParaRPr lang="ko-KR" altLang="en-US" dirty="0"/>
          </a:p>
          <a:p>
            <a:endParaRPr lang="en-US" altLang="ko-KR" dirty="0"/>
          </a:p>
          <a:p>
            <a:r>
              <a:rPr lang="en-US" altLang="ko-KR" dirty="0"/>
              <a:t>Alvin Toffler(1980), The Third Wave, </a:t>
            </a:r>
            <a:r>
              <a:rPr lang="ko-KR" altLang="ko-KR" dirty="0">
                <a:hlinkClick r:id="rId2"/>
              </a:rPr>
              <a:t>ISBN</a:t>
            </a:r>
            <a:r>
              <a:rPr lang="ko-KR" altLang="ko-KR" dirty="0"/>
              <a:t> </a:t>
            </a:r>
            <a:r>
              <a:rPr lang="ko-KR" altLang="ko-KR" dirty="0">
                <a:hlinkClick r:id="rId3" tooltip="특수:책찾기/0-517-32719-8"/>
              </a:rPr>
              <a:t>0-517-32719-8</a:t>
            </a:r>
            <a:endParaRPr lang="en-US" altLang="ko-KR" dirty="0"/>
          </a:p>
        </p:txBody>
      </p:sp>
    </p:spTree>
    <p:extLst>
      <p:ext uri="{BB962C8B-B14F-4D97-AF65-F5344CB8AC3E}">
        <p14:creationId xmlns:p14="http://schemas.microsoft.com/office/powerpoint/2010/main" xmlns="" val="215388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the 4th Industrial Revolution</a:t>
            </a:r>
            <a:endParaRPr lang="ko-KR" altLang="en-US" dirty="0"/>
          </a:p>
        </p:txBody>
      </p:sp>
      <p:sp>
        <p:nvSpPr>
          <p:cNvPr id="3" name="내용 개체 틀 2"/>
          <p:cNvSpPr>
            <a:spLocks noGrp="1"/>
          </p:cNvSpPr>
          <p:nvPr>
            <p:ph idx="1"/>
          </p:nvPr>
        </p:nvSpPr>
        <p:spPr/>
        <p:txBody>
          <a:bodyPr>
            <a:normAutofit/>
          </a:bodyPr>
          <a:lstStyle/>
          <a:p>
            <a:r>
              <a:rPr lang="en-US" altLang="ko-KR" dirty="0"/>
              <a:t>characterized by a fusion of technologies that is blurring the lines between the physical, digital, and biological spheres. </a:t>
            </a:r>
          </a:p>
          <a:p>
            <a:r>
              <a:rPr lang="en-US" altLang="ko-KR" dirty="0"/>
              <a:t>It is marked by emerging technology breakthroughs in a number of fields, including robotics, artificial intelligence, </a:t>
            </a:r>
            <a:r>
              <a:rPr lang="en-US" altLang="ko-KR" dirty="0" err="1"/>
              <a:t>blockchain</a:t>
            </a:r>
            <a:r>
              <a:rPr lang="en-US" altLang="ko-KR" dirty="0"/>
              <a:t>, nanotechnology, quantum computing, biotechnology, The Internet of Things, The Industrial Internet of Things (</a:t>
            </a:r>
            <a:r>
              <a:rPr lang="en-US" altLang="ko-KR" dirty="0" err="1"/>
              <a:t>IIoT</a:t>
            </a:r>
            <a:r>
              <a:rPr lang="en-US" altLang="ko-KR" dirty="0"/>
              <a:t>), fifth-generation wireless technologies (5G), additive manufacturing/3D printing and fully autonomous vehicles. </a:t>
            </a:r>
          </a:p>
          <a:p>
            <a:r>
              <a:rPr lang="en-US" altLang="ko-KR" sz="1800" dirty="0"/>
              <a:t>Source) https://en.wikipedia.org/wiki/Fourth_Industrial_Revolution</a:t>
            </a:r>
          </a:p>
        </p:txBody>
      </p:sp>
    </p:spTree>
    <p:extLst>
      <p:ext uri="{BB962C8B-B14F-4D97-AF65-F5344CB8AC3E}">
        <p14:creationId xmlns:p14="http://schemas.microsoft.com/office/powerpoint/2010/main" xmlns="" val="177724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smart factory EWA(Electronics Works </a:t>
            </a:r>
            <a:r>
              <a:rPr lang="en-US" altLang="ko-KR" dirty="0" err="1"/>
              <a:t>Amberg</a:t>
            </a:r>
            <a:r>
              <a:rPr lang="en-US" altLang="ko-KR" dirty="0"/>
              <a:t>), </a:t>
            </a:r>
            <a:r>
              <a:rPr lang="en-US" altLang="ko-KR" dirty="0" err="1"/>
              <a:t>Deutchland</a:t>
            </a:r>
            <a:endParaRPr lang="ko-KR" altLang="en-US" dirty="0"/>
          </a:p>
        </p:txBody>
      </p:sp>
      <p:sp>
        <p:nvSpPr>
          <p:cNvPr id="3" name="내용 개체 틀 2"/>
          <p:cNvSpPr>
            <a:spLocks noGrp="1"/>
          </p:cNvSpPr>
          <p:nvPr>
            <p:ph idx="1"/>
          </p:nvPr>
        </p:nvSpPr>
        <p:spPr/>
        <p:txBody>
          <a:bodyPr/>
          <a:lstStyle/>
          <a:p>
            <a:r>
              <a:rPr lang="en-US" altLang="ko-KR" dirty="0"/>
              <a:t>The End of Defects: defect rate</a:t>
            </a:r>
            <a:r>
              <a:rPr lang="ko-KR" altLang="en-US" dirty="0"/>
              <a:t> </a:t>
            </a:r>
            <a:r>
              <a:rPr lang="en-US" altLang="ko-KR" dirty="0"/>
              <a:t>0.0011%, Productivity Increases 4,000%, connected all machines by software with sensor in each machine. </a:t>
            </a:r>
          </a:p>
          <a:p>
            <a:r>
              <a:rPr lang="en-US" altLang="ko-KR" dirty="0"/>
              <a:t>Aggregating big data, 5 millions of data per day. Automatic switch off when certain machines idle. </a:t>
            </a:r>
            <a:endParaRPr lang="ko-KR" altLang="en-US" dirty="0"/>
          </a:p>
          <a:p>
            <a:r>
              <a:rPr lang="en-US" altLang="ko-KR" dirty="0"/>
              <a:t>Based on the amalgamation of Manufacture and ICT(Information and Communication Technology)</a:t>
            </a:r>
            <a:endParaRPr lang="ko-KR" altLang="en-US" dirty="0"/>
          </a:p>
        </p:txBody>
      </p:sp>
    </p:spTree>
    <p:extLst>
      <p:ext uri="{BB962C8B-B14F-4D97-AF65-F5344CB8AC3E}">
        <p14:creationId xmlns:p14="http://schemas.microsoft.com/office/powerpoint/2010/main" xmlns="" val="242617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17410" name="Picture 2" descr="smart factory EWA(Electronics Works Amberg),에 대한 이미지 검색결과">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5670" y="518083"/>
            <a:ext cx="8505825" cy="5667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023778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TotalTime>
  <Words>1923</Words>
  <Application>Microsoft Office PowerPoint</Application>
  <PresentationFormat>Custom</PresentationFormat>
  <Paragraphs>138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테마</vt:lpstr>
      <vt:lpstr>Economic Empowerment in Digital Economy Era</vt:lpstr>
      <vt:lpstr>What is Digital Economy Era?</vt:lpstr>
      <vt:lpstr>The Fourth Industrial Revolution?</vt:lpstr>
      <vt:lpstr>Slide 4</vt:lpstr>
      <vt:lpstr>To understand the 4th IR, we look closely at the 1st IR, the 2nd IR and the 3rd IR</vt:lpstr>
      <vt:lpstr>To understand the 4th IR, we look closely at the 1st IR, the 2nd IR and the 3rd IR</vt:lpstr>
      <vt:lpstr>the 4th Industrial Revolution</vt:lpstr>
      <vt:lpstr>smart factory EWA(Electronics Works Amberg), Deutchland</vt:lpstr>
      <vt:lpstr>Slide 9</vt:lpstr>
      <vt:lpstr>Connected Car Advertisement by Hyundai Automotive </vt:lpstr>
      <vt:lpstr>Hyundai Blue Link and Smartcar Team Up to Build an Expanded Infrastructure for the Connected Car </vt:lpstr>
      <vt:lpstr>What is IoT: Internet of Things</vt:lpstr>
      <vt:lpstr>Internet of Things</vt:lpstr>
      <vt:lpstr>Which Country will survive and advance in the 4th Industrial Revolution Era?</vt:lpstr>
      <vt:lpstr>Which Country will survive and advance in the 4th Industrial Revolution Era?</vt:lpstr>
      <vt:lpstr>Which Country will survive and advance in the 4th Industrial Revolution Era?</vt:lpstr>
      <vt:lpstr>Which Country will survive and advance in the 4th Industrial Revolution Era?</vt:lpstr>
      <vt:lpstr>Slide 18</vt:lpstr>
      <vt:lpstr>Big Data : Technology to read Human Mind</vt:lpstr>
      <vt:lpstr>VR vs AR</vt:lpstr>
      <vt:lpstr>VR(Virtual Reality)</vt:lpstr>
      <vt:lpstr>AR(Augmented Reality) : Pocket mon go</vt:lpstr>
      <vt:lpstr>Post Modern style of Production</vt:lpstr>
      <vt:lpstr>3D Printing </vt:lpstr>
      <vt:lpstr>Businesses which survive and win have</vt:lpstr>
      <vt:lpstr>the 4th Industrial Revolution and Unemployment</vt:lpstr>
      <vt:lpstr>Solutions for Unemployment in the 4th IR</vt:lpstr>
      <vt:lpstr>AI and Empowerment : How to cultivate  Creativity </vt:lpstr>
      <vt:lpstr>Creativity : Let’s be unfamiliar</vt:lpstr>
      <vt:lpstr>references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Empowerment in Digital Economy Era</dc:title>
  <dc:creator>choi wongyu</dc:creator>
  <cp:lastModifiedBy>Acer</cp:lastModifiedBy>
  <cp:revision>35</cp:revision>
  <dcterms:created xsi:type="dcterms:W3CDTF">2018-08-28T16:17:18Z</dcterms:created>
  <dcterms:modified xsi:type="dcterms:W3CDTF">2018-08-31T04:52:17Z</dcterms:modified>
</cp:coreProperties>
</file>