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activeX/activeX1.bin" ContentType="application/vnd.ms-office.activeX"/>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983" r:id="rId1"/>
  </p:sldMasterIdLst>
  <p:notesMasterIdLst>
    <p:notesMasterId r:id="rId57"/>
  </p:notesMasterIdLst>
  <p:handoutMasterIdLst>
    <p:handoutMasterId r:id="rId58"/>
  </p:handoutMasterIdLst>
  <p:sldIdLst>
    <p:sldId id="609" r:id="rId2"/>
    <p:sldId id="647" r:id="rId3"/>
    <p:sldId id="648" r:id="rId4"/>
    <p:sldId id="651" r:id="rId5"/>
    <p:sldId id="653" r:id="rId6"/>
    <p:sldId id="610" r:id="rId7"/>
    <p:sldId id="662" r:id="rId8"/>
    <p:sldId id="663" r:id="rId9"/>
    <p:sldId id="664" r:id="rId10"/>
    <p:sldId id="665" r:id="rId11"/>
    <p:sldId id="667" r:id="rId12"/>
    <p:sldId id="611" r:id="rId13"/>
    <p:sldId id="612" r:id="rId14"/>
    <p:sldId id="668" r:id="rId15"/>
    <p:sldId id="661" r:id="rId16"/>
    <p:sldId id="712" r:id="rId17"/>
    <p:sldId id="613" r:id="rId18"/>
    <p:sldId id="614" r:id="rId19"/>
    <p:sldId id="669" r:id="rId20"/>
    <p:sldId id="670" r:id="rId21"/>
    <p:sldId id="671" r:id="rId22"/>
    <p:sldId id="673" r:id="rId23"/>
    <p:sldId id="672" r:id="rId24"/>
    <p:sldId id="714" r:id="rId25"/>
    <p:sldId id="715" r:id="rId26"/>
    <p:sldId id="716" r:id="rId27"/>
    <p:sldId id="717" r:id="rId28"/>
    <p:sldId id="718" r:id="rId29"/>
    <p:sldId id="719" r:id="rId30"/>
    <p:sldId id="720" r:id="rId31"/>
    <p:sldId id="721" r:id="rId32"/>
    <p:sldId id="722" r:id="rId33"/>
    <p:sldId id="723" r:id="rId34"/>
    <p:sldId id="724" r:id="rId35"/>
    <p:sldId id="725" r:id="rId36"/>
    <p:sldId id="726" r:id="rId37"/>
    <p:sldId id="727" r:id="rId38"/>
    <p:sldId id="728" r:id="rId39"/>
    <p:sldId id="729" r:id="rId40"/>
    <p:sldId id="730" r:id="rId41"/>
    <p:sldId id="731" r:id="rId42"/>
    <p:sldId id="732" r:id="rId43"/>
    <p:sldId id="733" r:id="rId44"/>
    <p:sldId id="734" r:id="rId45"/>
    <p:sldId id="735" r:id="rId46"/>
    <p:sldId id="736" r:id="rId47"/>
    <p:sldId id="737" r:id="rId48"/>
    <p:sldId id="738" r:id="rId49"/>
    <p:sldId id="739" r:id="rId50"/>
    <p:sldId id="740" r:id="rId51"/>
    <p:sldId id="741" r:id="rId52"/>
    <p:sldId id="742" r:id="rId53"/>
    <p:sldId id="743" r:id="rId54"/>
    <p:sldId id="744" r:id="rId55"/>
    <p:sldId id="745" r:id="rId56"/>
  </p:sldIdLst>
  <p:sldSz cx="9907588" cy="6858000"/>
  <p:notesSz cx="9309100" cy="7053263"/>
  <p:defaultTextStyle>
    <a:defPPr>
      <a:defRPr lang="en-GB"/>
    </a:defPPr>
    <a:lvl1pPr algn="l" defTabSz="457200" rtl="0" fontAlgn="base">
      <a:spcBef>
        <a:spcPct val="0"/>
      </a:spcBef>
      <a:spcAft>
        <a:spcPct val="0"/>
      </a:spcAft>
      <a:buClr>
        <a:srgbClr val="000000"/>
      </a:buClr>
      <a:buSzPct val="100000"/>
      <a:buFont typeface="Times New Roman" pitchFamily="18" charset="0"/>
      <a:defRPr sz="2400" kern="1200">
        <a:solidFill>
          <a:srgbClr val="FFFF66"/>
        </a:solidFill>
        <a:latin typeface="Gill Sans MT Condensed" pitchFamily="34" charset="0"/>
        <a:ea typeface="+mn-ea"/>
        <a:cs typeface="+mn-cs"/>
      </a:defRPr>
    </a:lvl1pPr>
    <a:lvl2pPr marL="742950" indent="-285750" algn="l" defTabSz="457200" rtl="0" fontAlgn="base">
      <a:spcBef>
        <a:spcPct val="0"/>
      </a:spcBef>
      <a:spcAft>
        <a:spcPct val="0"/>
      </a:spcAft>
      <a:buClr>
        <a:srgbClr val="000000"/>
      </a:buClr>
      <a:buSzPct val="100000"/>
      <a:buFont typeface="Times New Roman" pitchFamily="18" charset="0"/>
      <a:defRPr sz="2400" kern="1200">
        <a:solidFill>
          <a:srgbClr val="FFFF66"/>
        </a:solidFill>
        <a:latin typeface="Gill Sans MT Condensed" pitchFamily="34" charset="0"/>
        <a:ea typeface="+mn-ea"/>
        <a:cs typeface="+mn-cs"/>
      </a:defRPr>
    </a:lvl2pPr>
    <a:lvl3pPr marL="1143000" indent="-228600" algn="l" defTabSz="457200" rtl="0" fontAlgn="base">
      <a:spcBef>
        <a:spcPct val="0"/>
      </a:spcBef>
      <a:spcAft>
        <a:spcPct val="0"/>
      </a:spcAft>
      <a:buClr>
        <a:srgbClr val="000000"/>
      </a:buClr>
      <a:buSzPct val="100000"/>
      <a:buFont typeface="Times New Roman" pitchFamily="18" charset="0"/>
      <a:defRPr sz="2400" kern="1200">
        <a:solidFill>
          <a:srgbClr val="FFFF66"/>
        </a:solidFill>
        <a:latin typeface="Gill Sans MT Condensed" pitchFamily="34" charset="0"/>
        <a:ea typeface="+mn-ea"/>
        <a:cs typeface="+mn-cs"/>
      </a:defRPr>
    </a:lvl3pPr>
    <a:lvl4pPr marL="1600200" indent="-228600" algn="l" defTabSz="457200" rtl="0" fontAlgn="base">
      <a:spcBef>
        <a:spcPct val="0"/>
      </a:spcBef>
      <a:spcAft>
        <a:spcPct val="0"/>
      </a:spcAft>
      <a:buClr>
        <a:srgbClr val="000000"/>
      </a:buClr>
      <a:buSzPct val="100000"/>
      <a:buFont typeface="Times New Roman" pitchFamily="18" charset="0"/>
      <a:defRPr sz="2400" kern="1200">
        <a:solidFill>
          <a:srgbClr val="FFFF66"/>
        </a:solidFill>
        <a:latin typeface="Gill Sans MT Condensed" pitchFamily="34" charset="0"/>
        <a:ea typeface="+mn-ea"/>
        <a:cs typeface="+mn-cs"/>
      </a:defRPr>
    </a:lvl4pPr>
    <a:lvl5pPr marL="2057400" indent="-228600" algn="l" defTabSz="457200" rtl="0" fontAlgn="base">
      <a:spcBef>
        <a:spcPct val="0"/>
      </a:spcBef>
      <a:spcAft>
        <a:spcPct val="0"/>
      </a:spcAft>
      <a:buClr>
        <a:srgbClr val="000000"/>
      </a:buClr>
      <a:buSzPct val="100000"/>
      <a:buFont typeface="Times New Roman" pitchFamily="18" charset="0"/>
      <a:defRPr sz="2400" kern="1200">
        <a:solidFill>
          <a:srgbClr val="FFFF66"/>
        </a:solidFill>
        <a:latin typeface="Gill Sans MT Condensed" pitchFamily="34" charset="0"/>
        <a:ea typeface="+mn-ea"/>
        <a:cs typeface="+mn-cs"/>
      </a:defRPr>
    </a:lvl5pPr>
    <a:lvl6pPr marL="2286000" algn="l" defTabSz="914400" rtl="0" eaLnBrk="1" latinLnBrk="0" hangingPunct="1">
      <a:defRPr sz="2400" kern="1200">
        <a:solidFill>
          <a:srgbClr val="FFFF66"/>
        </a:solidFill>
        <a:latin typeface="Gill Sans MT Condensed" pitchFamily="34" charset="0"/>
        <a:ea typeface="+mn-ea"/>
        <a:cs typeface="+mn-cs"/>
      </a:defRPr>
    </a:lvl6pPr>
    <a:lvl7pPr marL="2743200" algn="l" defTabSz="914400" rtl="0" eaLnBrk="1" latinLnBrk="0" hangingPunct="1">
      <a:defRPr sz="2400" kern="1200">
        <a:solidFill>
          <a:srgbClr val="FFFF66"/>
        </a:solidFill>
        <a:latin typeface="Gill Sans MT Condensed" pitchFamily="34" charset="0"/>
        <a:ea typeface="+mn-ea"/>
        <a:cs typeface="+mn-cs"/>
      </a:defRPr>
    </a:lvl7pPr>
    <a:lvl8pPr marL="3200400" algn="l" defTabSz="914400" rtl="0" eaLnBrk="1" latinLnBrk="0" hangingPunct="1">
      <a:defRPr sz="2400" kern="1200">
        <a:solidFill>
          <a:srgbClr val="FFFF66"/>
        </a:solidFill>
        <a:latin typeface="Gill Sans MT Condensed" pitchFamily="34" charset="0"/>
        <a:ea typeface="+mn-ea"/>
        <a:cs typeface="+mn-cs"/>
      </a:defRPr>
    </a:lvl8pPr>
    <a:lvl9pPr marL="3657600" algn="l" defTabSz="914400" rtl="0" eaLnBrk="1" latinLnBrk="0" hangingPunct="1">
      <a:defRPr sz="2400" kern="1200">
        <a:solidFill>
          <a:srgbClr val="FFFF66"/>
        </a:solidFill>
        <a:latin typeface="Gill Sans MT Condensed"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9900"/>
    <a:srgbClr val="FF0000"/>
    <a:srgbClr val="F12B76"/>
    <a:srgbClr val="FFFF66"/>
    <a:srgbClr val="3366FF"/>
    <a:srgbClr val="008080"/>
    <a:srgbClr val="333399"/>
    <a:srgbClr val="0066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5" autoAdjust="0"/>
    <p:restoredTop sz="94599" autoAdjust="0"/>
  </p:normalViewPr>
  <p:slideViewPr>
    <p:cSldViewPr>
      <p:cViewPr>
        <p:scale>
          <a:sx n="60" d="100"/>
          <a:sy n="60" d="100"/>
        </p:scale>
        <p:origin x="-754" y="37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990"/>
        <p:guide pos="2027"/>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5512D11A-5CC6-11CF-8D67-00AA00BDCE1D}" ax:persistence="persistStream" r:id="rId1"/>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bwMode="auto">
          <a:xfrm>
            <a:off x="0" y="0"/>
            <a:ext cx="4033447" cy="3527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 typeface="Times New Roman" charset="0"/>
              <a:buNone/>
              <a:defRPr sz="1200">
                <a:solidFill>
                  <a:srgbClr val="000000"/>
                </a:solidFill>
                <a:latin typeface="Arial" charset="0"/>
              </a:defRPr>
            </a:lvl1pPr>
          </a:lstStyle>
          <a:p>
            <a:pPr>
              <a:defRPr/>
            </a:pPr>
            <a:endParaRPr lang="en-US"/>
          </a:p>
        </p:txBody>
      </p:sp>
      <p:sp>
        <p:nvSpPr>
          <p:cNvPr id="163843" name="Rectangle 3"/>
          <p:cNvSpPr>
            <a:spLocks noGrp="1" noChangeArrowheads="1"/>
          </p:cNvSpPr>
          <p:nvPr>
            <p:ph type="dt" sz="quarter" idx="1"/>
          </p:nvPr>
        </p:nvSpPr>
        <p:spPr bwMode="auto">
          <a:xfrm>
            <a:off x="5272674" y="0"/>
            <a:ext cx="4034937" cy="3527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 typeface="Times New Roman" charset="0"/>
              <a:buNone/>
              <a:defRPr sz="1200">
                <a:solidFill>
                  <a:srgbClr val="000000"/>
                </a:solidFill>
                <a:latin typeface="Arial" charset="0"/>
              </a:defRPr>
            </a:lvl1pPr>
          </a:lstStyle>
          <a:p>
            <a:pPr>
              <a:defRPr/>
            </a:pPr>
            <a:endParaRPr lang="en-US"/>
          </a:p>
        </p:txBody>
      </p:sp>
      <p:sp>
        <p:nvSpPr>
          <p:cNvPr id="163844" name="Rectangle 4"/>
          <p:cNvSpPr>
            <a:spLocks noGrp="1" noChangeArrowheads="1"/>
          </p:cNvSpPr>
          <p:nvPr>
            <p:ph type="ftr" sz="quarter" idx="2"/>
          </p:nvPr>
        </p:nvSpPr>
        <p:spPr bwMode="auto">
          <a:xfrm>
            <a:off x="0" y="6698869"/>
            <a:ext cx="4033447" cy="35274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Font typeface="Times New Roman" charset="0"/>
              <a:buNone/>
              <a:defRPr sz="1200">
                <a:solidFill>
                  <a:srgbClr val="000000"/>
                </a:solidFill>
                <a:latin typeface="Arial" charset="0"/>
              </a:defRPr>
            </a:lvl1pPr>
          </a:lstStyle>
          <a:p>
            <a:pPr>
              <a:defRPr/>
            </a:pPr>
            <a:endParaRPr lang="en-US"/>
          </a:p>
        </p:txBody>
      </p:sp>
      <p:sp>
        <p:nvSpPr>
          <p:cNvPr id="163845" name="Rectangle 5"/>
          <p:cNvSpPr>
            <a:spLocks noGrp="1" noChangeArrowheads="1"/>
          </p:cNvSpPr>
          <p:nvPr>
            <p:ph type="sldNum" sz="quarter" idx="3"/>
          </p:nvPr>
        </p:nvSpPr>
        <p:spPr bwMode="auto">
          <a:xfrm>
            <a:off x="5272674" y="6698869"/>
            <a:ext cx="4034937" cy="35274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Font typeface="Times New Roman" charset="0"/>
              <a:buNone/>
              <a:defRPr sz="1200">
                <a:solidFill>
                  <a:srgbClr val="000000"/>
                </a:solidFill>
                <a:latin typeface="Arial" charset="0"/>
              </a:defRPr>
            </a:lvl1pPr>
          </a:lstStyle>
          <a:p>
            <a:pPr>
              <a:defRPr/>
            </a:pPr>
            <a:fld id="{8BFA7189-272F-4D73-BB8D-D1131164C7C0}" type="slidenum">
              <a:rPr lang="en-US"/>
              <a:pPr>
                <a:defRPr/>
              </a:pPr>
              <a:t>‹#›</a:t>
            </a:fld>
            <a:endParaRPr lang="en-US"/>
          </a:p>
        </p:txBody>
      </p:sp>
    </p:spTree>
    <p:extLst>
      <p:ext uri="{BB962C8B-B14F-4D97-AF65-F5344CB8AC3E}">
        <p14:creationId xmlns:p14="http://schemas.microsoft.com/office/powerpoint/2010/main" xmlns="" val="3367852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1"/>
            <a:ext cx="9309100" cy="7053263"/>
          </a:xfrm>
          <a:prstGeom prst="roundRect">
            <a:avLst>
              <a:gd name="adj" fmla="val 23"/>
            </a:avLst>
          </a:prstGeom>
          <a:solidFill>
            <a:srgbClr val="FFFFFF"/>
          </a:solidFill>
          <a:ln w="9360">
            <a:noFill/>
            <a:miter lim="800000"/>
            <a:headEnd/>
            <a:tailEnd/>
          </a:ln>
          <a:effectLst/>
        </p:spPr>
        <p:txBody>
          <a:bodyPr wrap="none" anchor="ctr"/>
          <a:lstStyle/>
          <a:p>
            <a:pPr>
              <a:buFont typeface="Times New Roman" charset="0"/>
              <a:buNone/>
              <a:defRPr/>
            </a:pPr>
            <a:endParaRPr lang="en-US"/>
          </a:p>
        </p:txBody>
      </p:sp>
      <p:sp>
        <p:nvSpPr>
          <p:cNvPr id="3074" name="AutoShape 2"/>
          <p:cNvSpPr>
            <a:spLocks noChangeArrowheads="1"/>
          </p:cNvSpPr>
          <p:nvPr/>
        </p:nvSpPr>
        <p:spPr bwMode="auto">
          <a:xfrm>
            <a:off x="0" y="1"/>
            <a:ext cx="9309100" cy="7053263"/>
          </a:xfrm>
          <a:prstGeom prst="roundRect">
            <a:avLst>
              <a:gd name="adj" fmla="val 23"/>
            </a:avLst>
          </a:prstGeom>
          <a:solidFill>
            <a:srgbClr val="FFFFFF"/>
          </a:solidFill>
          <a:ln w="9525">
            <a:noFill/>
            <a:round/>
            <a:headEnd/>
            <a:tailEnd/>
          </a:ln>
          <a:effectLst/>
        </p:spPr>
        <p:txBody>
          <a:bodyPr wrap="none" anchor="ctr"/>
          <a:lstStyle/>
          <a:p>
            <a:pPr>
              <a:buFont typeface="Times New Roman" charset="0"/>
              <a:buNone/>
              <a:defRPr/>
            </a:pPr>
            <a:endParaRPr lang="en-US"/>
          </a:p>
        </p:txBody>
      </p:sp>
      <p:sp>
        <p:nvSpPr>
          <p:cNvPr id="3075" name="AutoShape 3"/>
          <p:cNvSpPr>
            <a:spLocks noChangeArrowheads="1"/>
          </p:cNvSpPr>
          <p:nvPr/>
        </p:nvSpPr>
        <p:spPr bwMode="auto">
          <a:xfrm>
            <a:off x="0" y="1"/>
            <a:ext cx="9309100" cy="7053263"/>
          </a:xfrm>
          <a:prstGeom prst="roundRect">
            <a:avLst>
              <a:gd name="adj" fmla="val 23"/>
            </a:avLst>
          </a:prstGeom>
          <a:solidFill>
            <a:srgbClr val="FFFFFF"/>
          </a:solidFill>
          <a:ln w="9525">
            <a:noFill/>
            <a:round/>
            <a:headEnd/>
            <a:tailEnd/>
          </a:ln>
          <a:effectLst/>
        </p:spPr>
        <p:txBody>
          <a:bodyPr wrap="none" anchor="ctr"/>
          <a:lstStyle/>
          <a:p>
            <a:pPr>
              <a:buFont typeface="Times New Roman" charset="0"/>
              <a:buNone/>
              <a:defRPr/>
            </a:pPr>
            <a:endParaRPr lang="en-US"/>
          </a:p>
        </p:txBody>
      </p:sp>
      <p:sp>
        <p:nvSpPr>
          <p:cNvPr id="3076" name="AutoShape 4"/>
          <p:cNvSpPr>
            <a:spLocks noChangeArrowheads="1"/>
          </p:cNvSpPr>
          <p:nvPr/>
        </p:nvSpPr>
        <p:spPr bwMode="auto">
          <a:xfrm>
            <a:off x="0" y="1"/>
            <a:ext cx="9309100" cy="7053263"/>
          </a:xfrm>
          <a:prstGeom prst="roundRect">
            <a:avLst>
              <a:gd name="adj" fmla="val 23"/>
            </a:avLst>
          </a:prstGeom>
          <a:solidFill>
            <a:srgbClr val="FFFFFF"/>
          </a:solidFill>
          <a:ln w="9525">
            <a:noFill/>
            <a:round/>
            <a:headEnd/>
            <a:tailEnd/>
          </a:ln>
          <a:effectLst/>
        </p:spPr>
        <p:txBody>
          <a:bodyPr wrap="none" anchor="ctr"/>
          <a:lstStyle/>
          <a:p>
            <a:pPr>
              <a:buFont typeface="Times New Roman" charset="0"/>
              <a:buNone/>
              <a:defRPr/>
            </a:pPr>
            <a:endParaRPr lang="en-US"/>
          </a:p>
        </p:txBody>
      </p:sp>
      <p:sp>
        <p:nvSpPr>
          <p:cNvPr id="3077" name="Text Box 5"/>
          <p:cNvSpPr txBox="1">
            <a:spLocks noChangeArrowheads="1"/>
          </p:cNvSpPr>
          <p:nvPr/>
        </p:nvSpPr>
        <p:spPr bwMode="auto">
          <a:xfrm>
            <a:off x="0" y="0"/>
            <a:ext cx="4031958" cy="352746"/>
          </a:xfrm>
          <a:prstGeom prst="rect">
            <a:avLst/>
          </a:prstGeom>
          <a:noFill/>
          <a:ln w="9525">
            <a:noFill/>
            <a:round/>
            <a:headEnd/>
            <a:tailEnd/>
          </a:ln>
          <a:effectLst/>
        </p:spPr>
        <p:txBody>
          <a:bodyPr wrap="none" anchor="ctr"/>
          <a:lstStyle/>
          <a:p>
            <a:pPr>
              <a:buFont typeface="Times New Roman" charset="0"/>
              <a:buNone/>
              <a:defRPr/>
            </a:pPr>
            <a:endParaRPr lang="en-US"/>
          </a:p>
        </p:txBody>
      </p:sp>
      <p:sp>
        <p:nvSpPr>
          <p:cNvPr id="3078" name="Text Box 6"/>
          <p:cNvSpPr txBox="1">
            <a:spLocks noChangeArrowheads="1"/>
          </p:cNvSpPr>
          <p:nvPr/>
        </p:nvSpPr>
        <p:spPr bwMode="auto">
          <a:xfrm>
            <a:off x="5277143" y="0"/>
            <a:ext cx="4031957" cy="352746"/>
          </a:xfrm>
          <a:prstGeom prst="rect">
            <a:avLst/>
          </a:prstGeom>
          <a:noFill/>
          <a:ln w="9525">
            <a:noFill/>
            <a:round/>
            <a:headEnd/>
            <a:tailEnd/>
          </a:ln>
          <a:effectLst/>
        </p:spPr>
        <p:txBody>
          <a:bodyPr wrap="none" anchor="ctr"/>
          <a:lstStyle/>
          <a:p>
            <a:pPr>
              <a:buFont typeface="Times New Roman" charset="0"/>
              <a:buNone/>
              <a:defRPr/>
            </a:pPr>
            <a:endParaRPr lang="en-US"/>
          </a:p>
        </p:txBody>
      </p:sp>
      <p:sp>
        <p:nvSpPr>
          <p:cNvPr id="40968" name="Rectangle 7"/>
          <p:cNvSpPr>
            <a:spLocks noGrp="1" noRot="1" noChangeAspect="1" noChangeArrowheads="1"/>
          </p:cNvSpPr>
          <p:nvPr>
            <p:ph type="sldImg"/>
          </p:nvPr>
        </p:nvSpPr>
        <p:spPr bwMode="auto">
          <a:xfrm>
            <a:off x="2746375" y="528638"/>
            <a:ext cx="3813175" cy="2640012"/>
          </a:xfrm>
          <a:prstGeom prst="rect">
            <a:avLst/>
          </a:prstGeom>
          <a:noFill/>
          <a:ln w="9360">
            <a:solidFill>
              <a:srgbClr val="000000"/>
            </a:solidFill>
            <a:miter lim="800000"/>
            <a:headEnd/>
            <a:tailEnd/>
          </a:ln>
        </p:spPr>
      </p:sp>
      <p:sp>
        <p:nvSpPr>
          <p:cNvPr id="3080" name="Rectangle 8"/>
          <p:cNvSpPr>
            <a:spLocks noGrp="1" noChangeArrowheads="1"/>
          </p:cNvSpPr>
          <p:nvPr>
            <p:ph type="body"/>
          </p:nvPr>
        </p:nvSpPr>
        <p:spPr bwMode="auto">
          <a:xfrm>
            <a:off x="1242207" y="3351084"/>
            <a:ext cx="6818730" cy="3168116"/>
          </a:xfrm>
          <a:prstGeom prst="rect">
            <a:avLst/>
          </a:prstGeom>
          <a:noFill/>
          <a:ln w="9525">
            <a:noFill/>
            <a:round/>
            <a:headEnd/>
            <a:tailEnd/>
          </a:ln>
          <a:effectLst/>
        </p:spPr>
        <p:txBody>
          <a:bodyPr vert="horz" wrap="square" lIns="95400" tIns="47880" rIns="95400" bIns="47880" numCol="1" anchor="t" anchorCtr="0" compatLnSpc="1">
            <a:prstTxWarp prst="textNoShape">
              <a:avLst/>
            </a:prstTxWarp>
          </a:bodyPr>
          <a:lstStyle/>
          <a:p>
            <a:pPr lvl="0"/>
            <a:endParaRPr lang="en-US" noProof="0" smtClean="0"/>
          </a:p>
        </p:txBody>
      </p:sp>
      <p:sp>
        <p:nvSpPr>
          <p:cNvPr id="3081" name="Text Box 9"/>
          <p:cNvSpPr txBox="1">
            <a:spLocks noChangeArrowheads="1"/>
          </p:cNvSpPr>
          <p:nvPr/>
        </p:nvSpPr>
        <p:spPr bwMode="auto">
          <a:xfrm>
            <a:off x="0" y="6703815"/>
            <a:ext cx="4031958" cy="351097"/>
          </a:xfrm>
          <a:prstGeom prst="rect">
            <a:avLst/>
          </a:prstGeom>
          <a:noFill/>
          <a:ln w="9525">
            <a:noFill/>
            <a:round/>
            <a:headEnd/>
            <a:tailEnd/>
          </a:ln>
          <a:effectLst/>
        </p:spPr>
        <p:txBody>
          <a:bodyPr wrap="none" anchor="ctr"/>
          <a:lstStyle/>
          <a:p>
            <a:pPr>
              <a:buFont typeface="Times New Roman" charset="0"/>
              <a:buNone/>
              <a:defRPr/>
            </a:pPr>
            <a:endParaRPr lang="en-US"/>
          </a:p>
        </p:txBody>
      </p:sp>
      <p:sp>
        <p:nvSpPr>
          <p:cNvPr id="3082" name="Rectangle 10"/>
          <p:cNvSpPr>
            <a:spLocks noGrp="1" noChangeArrowheads="1"/>
          </p:cNvSpPr>
          <p:nvPr>
            <p:ph type="sldNum"/>
          </p:nvPr>
        </p:nvSpPr>
        <p:spPr bwMode="auto">
          <a:xfrm>
            <a:off x="5277143" y="6702165"/>
            <a:ext cx="4025999" cy="344504"/>
          </a:xfrm>
          <a:prstGeom prst="rect">
            <a:avLst/>
          </a:prstGeom>
          <a:noFill/>
          <a:ln w="9525">
            <a:noFill/>
            <a:round/>
            <a:headEnd/>
            <a:tailEnd/>
          </a:ln>
          <a:effectLst/>
        </p:spPr>
        <p:txBody>
          <a:bodyPr vert="horz" wrap="square" lIns="95400" tIns="47880" rIns="95400" bIns="47880" numCol="1" anchor="b" anchorCtr="0" compatLnSpc="1">
            <a:prstTxWarp prst="textNoShape">
              <a:avLst/>
            </a:prstTxWarp>
          </a:bodyPr>
          <a:lstStyle>
            <a:lvl1pPr algn="r">
              <a:buFont typeface="Times New Roman" charset="0"/>
              <a:buNone/>
              <a:tabLst>
                <a:tab pos="723900" algn="l"/>
                <a:tab pos="1447800" algn="l"/>
                <a:tab pos="2171700" algn="l"/>
                <a:tab pos="2895600" algn="l"/>
                <a:tab pos="3619500" algn="l"/>
              </a:tabLst>
              <a:defRPr sz="1300">
                <a:solidFill>
                  <a:srgbClr val="000000"/>
                </a:solidFill>
                <a:latin typeface="Times New Roman" charset="0"/>
              </a:defRPr>
            </a:lvl1pPr>
          </a:lstStyle>
          <a:p>
            <a:pPr>
              <a:defRPr/>
            </a:pPr>
            <a:fld id="{44AAA0AA-3D97-44EA-878B-3FFBFA4C2A88}" type="slidenum">
              <a:rPr lang="en-GB"/>
              <a:pPr>
                <a:defRPr/>
              </a:pPr>
              <a:t>‹#›</a:t>
            </a:fld>
            <a:endParaRPr lang="en-GB"/>
          </a:p>
        </p:txBody>
      </p:sp>
    </p:spTree>
    <p:extLst>
      <p:ext uri="{BB962C8B-B14F-4D97-AF65-F5344CB8AC3E}">
        <p14:creationId xmlns:p14="http://schemas.microsoft.com/office/powerpoint/2010/main" xmlns="" val="150590498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US" altLang="zh-CN" smtClean="0"/>
              <a:t>Some journal will publish no more than one article from the non-English speaking region or from the developing countries in one year. Avoid submitting to such journals unless you are really outstanding…   ARNOUT: seriously? That sounds like unacceptable discrimination. Do you have any concrete examples?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5274314" y="6700360"/>
            <a:ext cx="4034787" cy="352904"/>
          </a:xfrm>
          <a:prstGeom prst="rect">
            <a:avLst/>
          </a:prstGeom>
          <a:noFill/>
          <a:ln w="9525">
            <a:noFill/>
            <a:miter lim="800000"/>
            <a:headEnd/>
            <a:tailEnd/>
          </a:ln>
        </p:spPr>
        <p:txBody>
          <a:bodyPr lIns="92345" tIns="46172" rIns="92345" bIns="46172" anchor="b"/>
          <a:lstStyle/>
          <a:p>
            <a:pPr algn="r" defTabSz="923925"/>
            <a:fld id="{56E41852-AA52-445D-8344-1C97C4B96792}" type="slidenum">
              <a:rPr lang="zh-CN" altLang="en-GB" b="0"/>
              <a:pPr algn="r" defTabSz="923925"/>
              <a:t>46</a:t>
            </a:fld>
            <a:endParaRPr lang="en-GB" altLang="zh-CN" b="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altLang="zh-CN" smtClean="0"/>
              <a:t>Do no hang on there too long. We will explain these three main points in the coming slides.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5274314" y="6700360"/>
            <a:ext cx="4034787" cy="352904"/>
          </a:xfrm>
          <a:prstGeom prst="rect">
            <a:avLst/>
          </a:prstGeom>
          <a:noFill/>
          <a:ln w="9525">
            <a:noFill/>
            <a:miter lim="800000"/>
            <a:headEnd/>
            <a:tailEnd/>
          </a:ln>
        </p:spPr>
        <p:txBody>
          <a:bodyPr lIns="92345" tIns="46172" rIns="92345" bIns="46172" anchor="b"/>
          <a:lstStyle/>
          <a:p>
            <a:pPr algn="r" defTabSz="923925"/>
            <a:fld id="{5CCD0F48-673A-4D88-BE8C-0394DAF8F983}" type="slidenum">
              <a:rPr lang="zh-CN" altLang="en-GB" b="0"/>
              <a:pPr algn="r" defTabSz="923925"/>
              <a:t>52</a:t>
            </a:fld>
            <a:endParaRPr lang="en-GB" altLang="zh-CN" b="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altLang="zh-CN" smtClean="0"/>
              <a:t>Haddad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3069" y="2130426"/>
            <a:ext cx="84214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6138" y="3886200"/>
            <a:ext cx="693531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9"/>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ftr" sz="quarter" idx="10"/>
          </p:nvPr>
        </p:nvSpPr>
        <p:spPr>
          <a:ln/>
        </p:spPr>
        <p:txBody>
          <a:bodyPr/>
          <a:lstStyle>
            <a:lvl1pPr>
              <a:defRPr/>
            </a:lvl1pPr>
          </a:lstStyle>
          <a:p>
            <a:pPr>
              <a:defRPr/>
            </a:pPr>
            <a:fld id="{BFE192B3-A888-4B2B-AF82-C4CE31A7BA96}" type="slidenum">
              <a:rPr lang="de-DE" smtClean="0"/>
              <a:pPr>
                <a:defRPr/>
              </a:pPr>
              <a:t>‹#›</a:t>
            </a:fld>
            <a:endParaRPr lang="de-DE"/>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13254" y="304800"/>
            <a:ext cx="2311771"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7943" y="304800"/>
            <a:ext cx="6770185"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ftr" sz="quarter" idx="10"/>
          </p:nvPr>
        </p:nvSpPr>
        <p:spPr>
          <a:ln/>
        </p:spPr>
        <p:txBody>
          <a:bodyPr/>
          <a:lstStyle>
            <a:lvl1pPr>
              <a:defRPr/>
            </a:lvl1pPr>
          </a:lstStyle>
          <a:p>
            <a:pPr>
              <a:defRPr/>
            </a:pPr>
            <a:fld id="{EF9CF9D2-5C97-4BED-BC5C-8A2AC2F69FFA}" type="slidenum">
              <a:rPr lang="de-DE" smtClean="0"/>
              <a:pPr>
                <a:defRPr/>
              </a:pPr>
              <a:t>‹#›</a:t>
            </a:fld>
            <a:endParaRPr lang="de-DE"/>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7943" y="304800"/>
            <a:ext cx="9247082" cy="6858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577943" y="1295400"/>
            <a:ext cx="7926070" cy="4724400"/>
          </a:xfrm>
        </p:spPr>
        <p:txBody>
          <a:bodyPr/>
          <a:lstStyle/>
          <a:p>
            <a:pPr lvl="0"/>
            <a:r>
              <a:rPr lang="en-US" noProof="0" smtClean="0"/>
              <a:t>Click icon to add table</a:t>
            </a:r>
            <a:endParaRPr lang="en-GB" noProof="0" smtClean="0"/>
          </a:p>
        </p:txBody>
      </p:sp>
      <p:sp>
        <p:nvSpPr>
          <p:cNvPr id="4" name="Rectangle 19"/>
          <p:cNvSpPr>
            <a:spLocks noGrp="1" noChangeArrowheads="1"/>
          </p:cNvSpPr>
          <p:nvPr>
            <p:ph type="ftr" sz="quarter" idx="10"/>
          </p:nvPr>
        </p:nvSpPr>
        <p:spPr>
          <a:ln/>
        </p:spPr>
        <p:txBody>
          <a:bodyPr/>
          <a:lstStyle>
            <a:lvl1pPr>
              <a:defRPr/>
            </a:lvl1pPr>
          </a:lstStyle>
          <a:p>
            <a:pPr>
              <a:defRPr/>
            </a:pPr>
            <a:fld id="{F01FC91C-F963-46CD-91B9-59EDE086017A}" type="slidenum">
              <a:rPr lang="de-DE" smtClean="0"/>
              <a:pPr>
                <a:defRPr/>
              </a:pPr>
              <a:t>‹#›</a:t>
            </a:fld>
            <a:endParaRPr lang="de-DE"/>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ftr" sz="quarter" idx="10"/>
          </p:nvPr>
        </p:nvSpPr>
        <p:spPr>
          <a:ln/>
        </p:spPr>
        <p:txBody>
          <a:bodyPr/>
          <a:lstStyle>
            <a:lvl1pPr>
              <a:defRPr/>
            </a:lvl1pPr>
          </a:lstStyle>
          <a:p>
            <a:pPr>
              <a:defRPr/>
            </a:pPr>
            <a:fld id="{2264EFB5-902D-4F1A-A5C8-734DDFFC6B3B}" type="slidenum">
              <a:rPr lang="de-DE" smtClean="0"/>
              <a:pPr>
                <a:defRPr/>
              </a:pPr>
              <a:t>‹#›</a:t>
            </a:fld>
            <a:endParaRPr lang="de-DE"/>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1" y="4406901"/>
            <a:ext cx="84214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1" y="2906713"/>
            <a:ext cx="84214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ftr" sz="quarter" idx="10"/>
          </p:nvPr>
        </p:nvSpPr>
        <p:spPr>
          <a:ln/>
        </p:spPr>
        <p:txBody>
          <a:bodyPr/>
          <a:lstStyle>
            <a:lvl1pPr>
              <a:defRPr/>
            </a:lvl1pPr>
          </a:lstStyle>
          <a:p>
            <a:pPr>
              <a:defRPr/>
            </a:pPr>
            <a:fld id="{FB566024-7EEA-422E-8B6C-06A990199D62}" type="slidenum">
              <a:rPr lang="de-DE" smtClean="0"/>
              <a:pPr>
                <a:defRPr/>
              </a:pPr>
              <a:t>‹#›</a:t>
            </a:fld>
            <a:endParaRPr lang="de-DE"/>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7943" y="1295400"/>
            <a:ext cx="3880472"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3541" y="1295400"/>
            <a:ext cx="3880472"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ftr" sz="quarter" idx="10"/>
          </p:nvPr>
        </p:nvSpPr>
        <p:spPr>
          <a:ln/>
        </p:spPr>
        <p:txBody>
          <a:bodyPr/>
          <a:lstStyle>
            <a:lvl1pPr>
              <a:defRPr/>
            </a:lvl1pPr>
          </a:lstStyle>
          <a:p>
            <a:pPr>
              <a:defRPr/>
            </a:pPr>
            <a:fld id="{7D1EFCA3-9CE0-4FD3-97DD-D0F1CF4E300D}" type="slidenum">
              <a:rPr lang="de-DE" smtClean="0"/>
              <a:pPr>
                <a:defRPr/>
              </a:pPr>
              <a:t>‹#›</a:t>
            </a:fld>
            <a:endParaRPr lang="de-DE"/>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80" y="274638"/>
            <a:ext cx="8916829"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79" y="1535113"/>
            <a:ext cx="43775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79" y="2174875"/>
            <a:ext cx="43775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917" y="1535113"/>
            <a:ext cx="437929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917" y="2174875"/>
            <a:ext cx="43792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ftr" sz="quarter" idx="10"/>
          </p:nvPr>
        </p:nvSpPr>
        <p:spPr>
          <a:ln/>
        </p:spPr>
        <p:txBody>
          <a:bodyPr/>
          <a:lstStyle>
            <a:lvl1pPr>
              <a:defRPr/>
            </a:lvl1pPr>
          </a:lstStyle>
          <a:p>
            <a:pPr>
              <a:defRPr/>
            </a:pPr>
            <a:fld id="{F2B9E4C7-36C3-4D79-9C05-9F79D716D592}" type="slidenum">
              <a:rPr lang="de-DE" smtClean="0"/>
              <a:pPr>
                <a:defRPr/>
              </a:pPr>
              <a:t>‹#›</a:t>
            </a:fld>
            <a:endParaRPr lang="de-DE"/>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ftr" sz="quarter" idx="10"/>
          </p:nvPr>
        </p:nvSpPr>
        <p:spPr>
          <a:ln/>
        </p:spPr>
        <p:txBody>
          <a:bodyPr/>
          <a:lstStyle>
            <a:lvl1pPr>
              <a:defRPr/>
            </a:lvl1pPr>
          </a:lstStyle>
          <a:p>
            <a:pPr>
              <a:defRPr/>
            </a:pPr>
            <a:fld id="{8C43721D-E337-444F-B923-F48DB7D72450}" type="slidenum">
              <a:rPr lang="de-DE" smtClean="0"/>
              <a:pPr>
                <a:defRPr/>
              </a:pPr>
              <a:t>‹#›</a:t>
            </a:fld>
            <a:endParaRPr lang="de-DE"/>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ftr" sz="quarter" idx="10"/>
          </p:nvPr>
        </p:nvSpPr>
        <p:spPr>
          <a:ln/>
        </p:spPr>
        <p:txBody>
          <a:bodyPr/>
          <a:lstStyle>
            <a:lvl1pPr>
              <a:defRPr/>
            </a:lvl1pPr>
          </a:lstStyle>
          <a:p>
            <a:pPr>
              <a:defRPr/>
            </a:pPr>
            <a:fld id="{A4C7BF37-5B25-46C9-9BBE-A20B79078771}" type="slidenum">
              <a:rPr lang="de-DE" smtClean="0"/>
              <a:pPr>
                <a:defRPr/>
              </a:pPr>
              <a:t>‹#›</a:t>
            </a:fld>
            <a:endParaRPr lang="de-DE"/>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80" y="273050"/>
            <a:ext cx="3259528"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92" y="273051"/>
            <a:ext cx="553861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80" y="1435101"/>
            <a:ext cx="325952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ftr" sz="quarter" idx="10"/>
          </p:nvPr>
        </p:nvSpPr>
        <p:spPr>
          <a:ln/>
        </p:spPr>
        <p:txBody>
          <a:bodyPr/>
          <a:lstStyle>
            <a:lvl1pPr>
              <a:defRPr/>
            </a:lvl1pPr>
          </a:lstStyle>
          <a:p>
            <a:pPr>
              <a:defRPr/>
            </a:pPr>
            <a:fld id="{41213ACE-3FAB-4F34-B7A3-417C9F20B3DB}" type="slidenum">
              <a:rPr lang="de-DE" smtClean="0"/>
              <a:pPr>
                <a:defRPr/>
              </a:pPr>
              <a:t>‹#›</a:t>
            </a:fld>
            <a:endParaRPr lang="de-DE"/>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56" y="4800600"/>
            <a:ext cx="594455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956" y="612775"/>
            <a:ext cx="594455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941956" y="5367338"/>
            <a:ext cx="594455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ftr" sz="quarter" idx="10"/>
          </p:nvPr>
        </p:nvSpPr>
        <p:spPr>
          <a:ln/>
        </p:spPr>
        <p:txBody>
          <a:bodyPr/>
          <a:lstStyle>
            <a:lvl1pPr>
              <a:defRPr/>
            </a:lvl1pPr>
          </a:lstStyle>
          <a:p>
            <a:pPr>
              <a:defRPr/>
            </a:pPr>
            <a:fld id="{B265600A-A43E-492D-B762-69A7973DE6BA}" type="slidenum">
              <a:rPr lang="de-DE" smtClean="0"/>
              <a:pPr>
                <a:defRPr/>
              </a:pPr>
              <a:t>‹#›</a:t>
            </a:fld>
            <a:endParaRPr lang="de-DE"/>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9218"/>
        </a:solidFill>
        <a:effectLst/>
      </p:bgPr>
    </p:bg>
    <p:spTree>
      <p:nvGrpSpPr>
        <p:cNvPr id="1" name=""/>
        <p:cNvGrpSpPr/>
        <p:nvPr/>
      </p:nvGrpSpPr>
      <p:grpSpPr>
        <a:xfrm>
          <a:off x="0" y="0"/>
          <a:ext cx="0" cy="0"/>
          <a:chOff x="0" y="0"/>
          <a:chExt cx="0" cy="0"/>
        </a:xfrm>
      </p:grpSpPr>
      <p:sp>
        <p:nvSpPr>
          <p:cNvPr id="297986" name="Rectangle 2"/>
          <p:cNvSpPr>
            <a:spLocks noChangeArrowheads="1"/>
          </p:cNvSpPr>
          <p:nvPr/>
        </p:nvSpPr>
        <p:spPr bwMode="auto">
          <a:xfrm>
            <a:off x="0" y="0"/>
            <a:ext cx="9907588" cy="6858000"/>
          </a:xfrm>
          <a:prstGeom prst="rect">
            <a:avLst/>
          </a:prstGeom>
          <a:solidFill>
            <a:schemeClr val="bg1"/>
          </a:solidFill>
          <a:ln w="9525">
            <a:noFill/>
            <a:miter lim="800000"/>
            <a:headEnd/>
            <a:tailEnd/>
          </a:ln>
          <a:effectLst/>
        </p:spPr>
        <p:txBody>
          <a:bodyPr wrap="none" anchor="ctr"/>
          <a:lstStyle/>
          <a:p>
            <a:pPr algn="ctr" eaLnBrk="0" hangingPunct="0">
              <a:defRPr/>
            </a:pPr>
            <a:endParaRPr lang="en-US" sz="2400" b="0">
              <a:solidFill>
                <a:schemeClr val="bg1"/>
              </a:solidFill>
              <a:latin typeface="Times" pitchFamily="18" charset="0"/>
            </a:endParaRPr>
          </a:p>
        </p:txBody>
      </p:sp>
      <p:sp>
        <p:nvSpPr>
          <p:cNvPr id="297987" name="Rectangle 3"/>
          <p:cNvSpPr>
            <a:spLocks noChangeArrowheads="1"/>
          </p:cNvSpPr>
          <p:nvPr/>
        </p:nvSpPr>
        <p:spPr bwMode="auto">
          <a:xfrm>
            <a:off x="165126" y="457200"/>
            <a:ext cx="9742462" cy="609600"/>
          </a:xfrm>
          <a:prstGeom prst="rect">
            <a:avLst/>
          </a:prstGeom>
          <a:solidFill>
            <a:srgbClr val="B2B2B4"/>
          </a:solidFill>
          <a:ln w="9525">
            <a:noFill/>
            <a:miter lim="800000"/>
            <a:headEnd/>
            <a:tailEnd/>
          </a:ln>
          <a:effectLst/>
        </p:spPr>
        <p:txBody>
          <a:bodyPr wrap="none" anchor="ctr"/>
          <a:lstStyle/>
          <a:p>
            <a:pPr algn="ctr" eaLnBrk="0" hangingPunct="0">
              <a:defRPr/>
            </a:pPr>
            <a:endParaRPr lang="en-US" sz="2400" b="0">
              <a:latin typeface="Arial Narrow" pitchFamily="34" charset="0"/>
            </a:endParaRPr>
          </a:p>
        </p:txBody>
      </p:sp>
      <p:sp>
        <p:nvSpPr>
          <p:cNvPr id="297988" name="Rectangle 4"/>
          <p:cNvSpPr>
            <a:spLocks noChangeArrowheads="1"/>
          </p:cNvSpPr>
          <p:nvPr/>
        </p:nvSpPr>
        <p:spPr bwMode="auto">
          <a:xfrm>
            <a:off x="0" y="304800"/>
            <a:ext cx="9577335" cy="685800"/>
          </a:xfrm>
          <a:prstGeom prst="rect">
            <a:avLst/>
          </a:prstGeom>
          <a:solidFill>
            <a:srgbClr val="FF9900"/>
          </a:solidFill>
          <a:ln w="9525">
            <a:noFill/>
            <a:miter lim="800000"/>
            <a:headEnd/>
            <a:tailEnd/>
          </a:ln>
          <a:effectLst/>
        </p:spPr>
        <p:txBody>
          <a:bodyPr wrap="none" anchor="ctr"/>
          <a:lstStyle/>
          <a:p>
            <a:pPr algn="ctr" eaLnBrk="0" hangingPunct="0">
              <a:defRPr/>
            </a:pPr>
            <a:endParaRPr lang="en-US" sz="2400" b="0">
              <a:latin typeface="Arial Narrow" pitchFamily="34" charset="0"/>
            </a:endParaRPr>
          </a:p>
        </p:txBody>
      </p:sp>
      <p:grpSp>
        <p:nvGrpSpPr>
          <p:cNvPr id="2" name="Group 5"/>
          <p:cNvGrpSpPr>
            <a:grpSpLocks/>
          </p:cNvGrpSpPr>
          <p:nvPr/>
        </p:nvGrpSpPr>
        <p:grpSpPr bwMode="auto">
          <a:xfrm>
            <a:off x="0" y="6705600"/>
            <a:ext cx="8669140" cy="152400"/>
            <a:chOff x="0" y="4224"/>
            <a:chExt cx="5040" cy="96"/>
          </a:xfrm>
        </p:grpSpPr>
        <p:sp>
          <p:nvSpPr>
            <p:cNvPr id="297990" name="Rectangle 6"/>
            <p:cNvSpPr>
              <a:spLocks noChangeArrowheads="1"/>
            </p:cNvSpPr>
            <p:nvPr userDrawn="1"/>
          </p:nvSpPr>
          <p:spPr bwMode="auto">
            <a:xfrm>
              <a:off x="4272" y="4224"/>
              <a:ext cx="768" cy="96"/>
            </a:xfrm>
            <a:prstGeom prst="rect">
              <a:avLst/>
            </a:prstGeom>
            <a:solidFill>
              <a:srgbClr val="F6B208"/>
            </a:solidFill>
            <a:ln w="9525">
              <a:noFill/>
              <a:miter lim="800000"/>
              <a:headEnd/>
              <a:tailEnd/>
            </a:ln>
            <a:effectLst/>
          </p:spPr>
          <p:txBody>
            <a:bodyPr wrap="none" anchor="ctr"/>
            <a:lstStyle/>
            <a:p>
              <a:pPr>
                <a:defRPr/>
              </a:pPr>
              <a:endParaRPr lang="en-GB"/>
            </a:p>
          </p:txBody>
        </p:sp>
        <p:sp>
          <p:nvSpPr>
            <p:cNvPr id="297991" name="Rectangle 7"/>
            <p:cNvSpPr>
              <a:spLocks noChangeArrowheads="1"/>
            </p:cNvSpPr>
            <p:nvPr userDrawn="1"/>
          </p:nvSpPr>
          <p:spPr bwMode="auto">
            <a:xfrm>
              <a:off x="0" y="4224"/>
              <a:ext cx="192" cy="96"/>
            </a:xfrm>
            <a:prstGeom prst="rect">
              <a:avLst/>
            </a:prstGeom>
            <a:solidFill>
              <a:srgbClr val="FF8939"/>
            </a:solidFill>
            <a:ln w="9525">
              <a:noFill/>
              <a:miter lim="800000"/>
              <a:headEnd/>
              <a:tailEnd/>
            </a:ln>
            <a:effectLst/>
          </p:spPr>
          <p:txBody>
            <a:bodyPr wrap="none" anchor="ctr"/>
            <a:lstStyle/>
            <a:p>
              <a:pPr>
                <a:defRPr/>
              </a:pPr>
              <a:endParaRPr lang="en-GB"/>
            </a:p>
          </p:txBody>
        </p:sp>
        <p:sp>
          <p:nvSpPr>
            <p:cNvPr id="297992" name="Rectangle 8"/>
            <p:cNvSpPr>
              <a:spLocks noChangeArrowheads="1"/>
            </p:cNvSpPr>
            <p:nvPr userDrawn="1"/>
          </p:nvSpPr>
          <p:spPr bwMode="auto">
            <a:xfrm>
              <a:off x="178" y="4224"/>
              <a:ext cx="158" cy="96"/>
            </a:xfrm>
            <a:prstGeom prst="rect">
              <a:avLst/>
            </a:prstGeom>
            <a:solidFill>
              <a:srgbClr val="D86700"/>
            </a:solidFill>
            <a:ln w="9525">
              <a:noFill/>
              <a:miter lim="800000"/>
              <a:headEnd/>
              <a:tailEnd/>
            </a:ln>
            <a:effectLst/>
          </p:spPr>
          <p:txBody>
            <a:bodyPr wrap="none" anchor="ctr"/>
            <a:lstStyle/>
            <a:p>
              <a:pPr>
                <a:defRPr/>
              </a:pPr>
              <a:endParaRPr lang="en-GB"/>
            </a:p>
          </p:txBody>
        </p:sp>
        <p:sp>
          <p:nvSpPr>
            <p:cNvPr id="297993" name="Rectangle 9"/>
            <p:cNvSpPr>
              <a:spLocks noChangeArrowheads="1"/>
            </p:cNvSpPr>
            <p:nvPr userDrawn="1"/>
          </p:nvSpPr>
          <p:spPr bwMode="auto">
            <a:xfrm>
              <a:off x="316" y="4224"/>
              <a:ext cx="1220" cy="96"/>
            </a:xfrm>
            <a:prstGeom prst="rect">
              <a:avLst/>
            </a:prstGeom>
            <a:solidFill>
              <a:srgbClr val="FDAA3B"/>
            </a:solidFill>
            <a:ln w="9525">
              <a:noFill/>
              <a:miter lim="800000"/>
              <a:headEnd/>
              <a:tailEnd/>
            </a:ln>
            <a:effectLst/>
          </p:spPr>
          <p:txBody>
            <a:bodyPr wrap="none" anchor="ctr"/>
            <a:lstStyle/>
            <a:p>
              <a:pPr>
                <a:defRPr/>
              </a:pPr>
              <a:endParaRPr lang="en-GB"/>
            </a:p>
          </p:txBody>
        </p:sp>
        <p:sp>
          <p:nvSpPr>
            <p:cNvPr id="297994" name="Rectangle 10"/>
            <p:cNvSpPr>
              <a:spLocks noChangeArrowheads="1"/>
            </p:cNvSpPr>
            <p:nvPr userDrawn="1"/>
          </p:nvSpPr>
          <p:spPr bwMode="auto">
            <a:xfrm>
              <a:off x="2304" y="4224"/>
              <a:ext cx="480" cy="96"/>
            </a:xfrm>
            <a:prstGeom prst="rect">
              <a:avLst/>
            </a:prstGeom>
            <a:solidFill>
              <a:srgbClr val="FE4F00"/>
            </a:solidFill>
            <a:ln w="9525">
              <a:noFill/>
              <a:miter lim="800000"/>
              <a:headEnd/>
              <a:tailEnd/>
            </a:ln>
            <a:effectLst/>
          </p:spPr>
          <p:txBody>
            <a:bodyPr wrap="none" anchor="ctr"/>
            <a:lstStyle/>
            <a:p>
              <a:pPr>
                <a:defRPr/>
              </a:pPr>
              <a:endParaRPr lang="en-GB"/>
            </a:p>
          </p:txBody>
        </p:sp>
        <p:sp>
          <p:nvSpPr>
            <p:cNvPr id="297995" name="Rectangle 11"/>
            <p:cNvSpPr>
              <a:spLocks noChangeArrowheads="1"/>
            </p:cNvSpPr>
            <p:nvPr userDrawn="1"/>
          </p:nvSpPr>
          <p:spPr bwMode="auto">
            <a:xfrm>
              <a:off x="2702" y="4224"/>
              <a:ext cx="1570" cy="96"/>
            </a:xfrm>
            <a:prstGeom prst="rect">
              <a:avLst/>
            </a:prstGeom>
            <a:solidFill>
              <a:srgbClr val="FD8533"/>
            </a:solidFill>
            <a:ln w="9525">
              <a:noFill/>
              <a:miter lim="800000"/>
              <a:headEnd/>
              <a:tailEnd/>
            </a:ln>
            <a:effectLst/>
          </p:spPr>
          <p:txBody>
            <a:bodyPr wrap="none" anchor="ctr"/>
            <a:lstStyle/>
            <a:p>
              <a:pPr>
                <a:defRPr/>
              </a:pPr>
              <a:endParaRPr lang="en-GB"/>
            </a:p>
          </p:txBody>
        </p:sp>
        <p:sp>
          <p:nvSpPr>
            <p:cNvPr id="297996" name="Rectangle 12"/>
            <p:cNvSpPr>
              <a:spLocks noChangeArrowheads="1"/>
            </p:cNvSpPr>
            <p:nvPr userDrawn="1"/>
          </p:nvSpPr>
          <p:spPr bwMode="auto">
            <a:xfrm>
              <a:off x="4272" y="4224"/>
              <a:ext cx="25" cy="96"/>
            </a:xfrm>
            <a:prstGeom prst="rect">
              <a:avLst/>
            </a:prstGeom>
            <a:solidFill>
              <a:srgbClr val="EC7000"/>
            </a:solidFill>
            <a:ln w="9525">
              <a:noFill/>
              <a:miter lim="800000"/>
              <a:headEnd/>
              <a:tailEnd/>
            </a:ln>
            <a:effectLst/>
          </p:spPr>
          <p:txBody>
            <a:bodyPr wrap="none" anchor="ctr"/>
            <a:lstStyle/>
            <a:p>
              <a:pPr>
                <a:defRPr/>
              </a:pPr>
              <a:endParaRPr lang="en-GB"/>
            </a:p>
          </p:txBody>
        </p:sp>
        <p:sp>
          <p:nvSpPr>
            <p:cNvPr id="297997" name="Rectangle 13"/>
            <p:cNvSpPr>
              <a:spLocks noChangeArrowheads="1"/>
            </p:cNvSpPr>
            <p:nvPr userDrawn="1"/>
          </p:nvSpPr>
          <p:spPr bwMode="auto">
            <a:xfrm>
              <a:off x="1472" y="4224"/>
              <a:ext cx="852" cy="96"/>
            </a:xfrm>
            <a:prstGeom prst="rect">
              <a:avLst/>
            </a:prstGeom>
            <a:solidFill>
              <a:srgbClr val="EC7000"/>
            </a:solidFill>
            <a:ln w="9525">
              <a:noFill/>
              <a:miter lim="800000"/>
              <a:headEnd/>
              <a:tailEnd/>
            </a:ln>
            <a:effectLst/>
          </p:spPr>
          <p:txBody>
            <a:bodyPr wrap="none" anchor="ctr"/>
            <a:lstStyle/>
            <a:p>
              <a:pPr>
                <a:defRPr/>
              </a:pPr>
              <a:endParaRPr lang="en-GB"/>
            </a:p>
          </p:txBody>
        </p:sp>
      </p:grpSp>
      <p:pic>
        <p:nvPicPr>
          <p:cNvPr id="3078" name="Picture 14"/>
          <p:cNvPicPr>
            <a:picLocks noChangeAspect="1" noChangeArrowheads="1"/>
          </p:cNvPicPr>
          <p:nvPr/>
        </p:nvPicPr>
        <p:blipFill>
          <a:blip r:embed="rId14" cstate="print"/>
          <a:srcRect/>
          <a:stretch>
            <a:fillRect/>
          </a:stretch>
        </p:blipFill>
        <p:spPr bwMode="auto">
          <a:xfrm>
            <a:off x="8818786" y="5791200"/>
            <a:ext cx="908196" cy="922338"/>
          </a:xfrm>
          <a:prstGeom prst="rect">
            <a:avLst/>
          </a:prstGeom>
          <a:noFill/>
          <a:ln w="9525">
            <a:noFill/>
            <a:miter lim="800000"/>
            <a:headEnd/>
            <a:tailEnd/>
          </a:ln>
        </p:spPr>
      </p:pic>
      <p:sp>
        <p:nvSpPr>
          <p:cNvPr id="3079" name="Rectangle 15"/>
          <p:cNvSpPr>
            <a:spLocks noGrp="1" noChangeArrowheads="1"/>
          </p:cNvSpPr>
          <p:nvPr>
            <p:ph type="title"/>
          </p:nvPr>
        </p:nvSpPr>
        <p:spPr bwMode="auto">
          <a:xfrm>
            <a:off x="577943" y="304800"/>
            <a:ext cx="9247082"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3080" name="Rectangle 16"/>
          <p:cNvSpPr>
            <a:spLocks noGrp="1" noChangeArrowheads="1"/>
          </p:cNvSpPr>
          <p:nvPr>
            <p:ph type="body" idx="1"/>
          </p:nvPr>
        </p:nvSpPr>
        <p:spPr bwMode="auto">
          <a:xfrm>
            <a:off x="577943" y="1295400"/>
            <a:ext cx="792607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298001" name="Line 17"/>
          <p:cNvSpPr>
            <a:spLocks noChangeShapeType="1"/>
          </p:cNvSpPr>
          <p:nvPr/>
        </p:nvSpPr>
        <p:spPr bwMode="auto">
          <a:xfrm>
            <a:off x="577943" y="6400800"/>
            <a:ext cx="0" cy="228600"/>
          </a:xfrm>
          <a:prstGeom prst="line">
            <a:avLst/>
          </a:prstGeom>
          <a:noFill/>
          <a:ln w="9525">
            <a:solidFill>
              <a:schemeClr val="bg2"/>
            </a:solidFill>
            <a:round/>
            <a:headEnd/>
            <a:tailEnd/>
          </a:ln>
          <a:effectLst/>
        </p:spPr>
        <p:txBody>
          <a:bodyPr wrap="none" anchor="ctr"/>
          <a:lstStyle/>
          <a:p>
            <a:pPr>
              <a:defRPr/>
            </a:pPr>
            <a:endParaRPr lang="en-GB"/>
          </a:p>
        </p:txBody>
      </p:sp>
      <p:sp>
        <p:nvSpPr>
          <p:cNvPr id="298002" name="Rectangle 18"/>
          <p:cNvSpPr>
            <a:spLocks noChangeArrowheads="1"/>
          </p:cNvSpPr>
          <p:nvPr/>
        </p:nvSpPr>
        <p:spPr bwMode="auto">
          <a:xfrm>
            <a:off x="165126" y="6400800"/>
            <a:ext cx="497100" cy="457200"/>
          </a:xfrm>
          <a:prstGeom prst="rect">
            <a:avLst/>
          </a:prstGeom>
          <a:noFill/>
          <a:ln w="9525">
            <a:noFill/>
            <a:miter lim="800000"/>
            <a:headEnd/>
            <a:tailEnd/>
          </a:ln>
          <a:effectLst/>
        </p:spPr>
        <p:txBody>
          <a:bodyPr/>
          <a:lstStyle/>
          <a:p>
            <a:pPr eaLnBrk="0" hangingPunct="0">
              <a:defRPr/>
            </a:pPr>
            <a:fld id="{F7EBFC4C-0CE3-4185-A94B-5A92123429E5}" type="slidenum">
              <a:rPr lang="en-GB" sz="1000" b="0">
                <a:solidFill>
                  <a:schemeClr val="bg2"/>
                </a:solidFill>
                <a:latin typeface="Arial Narrow" pitchFamily="34" charset="0"/>
              </a:rPr>
              <a:pPr eaLnBrk="0" hangingPunct="0">
                <a:defRPr/>
              </a:pPr>
              <a:t>‹#›</a:t>
            </a:fld>
            <a:endParaRPr lang="en-GB" sz="1000" b="0">
              <a:solidFill>
                <a:schemeClr val="bg2"/>
              </a:solidFill>
              <a:latin typeface="Arial Narrow" pitchFamily="34" charset="0"/>
            </a:endParaRPr>
          </a:p>
        </p:txBody>
      </p:sp>
      <p:sp>
        <p:nvSpPr>
          <p:cNvPr id="298003" name="Rectangle 19"/>
          <p:cNvSpPr>
            <a:spLocks noGrp="1" noChangeArrowheads="1"/>
          </p:cNvSpPr>
          <p:nvPr>
            <p:ph type="ftr" sz="quarter" idx="3"/>
          </p:nvPr>
        </p:nvSpPr>
        <p:spPr bwMode="auto">
          <a:xfrm>
            <a:off x="743069" y="6400800"/>
            <a:ext cx="5779426"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00" b="0">
                <a:solidFill>
                  <a:srgbClr val="FF9218"/>
                </a:solidFill>
                <a:latin typeface="+mn-lt"/>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Lst>
  <p:transition>
    <p:fade/>
  </p:transition>
  <p:txStyles>
    <p:title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Calibri" pitchFamily="34" charset="0"/>
        </a:defRPr>
      </a:lvl2pPr>
      <a:lvl3pPr algn="l" rtl="0" eaLnBrk="1" fontAlgn="base" hangingPunct="1">
        <a:spcBef>
          <a:spcPct val="0"/>
        </a:spcBef>
        <a:spcAft>
          <a:spcPct val="0"/>
        </a:spcAft>
        <a:defRPr sz="3200" b="1">
          <a:solidFill>
            <a:schemeClr val="bg1"/>
          </a:solidFill>
          <a:latin typeface="Calibri" pitchFamily="34" charset="0"/>
        </a:defRPr>
      </a:lvl3pPr>
      <a:lvl4pPr algn="l" rtl="0" eaLnBrk="1" fontAlgn="base" hangingPunct="1">
        <a:spcBef>
          <a:spcPct val="0"/>
        </a:spcBef>
        <a:spcAft>
          <a:spcPct val="0"/>
        </a:spcAft>
        <a:defRPr sz="3200" b="1">
          <a:solidFill>
            <a:schemeClr val="bg1"/>
          </a:solidFill>
          <a:latin typeface="Calibri" pitchFamily="34" charset="0"/>
        </a:defRPr>
      </a:lvl4pPr>
      <a:lvl5pPr algn="l" rtl="0" eaLnBrk="1" fontAlgn="base" hangingPunct="1">
        <a:spcBef>
          <a:spcPct val="0"/>
        </a:spcBef>
        <a:spcAft>
          <a:spcPct val="0"/>
        </a:spcAft>
        <a:defRPr sz="3200" b="1">
          <a:solidFill>
            <a:schemeClr val="bg1"/>
          </a:solidFill>
          <a:latin typeface="Calibri" pitchFamily="34" charset="0"/>
        </a:defRPr>
      </a:lvl5pPr>
      <a:lvl6pPr marL="457200" algn="l" rtl="0" eaLnBrk="1" fontAlgn="base" hangingPunct="1">
        <a:spcBef>
          <a:spcPct val="0"/>
        </a:spcBef>
        <a:spcAft>
          <a:spcPct val="0"/>
        </a:spcAft>
        <a:defRPr sz="3200" b="1">
          <a:solidFill>
            <a:schemeClr val="bg1"/>
          </a:solidFill>
          <a:latin typeface="Calibri" pitchFamily="34" charset="0"/>
        </a:defRPr>
      </a:lvl6pPr>
      <a:lvl7pPr marL="914400" algn="l" rtl="0" eaLnBrk="1" fontAlgn="base" hangingPunct="1">
        <a:spcBef>
          <a:spcPct val="0"/>
        </a:spcBef>
        <a:spcAft>
          <a:spcPct val="0"/>
        </a:spcAft>
        <a:defRPr sz="3200" b="1">
          <a:solidFill>
            <a:schemeClr val="bg1"/>
          </a:solidFill>
          <a:latin typeface="Calibri" pitchFamily="34" charset="0"/>
        </a:defRPr>
      </a:lvl7pPr>
      <a:lvl8pPr marL="1371600" algn="l" rtl="0" eaLnBrk="1" fontAlgn="base" hangingPunct="1">
        <a:spcBef>
          <a:spcPct val="0"/>
        </a:spcBef>
        <a:spcAft>
          <a:spcPct val="0"/>
        </a:spcAft>
        <a:defRPr sz="3200" b="1">
          <a:solidFill>
            <a:schemeClr val="bg1"/>
          </a:solidFill>
          <a:latin typeface="Calibri" pitchFamily="34" charset="0"/>
        </a:defRPr>
      </a:lvl8pPr>
      <a:lvl9pPr marL="1828800" algn="l" rtl="0" eaLnBrk="1" fontAlgn="base" hangingPunct="1">
        <a:spcBef>
          <a:spcPct val="0"/>
        </a:spcBef>
        <a:spcAft>
          <a:spcPct val="0"/>
        </a:spcAft>
        <a:defRPr sz="3200" b="1">
          <a:solidFill>
            <a:schemeClr val="bg1"/>
          </a:solidFill>
          <a:latin typeface="Calibri" pitchFamily="34" charset="0"/>
        </a:defRPr>
      </a:lvl9pPr>
    </p:titleStyle>
    <p:bodyStyle>
      <a:lvl1pPr marL="342900" indent="-342900" algn="l" rtl="0" eaLnBrk="1" fontAlgn="base" hangingPunct="1">
        <a:spcBef>
          <a:spcPct val="20000"/>
        </a:spcBef>
        <a:spcAft>
          <a:spcPct val="0"/>
        </a:spcAft>
        <a:buClr>
          <a:srgbClr val="000066"/>
        </a:buClr>
        <a:buSzPct val="70000"/>
        <a:buFont typeface="Wingdings" pitchFamily="2" charset="2"/>
        <a:buChar char="§"/>
        <a:defRPr sz="3200" b="1">
          <a:solidFill>
            <a:srgbClr val="32323D"/>
          </a:solidFill>
          <a:latin typeface="+mn-lt"/>
          <a:ea typeface="+mn-ea"/>
          <a:cs typeface="+mn-cs"/>
        </a:defRPr>
      </a:lvl1pPr>
      <a:lvl2pPr marL="742950" indent="-285750" algn="l" rtl="0" eaLnBrk="1" fontAlgn="base" hangingPunct="1">
        <a:spcBef>
          <a:spcPct val="20000"/>
        </a:spcBef>
        <a:spcAft>
          <a:spcPct val="0"/>
        </a:spcAft>
        <a:buClr>
          <a:srgbClr val="000066"/>
        </a:buClr>
        <a:buSzPct val="70000"/>
        <a:buFont typeface="Wingdings" pitchFamily="2" charset="2"/>
        <a:buChar char="§"/>
        <a:defRPr sz="2800">
          <a:solidFill>
            <a:srgbClr val="32323D"/>
          </a:solidFill>
          <a:latin typeface="+mn-lt"/>
        </a:defRPr>
      </a:lvl2pPr>
      <a:lvl3pPr marL="1143000" indent="-228600" algn="l" rtl="0" eaLnBrk="1" fontAlgn="base" hangingPunct="1">
        <a:spcBef>
          <a:spcPct val="20000"/>
        </a:spcBef>
        <a:spcAft>
          <a:spcPct val="0"/>
        </a:spcAft>
        <a:buClr>
          <a:srgbClr val="000066"/>
        </a:buClr>
        <a:buSzPct val="70000"/>
        <a:buFont typeface="Wingdings" pitchFamily="2" charset="2"/>
        <a:buChar char="§"/>
        <a:defRPr sz="2400">
          <a:solidFill>
            <a:srgbClr val="32323D"/>
          </a:solidFill>
          <a:latin typeface="+mn-lt"/>
        </a:defRPr>
      </a:lvl3pPr>
      <a:lvl4pPr marL="1600200" indent="-228600" algn="l" rtl="0" eaLnBrk="1" fontAlgn="base" hangingPunct="1">
        <a:spcBef>
          <a:spcPct val="20000"/>
        </a:spcBef>
        <a:spcAft>
          <a:spcPct val="0"/>
        </a:spcAft>
        <a:buClr>
          <a:srgbClr val="000066"/>
        </a:buClr>
        <a:buSzPct val="70000"/>
        <a:buFont typeface="Wingdings" pitchFamily="2" charset="2"/>
        <a:buChar char="§"/>
        <a:defRPr sz="2000">
          <a:solidFill>
            <a:srgbClr val="32323D"/>
          </a:solidFill>
          <a:latin typeface="+mn-lt"/>
        </a:defRPr>
      </a:lvl4pPr>
      <a:lvl5pPr marL="2057400" indent="-228600" algn="l" rtl="0" eaLnBrk="1" fontAlgn="base" hangingPunct="1">
        <a:spcBef>
          <a:spcPct val="20000"/>
        </a:spcBef>
        <a:spcAft>
          <a:spcPct val="0"/>
        </a:spcAft>
        <a:buClr>
          <a:srgbClr val="000066"/>
        </a:buClr>
        <a:buSzPct val="70000"/>
        <a:buFont typeface="Wingdings" pitchFamily="2" charset="2"/>
        <a:buChar char="§"/>
        <a:defRPr sz="2000">
          <a:solidFill>
            <a:srgbClr val="32323D"/>
          </a:solidFill>
          <a:latin typeface="+mn-lt"/>
        </a:defRPr>
      </a:lvl5pPr>
      <a:lvl6pPr marL="2514600" indent="-228600" algn="l" rtl="0" eaLnBrk="1" fontAlgn="base" hangingPunct="1">
        <a:spcBef>
          <a:spcPct val="20000"/>
        </a:spcBef>
        <a:spcAft>
          <a:spcPct val="0"/>
        </a:spcAft>
        <a:buClr>
          <a:srgbClr val="000066"/>
        </a:buClr>
        <a:buSzPct val="70000"/>
        <a:buFont typeface="Wingdings" pitchFamily="2" charset="2"/>
        <a:buChar char="§"/>
        <a:defRPr sz="2000">
          <a:solidFill>
            <a:srgbClr val="32323D"/>
          </a:solidFill>
          <a:latin typeface="+mn-lt"/>
        </a:defRPr>
      </a:lvl6pPr>
      <a:lvl7pPr marL="2971800" indent="-228600" algn="l" rtl="0" eaLnBrk="1" fontAlgn="base" hangingPunct="1">
        <a:spcBef>
          <a:spcPct val="20000"/>
        </a:spcBef>
        <a:spcAft>
          <a:spcPct val="0"/>
        </a:spcAft>
        <a:buClr>
          <a:srgbClr val="000066"/>
        </a:buClr>
        <a:buSzPct val="70000"/>
        <a:buFont typeface="Wingdings" pitchFamily="2" charset="2"/>
        <a:buChar char="§"/>
        <a:defRPr sz="2000">
          <a:solidFill>
            <a:srgbClr val="32323D"/>
          </a:solidFill>
          <a:latin typeface="+mn-lt"/>
        </a:defRPr>
      </a:lvl7pPr>
      <a:lvl8pPr marL="3429000" indent="-228600" algn="l" rtl="0" eaLnBrk="1" fontAlgn="base" hangingPunct="1">
        <a:spcBef>
          <a:spcPct val="20000"/>
        </a:spcBef>
        <a:spcAft>
          <a:spcPct val="0"/>
        </a:spcAft>
        <a:buClr>
          <a:srgbClr val="000066"/>
        </a:buClr>
        <a:buSzPct val="70000"/>
        <a:buFont typeface="Wingdings" pitchFamily="2" charset="2"/>
        <a:buChar char="§"/>
        <a:defRPr sz="2000">
          <a:solidFill>
            <a:srgbClr val="32323D"/>
          </a:solidFill>
          <a:latin typeface="+mn-lt"/>
        </a:defRPr>
      </a:lvl8pPr>
      <a:lvl9pPr marL="3886200" indent="-228600" algn="l" rtl="0" eaLnBrk="1" fontAlgn="base" hangingPunct="1">
        <a:spcBef>
          <a:spcPct val="20000"/>
        </a:spcBef>
        <a:spcAft>
          <a:spcPct val="0"/>
        </a:spcAft>
        <a:buClr>
          <a:srgbClr val="000066"/>
        </a:buClr>
        <a:buSzPct val="70000"/>
        <a:buFont typeface="Wingdings" pitchFamily="2" charset="2"/>
        <a:buChar char="§"/>
        <a:defRPr sz="2000">
          <a:solidFill>
            <a:srgbClr val="32323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hyperlink" Target="http://www.ulrichsweb.serialssolutions.com.ezproxy.cdu.edu.au/"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hyperlink" Target="http://libguides.cdu.edu.au/az.php?a=w"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hyperlink" Target="https://doaj.org/"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link.springer.com/journal/volumesAndIssues/13196" TargetMode="External"/><Relationship Id="rId7" Type="http://schemas.openxmlformats.org/officeDocument/2006/relationships/hyperlink" Target="http://www.springer.com/cda/content/document/productFlyer/productFlyer_13196.pdf?SGWID=0-0-1297-173918105-0" TargetMode="External"/><Relationship Id="rId2" Type="http://schemas.openxmlformats.org/officeDocument/2006/relationships/hyperlink" Target="http://link.springer.com/journal/13196/onlineFirst/page/1" TargetMode="External"/><Relationship Id="rId1" Type="http://schemas.openxmlformats.org/officeDocument/2006/relationships/slideLayout" Target="../slideLayouts/slideLayout7.xml"/><Relationship Id="rId6" Type="http://schemas.openxmlformats.org/officeDocument/2006/relationships/hyperlink" Target="http://www.springer.com/authoracademy" TargetMode="External"/><Relationship Id="rId5" Type="http://schemas.openxmlformats.org/officeDocument/2006/relationships/hyperlink" Target="http://www.springer.com/cda/content/document/cda_downloaddocument/13196_+CTS_24052010.pdf?SGWID=0-0-45-940837-p173918105" TargetMode="External"/><Relationship Id="rId4" Type="http://schemas.openxmlformats.org/officeDocument/2006/relationships/hyperlink" Target="https://www.springer.com/life+sciences/forestry/journal/1319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2.v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l="64977" r="354"/>
          <a:stretch/>
        </p:blipFill>
        <p:spPr>
          <a:xfrm>
            <a:off x="0" y="0"/>
            <a:ext cx="3390472" cy="6858000"/>
          </a:xfrm>
          <a:prstGeom prst="rect">
            <a:avLst/>
          </a:prstGeom>
        </p:spPr>
      </p:pic>
      <p:sp>
        <p:nvSpPr>
          <p:cNvPr id="5" name="Rectangle 4"/>
          <p:cNvSpPr/>
          <p:nvPr/>
        </p:nvSpPr>
        <p:spPr>
          <a:xfrm>
            <a:off x="3429794" y="1676400"/>
            <a:ext cx="6172200" cy="3785652"/>
          </a:xfrm>
          <a:prstGeom prst="rect">
            <a:avLst/>
          </a:prstGeom>
        </p:spPr>
        <p:txBody>
          <a:bodyPr wrap="square">
            <a:spAutoFit/>
          </a:bodyPr>
          <a:lstStyle/>
          <a:p>
            <a:pPr algn="ctr"/>
            <a:r>
              <a:rPr lang="en-US" sz="4800" dirty="0" smtClean="0">
                <a:solidFill>
                  <a:schemeClr val="tx1"/>
                </a:solidFill>
                <a:latin typeface="Franklin Gothic Demi Cond" pitchFamily="34" charset="0"/>
              </a:rPr>
              <a:t>Selecting</a:t>
            </a:r>
          </a:p>
          <a:p>
            <a:pPr algn="ctr"/>
            <a:r>
              <a:rPr lang="en-US" sz="4800" dirty="0" smtClean="0">
                <a:solidFill>
                  <a:schemeClr val="tx1"/>
                </a:solidFill>
                <a:latin typeface="Franklin Gothic Demi Cond" pitchFamily="34" charset="0"/>
              </a:rPr>
              <a:t> Peer Reviewed Journals</a:t>
            </a:r>
          </a:p>
          <a:p>
            <a:pPr algn="ctr"/>
            <a:endParaRPr lang="en-US" sz="4800" dirty="0" smtClean="0">
              <a:solidFill>
                <a:schemeClr val="tx1"/>
              </a:solidFill>
              <a:latin typeface="Franklin Gothic Demi Cond" pitchFamily="34" charset="0"/>
            </a:endParaRPr>
          </a:p>
          <a:p>
            <a:pPr algn="ctr"/>
            <a:r>
              <a:rPr lang="en-US" sz="4800" dirty="0" smtClean="0">
                <a:solidFill>
                  <a:schemeClr val="tx1"/>
                </a:solidFill>
                <a:latin typeface="Franklin Gothic Demi Cond" pitchFamily="34" charset="0"/>
              </a:rPr>
              <a:t>Submission and Review Process</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pringer Journal Suggester1.jpg"/>
          <p:cNvPicPr>
            <a:picLocks noChangeAspect="1"/>
          </p:cNvPicPr>
          <p:nvPr/>
        </p:nvPicPr>
        <p:blipFill>
          <a:blip r:embed="rId2" cstate="print"/>
          <a:srcRect t="12222" b="32082"/>
          <a:stretch>
            <a:fillRect/>
          </a:stretch>
        </p:blipFill>
        <p:spPr>
          <a:xfrm>
            <a:off x="305594" y="42872"/>
            <a:ext cx="9220200" cy="6645636"/>
          </a:xfrm>
          <a:prstGeom prst="rect">
            <a:avLst/>
          </a:prstGeo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6594" y="3200400"/>
            <a:ext cx="8763000" cy="2308324"/>
          </a:xfrm>
          <a:prstGeom prst="rect">
            <a:avLst/>
          </a:prstGeom>
        </p:spPr>
        <p:txBody>
          <a:bodyPr wrap="square">
            <a:spAutoFit/>
          </a:bodyPr>
          <a:lstStyle/>
          <a:p>
            <a:r>
              <a:rPr lang="en-US" b="1" dirty="0" smtClean="0">
                <a:solidFill>
                  <a:schemeClr val="tx1"/>
                </a:solidFill>
              </a:rPr>
              <a:t>Open Ulrich's.</a:t>
            </a:r>
            <a:endParaRPr lang="en-US" dirty="0" smtClean="0">
              <a:solidFill>
                <a:schemeClr val="tx1"/>
              </a:solidFill>
            </a:endParaRPr>
          </a:p>
          <a:p>
            <a:pPr marL="457200" indent="-457200">
              <a:buFont typeface="+mj-lt"/>
              <a:buAutoNum type="arabicPeriod"/>
            </a:pPr>
            <a:r>
              <a:rPr lang="en-US" dirty="0" smtClean="0">
                <a:solidFill>
                  <a:schemeClr val="tx1"/>
                </a:solidFill>
              </a:rPr>
              <a:t>Open Ulrich's web</a:t>
            </a:r>
          </a:p>
          <a:p>
            <a:pPr marL="457200" indent="-457200">
              <a:buFont typeface="+mj-lt"/>
              <a:buAutoNum type="arabicPeriod"/>
            </a:pPr>
            <a:r>
              <a:rPr lang="en-US" dirty="0" smtClean="0">
                <a:solidFill>
                  <a:schemeClr val="tx1"/>
                </a:solidFill>
              </a:rPr>
              <a:t>Type the </a:t>
            </a:r>
            <a:r>
              <a:rPr lang="en-US" b="1" dirty="0" smtClean="0">
                <a:solidFill>
                  <a:schemeClr val="tx1"/>
                </a:solidFill>
              </a:rPr>
              <a:t>JOURNAL</a:t>
            </a:r>
            <a:r>
              <a:rPr lang="en-US" dirty="0" smtClean="0">
                <a:solidFill>
                  <a:schemeClr val="tx1"/>
                </a:solidFill>
              </a:rPr>
              <a:t> TITLE into the search box, and click the green search button.</a:t>
            </a:r>
          </a:p>
          <a:p>
            <a:pPr marL="457200" indent="-457200">
              <a:buFont typeface="+mj-lt"/>
              <a:buAutoNum type="arabicPeriod"/>
            </a:pPr>
            <a:r>
              <a:rPr lang="en-US" dirty="0" smtClean="0">
                <a:solidFill>
                  <a:schemeClr val="tx1"/>
                </a:solidFill>
              </a:rPr>
              <a:t>In the search results, look for a referee jersey icon to indicate that a </a:t>
            </a:r>
            <a:r>
              <a:rPr lang="en-US" b="1" dirty="0" smtClean="0">
                <a:solidFill>
                  <a:schemeClr val="tx1"/>
                </a:solidFill>
              </a:rPr>
              <a:t>journal</a:t>
            </a:r>
            <a:r>
              <a:rPr lang="en-US" dirty="0" smtClean="0">
                <a:solidFill>
                  <a:schemeClr val="tx1"/>
                </a:solidFill>
              </a:rPr>
              <a:t> is refereed, which is a synonym for </a:t>
            </a:r>
            <a:r>
              <a:rPr lang="en-US" b="1" dirty="0" smtClean="0">
                <a:solidFill>
                  <a:schemeClr val="tx1"/>
                </a:solidFill>
              </a:rPr>
              <a:t>peer</a:t>
            </a:r>
            <a:r>
              <a:rPr lang="en-US" dirty="0" smtClean="0">
                <a:solidFill>
                  <a:schemeClr val="tx1"/>
                </a:solidFill>
              </a:rPr>
              <a:t>-</a:t>
            </a:r>
            <a:r>
              <a:rPr lang="en-US" b="1" dirty="0" smtClean="0">
                <a:solidFill>
                  <a:schemeClr val="tx1"/>
                </a:solidFill>
              </a:rPr>
              <a:t>reviewed</a:t>
            </a:r>
            <a:r>
              <a:rPr lang="en-US" dirty="0" smtClean="0">
                <a:solidFill>
                  <a:schemeClr val="tx1"/>
                </a:solidFill>
              </a:rPr>
              <a:t>.</a:t>
            </a:r>
          </a:p>
          <a:p>
            <a:pPr marL="457200" indent="-457200">
              <a:buFont typeface="+mj-lt"/>
              <a:buAutoNum type="arabicPeriod"/>
            </a:pPr>
            <a:r>
              <a:rPr lang="en-US" dirty="0" smtClean="0">
                <a:solidFill>
                  <a:schemeClr val="tx1"/>
                </a:solidFill>
              </a:rPr>
              <a:t>Or you can click on a </a:t>
            </a:r>
            <a:r>
              <a:rPr lang="en-US" b="1" dirty="0" smtClean="0">
                <a:solidFill>
                  <a:schemeClr val="tx1"/>
                </a:solidFill>
              </a:rPr>
              <a:t>journal</a:t>
            </a:r>
            <a:r>
              <a:rPr lang="en-US" dirty="0" smtClean="0">
                <a:solidFill>
                  <a:schemeClr val="tx1"/>
                </a:solidFill>
              </a:rPr>
              <a:t> to see the full record.</a:t>
            </a:r>
            <a:endParaRPr lang="en-US" dirty="0">
              <a:solidFill>
                <a:schemeClr val="tx1"/>
              </a:solidFill>
            </a:endParaRPr>
          </a:p>
        </p:txBody>
      </p:sp>
      <p:sp>
        <p:nvSpPr>
          <p:cNvPr id="8" name="Rectangle 7"/>
          <p:cNvSpPr/>
          <p:nvPr/>
        </p:nvSpPr>
        <p:spPr>
          <a:xfrm>
            <a:off x="1219994" y="1447800"/>
            <a:ext cx="6858000" cy="1323439"/>
          </a:xfrm>
          <a:prstGeom prst="rect">
            <a:avLst/>
          </a:prstGeom>
        </p:spPr>
        <p:txBody>
          <a:bodyPr wrap="square">
            <a:spAutoFit/>
          </a:bodyPr>
          <a:lstStyle/>
          <a:p>
            <a:r>
              <a:rPr lang="en-US" sz="4000" dirty="0" err="1" smtClean="0">
                <a:solidFill>
                  <a:srgbClr val="FF0000"/>
                </a:solidFill>
                <a:hlinkClick r:id="rId2"/>
              </a:rPr>
              <a:t>Ulrichsweb</a:t>
            </a:r>
            <a:r>
              <a:rPr lang="en-US" sz="4000" dirty="0" smtClean="0">
                <a:solidFill>
                  <a:srgbClr val="FF0000"/>
                </a:solidFill>
                <a:hlinkClick r:id="rId2"/>
              </a:rPr>
              <a:t> Global Serial Directory</a:t>
            </a:r>
            <a:endParaRPr lang="en-US" sz="4000" dirty="0" smtClean="0">
              <a:solidFill>
                <a:srgbClr val="FF0000"/>
              </a:solidFill>
            </a:endParaRPr>
          </a:p>
          <a:p>
            <a:r>
              <a:rPr lang="en-US" sz="4000" dirty="0" smtClean="0">
                <a:solidFill>
                  <a:srgbClr val="FF0000"/>
                </a:solidFill>
              </a:rPr>
              <a:t> (300,000 journal, 900 subject)</a:t>
            </a:r>
            <a:endParaRPr lang="en-US" sz="4000" dirty="0">
              <a:solidFill>
                <a:srgbClr val="FF0000"/>
              </a:solidFill>
            </a:endParaRPr>
          </a:p>
        </p:txBody>
      </p:sp>
      <p:sp>
        <p:nvSpPr>
          <p:cNvPr id="10" name="Title 1"/>
          <p:cNvSpPr>
            <a:spLocks noGrp="1"/>
          </p:cNvSpPr>
          <p:nvPr>
            <p:ph type="title"/>
          </p:nvPr>
        </p:nvSpPr>
        <p:spPr>
          <a:xfrm>
            <a:off x="305594" y="304800"/>
            <a:ext cx="5181600" cy="685800"/>
          </a:xfrm>
        </p:spPr>
        <p:txBody>
          <a:bodyPr/>
          <a:lstStyle/>
          <a:p>
            <a:r>
              <a:rPr lang="en-US" altLang="zh-CN" dirty="0" smtClean="0">
                <a:solidFill>
                  <a:srgbClr val="009900"/>
                </a:solidFill>
                <a:latin typeface="Franklin Gothic Medium Cond" pitchFamily="34" charset="0"/>
                <a:ea typeface="宋体" pitchFamily="2" charset="-122"/>
              </a:rPr>
              <a:t>1.2 Is the journal peer-reviewed?</a:t>
            </a:r>
            <a:endParaRPr lang="en-US" dirty="0">
              <a:solidFill>
                <a:srgbClr val="009900"/>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394" y="304800"/>
            <a:ext cx="4876800" cy="685800"/>
          </a:xfrm>
        </p:spPr>
        <p:txBody>
          <a:bodyPr/>
          <a:lstStyle/>
          <a:p>
            <a:r>
              <a:rPr lang="en-US" dirty="0" smtClean="0">
                <a:solidFill>
                  <a:srgbClr val="009900"/>
                </a:solidFill>
                <a:latin typeface="Franklin Gothic Medium Cond" pitchFamily="34" charset="0"/>
              </a:rPr>
              <a:t>1.3  Is the journal relevant?</a:t>
            </a:r>
            <a:endParaRPr lang="en-US" dirty="0">
              <a:solidFill>
                <a:srgbClr val="009900"/>
              </a:solidFill>
              <a:latin typeface="Franklin Gothic Medium Cond" pitchFamily="34" charset="0"/>
            </a:endParaRPr>
          </a:p>
        </p:txBody>
      </p:sp>
      <p:sp>
        <p:nvSpPr>
          <p:cNvPr id="5" name="Rectangle 4"/>
          <p:cNvSpPr/>
          <p:nvPr/>
        </p:nvSpPr>
        <p:spPr>
          <a:xfrm>
            <a:off x="0" y="990600"/>
            <a:ext cx="8077200" cy="584775"/>
          </a:xfrm>
          <a:prstGeom prst="rect">
            <a:avLst/>
          </a:prstGeom>
        </p:spPr>
        <p:txBody>
          <a:bodyPr wrap="square">
            <a:spAutoFit/>
          </a:bodyPr>
          <a:lstStyle/>
          <a:p>
            <a:pPr algn="ctr"/>
            <a:r>
              <a:rPr lang="en-US" sz="3200" dirty="0" smtClean="0">
                <a:solidFill>
                  <a:schemeClr val="tx1"/>
                </a:solidFill>
              </a:rPr>
              <a:t>https://www.springer.com/life+sciences/forestry/journal/13196</a:t>
            </a:r>
            <a:endParaRPr lang="en-US" sz="3200" dirty="0">
              <a:solidFill>
                <a:schemeClr val="tx1"/>
              </a:solidFill>
            </a:endParaRPr>
          </a:p>
        </p:txBody>
      </p:sp>
      <p:pic>
        <p:nvPicPr>
          <p:cNvPr id="6" name="Picture 5" descr="Journal of the Indian Academy of Wood Science1new.jpg"/>
          <p:cNvPicPr>
            <a:picLocks noChangeAspect="1"/>
          </p:cNvPicPr>
          <p:nvPr/>
        </p:nvPicPr>
        <p:blipFill>
          <a:blip r:embed="rId2" cstate="print"/>
          <a:srcRect l="6750" t="40000" r="62455" b="36856"/>
          <a:stretch>
            <a:fillRect/>
          </a:stretch>
        </p:blipFill>
        <p:spPr>
          <a:xfrm>
            <a:off x="153194" y="1447800"/>
            <a:ext cx="5562600" cy="5410200"/>
          </a:xfrm>
          <a:prstGeom prst="rect">
            <a:avLst/>
          </a:prstGeom>
        </p:spPr>
      </p:pic>
      <p:sp>
        <p:nvSpPr>
          <p:cNvPr id="7" name="Rectangle 6"/>
          <p:cNvSpPr/>
          <p:nvPr/>
        </p:nvSpPr>
        <p:spPr>
          <a:xfrm>
            <a:off x="6096794" y="1905000"/>
            <a:ext cx="3200400" cy="4524315"/>
          </a:xfrm>
          <a:prstGeom prst="rect">
            <a:avLst/>
          </a:prstGeom>
        </p:spPr>
        <p:txBody>
          <a:bodyPr wrap="square">
            <a:spAutoFit/>
          </a:bodyPr>
          <a:lstStyle/>
          <a:p>
            <a:r>
              <a:rPr lang="en-US" b="1" dirty="0" smtClean="0">
                <a:solidFill>
                  <a:schemeClr val="tx1"/>
                </a:solidFill>
              </a:rPr>
              <a:t>Aims and Scope</a:t>
            </a:r>
          </a:p>
          <a:p>
            <a:r>
              <a:rPr lang="en-US" dirty="0" smtClean="0">
                <a:solidFill>
                  <a:schemeClr val="tx1"/>
                </a:solidFill>
              </a:rPr>
              <a:t>The Journal aims to cover research on all aspects of Wood Science and allied fields relating to resource utilization of wood. In essence it relates to all aspects of utilization including processing, sales and marketing of wood, its products and other </a:t>
            </a:r>
            <a:r>
              <a:rPr lang="en-US" dirty="0" err="1" smtClean="0">
                <a:solidFill>
                  <a:schemeClr val="tx1"/>
                </a:solidFill>
              </a:rPr>
              <a:t>lignocellulosic</a:t>
            </a:r>
            <a:r>
              <a:rPr lang="en-US" dirty="0" smtClean="0">
                <a:solidFill>
                  <a:schemeClr val="tx1"/>
                </a:solidFill>
              </a:rPr>
              <a:t> materials both from forestry and agricultural origin. </a:t>
            </a:r>
            <a:endParaRPr lang="en-US"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394" y="304800"/>
            <a:ext cx="6172200" cy="685800"/>
          </a:xfrm>
        </p:spPr>
        <p:txBody>
          <a:bodyPr/>
          <a:lstStyle/>
          <a:p>
            <a:r>
              <a:rPr lang="en-US" dirty="0" smtClean="0">
                <a:solidFill>
                  <a:srgbClr val="009900"/>
                </a:solidFill>
                <a:latin typeface="Franklin Gothic Medium Cond" pitchFamily="34" charset="0"/>
              </a:rPr>
              <a:t>1.4 Is the Journal a prestigious journal?</a:t>
            </a:r>
            <a:endParaRPr lang="en-US" dirty="0">
              <a:solidFill>
                <a:srgbClr val="009900"/>
              </a:solidFill>
              <a:latin typeface="Franklin Gothic Medium Cond" pitchFamily="34" charset="0"/>
            </a:endParaRPr>
          </a:p>
        </p:txBody>
      </p:sp>
      <p:sp>
        <p:nvSpPr>
          <p:cNvPr id="4" name="Rectangle 3"/>
          <p:cNvSpPr/>
          <p:nvPr/>
        </p:nvSpPr>
        <p:spPr>
          <a:xfrm>
            <a:off x="2439194" y="990600"/>
            <a:ext cx="3810000" cy="769441"/>
          </a:xfrm>
          <a:prstGeom prst="rect">
            <a:avLst/>
          </a:prstGeom>
        </p:spPr>
        <p:txBody>
          <a:bodyPr wrap="square">
            <a:spAutoFit/>
          </a:bodyPr>
          <a:lstStyle/>
          <a:p>
            <a:pPr algn="ctr"/>
            <a:r>
              <a:rPr lang="en-US" sz="4400" b="1" dirty="0" smtClean="0">
                <a:solidFill>
                  <a:schemeClr val="tx1"/>
                </a:solidFill>
              </a:rPr>
              <a:t>Check </a:t>
            </a:r>
            <a:r>
              <a:rPr lang="en-US" sz="4400" b="1" i="1" dirty="0" smtClean="0">
                <a:solidFill>
                  <a:srgbClr val="FF0000"/>
                </a:solidFill>
              </a:rPr>
              <a:t>Journal Impact</a:t>
            </a:r>
            <a:endParaRPr lang="en-US" sz="4400" b="1" dirty="0" smtClean="0">
              <a:solidFill>
                <a:schemeClr val="tx1"/>
              </a:solidFill>
            </a:endParaRPr>
          </a:p>
        </p:txBody>
      </p:sp>
      <p:sp>
        <p:nvSpPr>
          <p:cNvPr id="5" name="Rectangle 4"/>
          <p:cNvSpPr/>
          <p:nvPr/>
        </p:nvSpPr>
        <p:spPr>
          <a:xfrm>
            <a:off x="457994" y="2362200"/>
            <a:ext cx="8915400" cy="1077218"/>
          </a:xfrm>
          <a:prstGeom prst="rect">
            <a:avLst/>
          </a:prstGeom>
        </p:spPr>
        <p:txBody>
          <a:bodyPr wrap="square">
            <a:spAutoFit/>
          </a:bodyPr>
          <a:lstStyle/>
          <a:p>
            <a:r>
              <a:rPr lang="en-US" sz="3200" dirty="0" smtClean="0">
                <a:solidFill>
                  <a:schemeClr val="tx1"/>
                </a:solidFill>
              </a:rPr>
              <a:t>The </a:t>
            </a:r>
            <a:r>
              <a:rPr lang="en-US" sz="3200" b="1" dirty="0" smtClean="0">
                <a:solidFill>
                  <a:schemeClr val="tx1"/>
                </a:solidFill>
              </a:rPr>
              <a:t>impact factor (IF)</a:t>
            </a:r>
            <a:r>
              <a:rPr lang="en-US" sz="3200" dirty="0" smtClean="0">
                <a:solidFill>
                  <a:schemeClr val="tx1"/>
                </a:solidFill>
              </a:rPr>
              <a:t> is used to measure the importance or rank of a journal by calculating the times it's articles are cited.</a:t>
            </a:r>
            <a:endParaRPr lang="en-US" sz="3200" dirty="0">
              <a:solidFill>
                <a:schemeClr val="tx1"/>
              </a:solidFill>
            </a:endParaRPr>
          </a:p>
        </p:txBody>
      </p:sp>
      <p:sp>
        <p:nvSpPr>
          <p:cNvPr id="6" name="Rectangle 5"/>
          <p:cNvSpPr/>
          <p:nvPr/>
        </p:nvSpPr>
        <p:spPr>
          <a:xfrm>
            <a:off x="457994" y="3352800"/>
            <a:ext cx="8915400" cy="3293209"/>
          </a:xfrm>
          <a:prstGeom prst="rect">
            <a:avLst/>
          </a:prstGeom>
        </p:spPr>
        <p:txBody>
          <a:bodyPr wrap="square">
            <a:spAutoFit/>
          </a:bodyPr>
          <a:lstStyle/>
          <a:p>
            <a:r>
              <a:rPr lang="en-US" sz="2800" b="1" dirty="0" smtClean="0">
                <a:solidFill>
                  <a:schemeClr val="tx1"/>
                </a:solidFill>
              </a:rPr>
              <a:t>Calculation of 2017 IF of a journal:</a:t>
            </a:r>
          </a:p>
          <a:p>
            <a:endParaRPr lang="en-US" dirty="0" smtClean="0">
              <a:solidFill>
                <a:schemeClr val="tx1"/>
              </a:solidFill>
            </a:endParaRPr>
          </a:p>
          <a:p>
            <a:pPr marL="514350" indent="-514350" defTabSz="514350">
              <a:tabLst>
                <a:tab pos="514350" algn="l"/>
              </a:tabLst>
            </a:pPr>
            <a:r>
              <a:rPr lang="en-US" i="1" dirty="0" smtClean="0">
                <a:solidFill>
                  <a:schemeClr val="tx1"/>
                </a:solidFill>
              </a:rPr>
              <a:t>A</a:t>
            </a:r>
            <a:r>
              <a:rPr lang="en-US" dirty="0" smtClean="0">
                <a:solidFill>
                  <a:schemeClr val="tx1"/>
                </a:solidFill>
              </a:rPr>
              <a:t> = the number of times articles published in 2015 and 2016 were cited by indexed journals during 2017 (example : 500 times)</a:t>
            </a:r>
          </a:p>
          <a:p>
            <a:r>
              <a:rPr lang="en-US" i="1" dirty="0" smtClean="0">
                <a:solidFill>
                  <a:schemeClr val="tx1"/>
                </a:solidFill>
              </a:rPr>
              <a:t>B</a:t>
            </a:r>
            <a:r>
              <a:rPr lang="en-US" dirty="0" smtClean="0">
                <a:solidFill>
                  <a:schemeClr val="tx1"/>
                </a:solidFill>
              </a:rPr>
              <a:t> = the total number of "citable items" published in 2015 and 2016.</a:t>
            </a:r>
          </a:p>
          <a:p>
            <a:r>
              <a:rPr lang="en-US" dirty="0" smtClean="0">
                <a:solidFill>
                  <a:schemeClr val="tx1"/>
                </a:solidFill>
              </a:rPr>
              <a:t>     (2015 = 120 articles,  2016 = 120 articles)</a:t>
            </a:r>
          </a:p>
          <a:p>
            <a:r>
              <a:rPr lang="en-US" dirty="0" smtClean="0">
                <a:solidFill>
                  <a:schemeClr val="tx1"/>
                </a:solidFill>
              </a:rPr>
              <a:t> </a:t>
            </a:r>
          </a:p>
          <a:p>
            <a:r>
              <a:rPr lang="en-US" sz="3600" b="1" dirty="0" smtClean="0">
                <a:solidFill>
                  <a:schemeClr val="tx1"/>
                </a:solidFill>
              </a:rPr>
              <a:t>2017 impact factor = A/B  = 500/240 = 2.08</a:t>
            </a:r>
            <a:endParaRPr lang="en-US" sz="3600" b="1" dirty="0">
              <a:solidFill>
                <a:schemeClr val="tx1"/>
              </a:solidFill>
            </a:endParaRPr>
          </a:p>
        </p:txBody>
      </p:sp>
      <p:sp>
        <p:nvSpPr>
          <p:cNvPr id="7" name="Rectangle 6"/>
          <p:cNvSpPr/>
          <p:nvPr/>
        </p:nvSpPr>
        <p:spPr>
          <a:xfrm>
            <a:off x="457994" y="1752600"/>
            <a:ext cx="8382000" cy="646331"/>
          </a:xfrm>
          <a:prstGeom prst="rect">
            <a:avLst/>
          </a:prstGeom>
        </p:spPr>
        <p:txBody>
          <a:bodyPr wrap="square">
            <a:spAutoFit/>
          </a:bodyPr>
          <a:lstStyle/>
          <a:p>
            <a:r>
              <a:rPr lang="en-US" sz="3600" b="1" dirty="0" smtClean="0">
                <a:solidFill>
                  <a:srgbClr val="FF0000"/>
                </a:solidFill>
              </a:rPr>
              <a:t>1.  Impact Factor (IF)         </a:t>
            </a:r>
            <a:r>
              <a:rPr lang="en-US" sz="3600" b="1" dirty="0" smtClean="0">
                <a:solidFill>
                  <a:schemeClr val="tx1"/>
                </a:solidFill>
                <a:hlinkClick r:id="rId2"/>
              </a:rPr>
              <a:t>Web of Science database</a:t>
            </a:r>
            <a:r>
              <a:rPr lang="en-US" sz="3600" b="1" dirty="0" smtClean="0">
                <a:solidFill>
                  <a:schemeClr val="tx1"/>
                </a:solidFill>
              </a:rPr>
              <a:t> </a:t>
            </a:r>
          </a:p>
        </p:txBody>
      </p:sp>
      <p:sp>
        <p:nvSpPr>
          <p:cNvPr id="8" name="Right Arrow 7"/>
          <p:cNvSpPr/>
          <p:nvPr/>
        </p:nvSpPr>
        <p:spPr>
          <a:xfrm>
            <a:off x="3734594" y="2057400"/>
            <a:ext cx="838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9394" y="304800"/>
            <a:ext cx="8763000" cy="584775"/>
          </a:xfrm>
          <a:prstGeom prst="rect">
            <a:avLst/>
          </a:prstGeom>
        </p:spPr>
        <p:txBody>
          <a:bodyPr wrap="square">
            <a:spAutoFit/>
          </a:bodyPr>
          <a:lstStyle/>
          <a:p>
            <a:r>
              <a:rPr lang="en-US" sz="3200" b="1" dirty="0" smtClean="0">
                <a:solidFill>
                  <a:schemeClr val="tx1"/>
                </a:solidFill>
              </a:rPr>
              <a:t>2. </a:t>
            </a:r>
            <a:r>
              <a:rPr lang="en-US" sz="3200" b="1" dirty="0" err="1" smtClean="0">
                <a:solidFill>
                  <a:schemeClr val="tx1"/>
                </a:solidFill>
              </a:rPr>
              <a:t>SCImago</a:t>
            </a:r>
            <a:r>
              <a:rPr lang="en-US" sz="3200" b="1" dirty="0" smtClean="0">
                <a:solidFill>
                  <a:schemeClr val="tx1"/>
                </a:solidFill>
              </a:rPr>
              <a:t> Journal Rank (SJR)                  SCOPUS data based</a:t>
            </a:r>
            <a:endParaRPr lang="en-US" sz="3200" dirty="0">
              <a:solidFill>
                <a:schemeClr val="tx1"/>
              </a:solidFill>
            </a:endParaRPr>
          </a:p>
        </p:txBody>
      </p:sp>
      <p:sp>
        <p:nvSpPr>
          <p:cNvPr id="8" name="Right Arrow 7"/>
          <p:cNvSpPr/>
          <p:nvPr/>
        </p:nvSpPr>
        <p:spPr>
          <a:xfrm>
            <a:off x="4267994" y="533400"/>
            <a:ext cx="1752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Scimago Journal &amp; Country Rank.jpg"/>
          <p:cNvPicPr>
            <a:picLocks noChangeAspect="1"/>
          </p:cNvPicPr>
          <p:nvPr/>
        </p:nvPicPr>
        <p:blipFill>
          <a:blip r:embed="rId2" cstate="print"/>
          <a:srcRect l="4314" t="12222" r="3660" b="26667"/>
          <a:stretch>
            <a:fillRect/>
          </a:stretch>
        </p:blipFill>
        <p:spPr>
          <a:xfrm>
            <a:off x="610394" y="898922"/>
            <a:ext cx="6934200" cy="5959078"/>
          </a:xfrm>
          <a:prstGeom prst="rect">
            <a:avLst/>
          </a:prstGeom>
        </p:spPr>
      </p:pic>
      <p:sp>
        <p:nvSpPr>
          <p:cNvPr id="9" name="Rectangle 8"/>
          <p:cNvSpPr/>
          <p:nvPr/>
        </p:nvSpPr>
        <p:spPr>
          <a:xfrm>
            <a:off x="6553994" y="990600"/>
            <a:ext cx="3041217" cy="523220"/>
          </a:xfrm>
          <a:prstGeom prst="rect">
            <a:avLst/>
          </a:prstGeom>
        </p:spPr>
        <p:txBody>
          <a:bodyPr wrap="none">
            <a:spAutoFit/>
          </a:bodyPr>
          <a:lstStyle/>
          <a:p>
            <a:r>
              <a:rPr lang="en-US" sz="2800" dirty="0" smtClean="0">
                <a:solidFill>
                  <a:schemeClr val="tx1"/>
                </a:solidFill>
              </a:rPr>
              <a:t>https://www.scimagojr.com/</a:t>
            </a:r>
            <a:endParaRPr lang="en-US" sz="2800" dirty="0">
              <a:solidFill>
                <a:schemeClr val="tx1"/>
              </a:solidFill>
            </a:endParaRPr>
          </a:p>
        </p:txBody>
      </p:sp>
      <p:sp>
        <p:nvSpPr>
          <p:cNvPr id="11" name="TextBox 10"/>
          <p:cNvSpPr txBox="1"/>
          <p:nvPr/>
        </p:nvSpPr>
        <p:spPr>
          <a:xfrm>
            <a:off x="2362994" y="3276600"/>
            <a:ext cx="4191000" cy="461665"/>
          </a:xfrm>
          <a:prstGeom prst="rect">
            <a:avLst/>
          </a:prstGeom>
          <a:noFill/>
        </p:spPr>
        <p:txBody>
          <a:bodyPr wrap="square" rtlCol="0">
            <a:spAutoFit/>
          </a:bodyPr>
          <a:lstStyle/>
          <a:p>
            <a:r>
              <a:rPr lang="en-US" dirty="0" smtClean="0"/>
              <a:t>Journal of Indian Academy of Wood Science</a:t>
            </a:r>
            <a:endParaRPr lang="en-US" dirty="0"/>
          </a:p>
        </p:txBody>
      </p:sp>
      <p:sp>
        <p:nvSpPr>
          <p:cNvPr id="12" name="Curved Up Arrow 11"/>
          <p:cNvSpPr/>
          <p:nvPr/>
        </p:nvSpPr>
        <p:spPr>
          <a:xfrm rot="13906529">
            <a:off x="5987934" y="2754923"/>
            <a:ext cx="870692" cy="5334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994" y="4572000"/>
            <a:ext cx="8610600" cy="1538883"/>
          </a:xfrm>
          <a:prstGeom prst="rect">
            <a:avLst/>
          </a:prstGeom>
        </p:spPr>
        <p:txBody>
          <a:bodyPr wrap="square">
            <a:spAutoFit/>
          </a:bodyPr>
          <a:lstStyle/>
          <a:p>
            <a:r>
              <a:rPr lang="en-US" sz="2800" b="1" dirty="0" smtClean="0">
                <a:solidFill>
                  <a:schemeClr val="tx1"/>
                </a:solidFill>
              </a:rPr>
              <a:t>h index</a:t>
            </a:r>
            <a:r>
              <a:rPr lang="en-US" sz="2800" dirty="0" smtClean="0">
                <a:solidFill>
                  <a:schemeClr val="tx1"/>
                </a:solidFill>
              </a:rPr>
              <a:t> of 20 is </a:t>
            </a:r>
            <a:r>
              <a:rPr lang="en-US" sz="2800" b="1" dirty="0" smtClean="0">
                <a:solidFill>
                  <a:schemeClr val="tx1"/>
                </a:solidFill>
              </a:rPr>
              <a:t>good</a:t>
            </a:r>
            <a:r>
              <a:rPr lang="en-US" sz="2800" dirty="0" smtClean="0">
                <a:solidFill>
                  <a:schemeClr val="tx1"/>
                </a:solidFill>
              </a:rPr>
              <a:t>, 40 is outstanding, and 60 is truly exceptional. </a:t>
            </a:r>
          </a:p>
          <a:p>
            <a:endParaRPr lang="en-US" sz="1000" dirty="0" smtClean="0">
              <a:solidFill>
                <a:schemeClr val="tx1"/>
              </a:solidFill>
            </a:endParaRPr>
          </a:p>
          <a:p>
            <a:r>
              <a:rPr lang="en-US" sz="2800" dirty="0" smtClean="0">
                <a:solidFill>
                  <a:schemeClr val="tx1"/>
                </a:solidFill>
              </a:rPr>
              <a:t>The advantage of the </a:t>
            </a:r>
            <a:r>
              <a:rPr lang="en-US" sz="2800" b="1" dirty="0" smtClean="0">
                <a:solidFill>
                  <a:schemeClr val="tx1"/>
                </a:solidFill>
              </a:rPr>
              <a:t>h</a:t>
            </a:r>
            <a:r>
              <a:rPr lang="en-US" sz="2800" dirty="0" smtClean="0">
                <a:solidFill>
                  <a:schemeClr val="tx1"/>
                </a:solidFill>
              </a:rPr>
              <a:t>-</a:t>
            </a:r>
            <a:r>
              <a:rPr lang="en-US" sz="2800" b="1" dirty="0" smtClean="0">
                <a:solidFill>
                  <a:schemeClr val="tx1"/>
                </a:solidFill>
              </a:rPr>
              <a:t>index</a:t>
            </a:r>
            <a:r>
              <a:rPr lang="en-US" sz="2800" dirty="0" smtClean="0">
                <a:solidFill>
                  <a:schemeClr val="tx1"/>
                </a:solidFill>
              </a:rPr>
              <a:t> is that it combines productivity (i.e., number of papers produced) and impact (number of citations) in a single number.</a:t>
            </a:r>
            <a:endParaRPr lang="en-US" sz="2800" dirty="0">
              <a:solidFill>
                <a:schemeClr val="tx1"/>
              </a:solidFill>
            </a:endParaRPr>
          </a:p>
        </p:txBody>
      </p:sp>
      <p:pic>
        <p:nvPicPr>
          <p:cNvPr id="5" name="Picture 4" descr="Journal of the Indian Academy of Wood Science.jpg"/>
          <p:cNvPicPr>
            <a:picLocks noChangeAspect="1"/>
          </p:cNvPicPr>
          <p:nvPr/>
        </p:nvPicPr>
        <p:blipFill>
          <a:blip r:embed="rId2" cstate="print"/>
          <a:srcRect l="8301" t="13333" r="3987" b="41111"/>
          <a:stretch>
            <a:fillRect/>
          </a:stretch>
        </p:blipFill>
        <p:spPr>
          <a:xfrm>
            <a:off x="229394" y="228600"/>
            <a:ext cx="4648200" cy="3124200"/>
          </a:xfrm>
          <a:prstGeom prst="rect">
            <a:avLst/>
          </a:prstGeom>
        </p:spPr>
      </p:pic>
      <p:pic>
        <p:nvPicPr>
          <p:cNvPr id="6" name="Picture 5" descr="Journal of the Indian Academy of Wood Science1.jpg"/>
          <p:cNvPicPr>
            <a:picLocks noChangeAspect="1"/>
          </p:cNvPicPr>
          <p:nvPr/>
        </p:nvPicPr>
        <p:blipFill>
          <a:blip r:embed="rId3" cstate="print"/>
          <a:srcRect l="5425" t="13333" r="6863" b="20000"/>
          <a:stretch>
            <a:fillRect/>
          </a:stretch>
        </p:blipFill>
        <p:spPr>
          <a:xfrm>
            <a:off x="4953794" y="0"/>
            <a:ext cx="4648200" cy="4572000"/>
          </a:xfrm>
          <a:prstGeom prst="rect">
            <a:avLst/>
          </a:prstGeom>
        </p:spPr>
      </p:pic>
      <p:sp>
        <p:nvSpPr>
          <p:cNvPr id="7" name="TextBox 6"/>
          <p:cNvSpPr txBox="1"/>
          <p:nvPr/>
        </p:nvSpPr>
        <p:spPr>
          <a:xfrm>
            <a:off x="1829594" y="2743200"/>
            <a:ext cx="3048000" cy="1323439"/>
          </a:xfrm>
          <a:prstGeom prst="rect">
            <a:avLst/>
          </a:prstGeom>
          <a:noFill/>
        </p:spPr>
        <p:txBody>
          <a:bodyPr wrap="square" rtlCol="0">
            <a:spAutoFit/>
          </a:bodyPr>
          <a:lstStyle/>
          <a:p>
            <a:r>
              <a:rPr lang="en-US" sz="4000" dirty="0" smtClean="0">
                <a:solidFill>
                  <a:schemeClr val="tx1"/>
                </a:solidFill>
              </a:rPr>
              <a:t>Quartile  Q3</a:t>
            </a:r>
          </a:p>
          <a:p>
            <a:r>
              <a:rPr lang="en-US" sz="4000" dirty="0" smtClean="0">
                <a:solidFill>
                  <a:srgbClr val="C00000"/>
                </a:solidFill>
              </a:rPr>
              <a:t>H index   5</a:t>
            </a:r>
            <a:endParaRPr lang="en-US" sz="4000" dirty="0">
              <a:solidFill>
                <a:srgbClr val="C00000"/>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394" y="304800"/>
            <a:ext cx="7239000" cy="685800"/>
          </a:xfrm>
        </p:spPr>
        <p:txBody>
          <a:bodyPr/>
          <a:lstStyle/>
          <a:p>
            <a:r>
              <a:rPr lang="en-US" sz="2800" dirty="0" smtClean="0">
                <a:solidFill>
                  <a:srgbClr val="0000FF"/>
                </a:solidFill>
                <a:latin typeface="Comic Sans MS" pitchFamily="66" charset="0"/>
              </a:rPr>
              <a:t>The Importance of the Rank in DIKTI</a:t>
            </a:r>
            <a:endParaRPr lang="en-US" sz="2800" dirty="0">
              <a:solidFill>
                <a:srgbClr val="0000FF"/>
              </a:solidFill>
              <a:latin typeface="Comic Sans MS" pitchFamily="66" charset="0"/>
            </a:endParaRPr>
          </a:p>
        </p:txBody>
      </p:sp>
      <p:sp>
        <p:nvSpPr>
          <p:cNvPr id="4" name="Rectangle 3"/>
          <p:cNvSpPr/>
          <p:nvPr/>
        </p:nvSpPr>
        <p:spPr>
          <a:xfrm>
            <a:off x="762794" y="1295400"/>
            <a:ext cx="8001000" cy="4832092"/>
          </a:xfrm>
          <a:prstGeom prst="rect">
            <a:avLst/>
          </a:prstGeom>
        </p:spPr>
        <p:txBody>
          <a:bodyPr wrap="square">
            <a:spAutoFit/>
          </a:bodyPr>
          <a:lstStyle/>
          <a:p>
            <a:pPr marL="514350" indent="-514350">
              <a:buFont typeface="+mj-lt"/>
              <a:buAutoNum type="arabicPeriod"/>
            </a:pPr>
            <a:r>
              <a:rPr lang="en-US" sz="2800" dirty="0" err="1" smtClean="0">
                <a:solidFill>
                  <a:schemeClr val="tx1"/>
                </a:solidFill>
                <a:latin typeface="Comic Sans MS" pitchFamily="66" charset="0"/>
              </a:rPr>
              <a:t>Jurnal</a:t>
            </a:r>
            <a:r>
              <a:rPr lang="en-US" sz="2800" dirty="0" smtClean="0">
                <a:solidFill>
                  <a:schemeClr val="tx1"/>
                </a:solidFill>
                <a:latin typeface="Comic Sans MS" pitchFamily="66" charset="0"/>
              </a:rPr>
              <a:t> International </a:t>
            </a:r>
            <a:r>
              <a:rPr lang="en-US" sz="2800" dirty="0" err="1" smtClean="0">
                <a:solidFill>
                  <a:schemeClr val="tx1"/>
                </a:solidFill>
                <a:latin typeface="Comic Sans MS" pitchFamily="66" charset="0"/>
              </a:rPr>
              <a:t>Bereputasi</a:t>
            </a:r>
            <a:r>
              <a:rPr lang="en-US" sz="2800" dirty="0" smtClean="0">
                <a:solidFill>
                  <a:schemeClr val="tx1"/>
                </a:solidFill>
                <a:latin typeface="Comic Sans MS" pitchFamily="66" charset="0"/>
              </a:rPr>
              <a:t> :</a:t>
            </a:r>
          </a:p>
          <a:p>
            <a:pPr marL="514350" indent="-514350"/>
            <a:r>
              <a:rPr lang="en-US" sz="2800" dirty="0" smtClean="0">
                <a:solidFill>
                  <a:schemeClr val="tx1"/>
                </a:solidFill>
                <a:latin typeface="Comic Sans MS" pitchFamily="66" charset="0"/>
              </a:rPr>
              <a:t>	</a:t>
            </a:r>
          </a:p>
          <a:p>
            <a:pPr marL="514350" indent="-514350"/>
            <a:r>
              <a:rPr lang="en-US" sz="2800" dirty="0" smtClean="0">
                <a:solidFill>
                  <a:schemeClr val="tx1"/>
                </a:solidFill>
                <a:latin typeface="Comic Sans MS" pitchFamily="66" charset="0"/>
              </a:rPr>
              <a:t>	Scopus indexed SJR with Q1, Q2, Q3, </a:t>
            </a:r>
            <a:r>
              <a:rPr lang="en-US" sz="2800" dirty="0" smtClean="0">
                <a:solidFill>
                  <a:srgbClr val="0000FF"/>
                </a:solidFill>
                <a:latin typeface="Comic Sans MS" pitchFamily="66" charset="0"/>
              </a:rPr>
              <a:t>Q4</a:t>
            </a:r>
            <a:endParaRPr lang="en-US" sz="2800" dirty="0" smtClean="0">
              <a:solidFill>
                <a:schemeClr val="tx1"/>
              </a:solidFill>
              <a:latin typeface="Comic Sans MS" pitchFamily="66" charset="0"/>
            </a:endParaRPr>
          </a:p>
          <a:p>
            <a:pPr marL="514350" indent="-514350"/>
            <a:r>
              <a:rPr lang="en-US" sz="2800" dirty="0" smtClean="0">
                <a:solidFill>
                  <a:schemeClr val="tx1"/>
                </a:solidFill>
                <a:latin typeface="Comic Sans MS" pitchFamily="66" charset="0"/>
              </a:rPr>
              <a:t>	Web of Science  with an IF</a:t>
            </a:r>
          </a:p>
          <a:p>
            <a:pPr marL="514350" indent="-514350"/>
            <a:endParaRPr lang="en-US" sz="2800" dirty="0" smtClean="0">
              <a:solidFill>
                <a:schemeClr val="tx1"/>
              </a:solidFill>
              <a:latin typeface="Comic Sans MS" pitchFamily="66" charset="0"/>
            </a:endParaRPr>
          </a:p>
          <a:p>
            <a:pPr marL="514350" indent="-514350"/>
            <a:r>
              <a:rPr lang="en-US" sz="2800" dirty="0" smtClean="0">
                <a:solidFill>
                  <a:schemeClr val="tx1"/>
                </a:solidFill>
                <a:latin typeface="Comic Sans MS" pitchFamily="66" charset="0"/>
              </a:rPr>
              <a:t>	Special Term/Requirement for Prof submission</a:t>
            </a:r>
          </a:p>
          <a:p>
            <a:pPr marL="514350" indent="-514350"/>
            <a:endParaRPr lang="en-US" sz="2800" dirty="0" smtClean="0">
              <a:solidFill>
                <a:schemeClr val="tx1"/>
              </a:solidFill>
              <a:latin typeface="Comic Sans MS" pitchFamily="66" charset="0"/>
            </a:endParaRPr>
          </a:p>
          <a:p>
            <a:pPr marL="514350" indent="-514350">
              <a:buAutoNum type="arabicPeriod" startAt="2"/>
            </a:pPr>
            <a:r>
              <a:rPr lang="en-US" sz="2800" dirty="0" err="1" smtClean="0">
                <a:solidFill>
                  <a:schemeClr val="tx1"/>
                </a:solidFill>
                <a:latin typeface="Comic Sans MS" pitchFamily="66" charset="0"/>
              </a:rPr>
              <a:t>Jurnal</a:t>
            </a:r>
            <a:r>
              <a:rPr lang="en-US" sz="2800" dirty="0" smtClean="0">
                <a:solidFill>
                  <a:schemeClr val="tx1"/>
                </a:solidFill>
                <a:latin typeface="Comic Sans MS" pitchFamily="66" charset="0"/>
              </a:rPr>
              <a:t> </a:t>
            </a:r>
            <a:r>
              <a:rPr lang="en-US" sz="2800" dirty="0" err="1" smtClean="0">
                <a:solidFill>
                  <a:schemeClr val="tx1"/>
                </a:solidFill>
                <a:latin typeface="Comic Sans MS" pitchFamily="66" charset="0"/>
              </a:rPr>
              <a:t>Internasional</a:t>
            </a:r>
            <a:endParaRPr lang="en-US" sz="2800" dirty="0" smtClean="0">
              <a:solidFill>
                <a:schemeClr val="tx1"/>
              </a:solidFill>
              <a:latin typeface="Comic Sans MS" pitchFamily="66" charset="0"/>
            </a:endParaRPr>
          </a:p>
          <a:p>
            <a:pPr marL="514350" indent="-514350"/>
            <a:r>
              <a:rPr lang="en-US" sz="2800" dirty="0" smtClean="0">
                <a:solidFill>
                  <a:schemeClr val="tx1"/>
                </a:solidFill>
                <a:latin typeface="Comic Sans MS" pitchFamily="66" charset="0"/>
              </a:rPr>
              <a:t>	Scopus indexed but without SJR</a:t>
            </a:r>
          </a:p>
          <a:p>
            <a:pPr marL="514350" indent="-514350"/>
            <a:r>
              <a:rPr lang="en-US" sz="2800" dirty="0" smtClean="0">
                <a:solidFill>
                  <a:schemeClr val="tx1"/>
                </a:solidFill>
                <a:latin typeface="Comic Sans MS" pitchFamily="66" charset="0"/>
              </a:rPr>
              <a:t>	Web of Science without IF</a:t>
            </a:r>
            <a:endParaRPr lang="en-US" sz="2800" dirty="0">
              <a:solidFill>
                <a:schemeClr val="tx1"/>
              </a:solidFill>
              <a:latin typeface="Comic Sans MS" pitchFamily="66" charset="0"/>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394" y="304800"/>
            <a:ext cx="5487194" cy="685800"/>
          </a:xfrm>
        </p:spPr>
        <p:txBody>
          <a:bodyPr/>
          <a:lstStyle/>
          <a:p>
            <a:r>
              <a:rPr lang="en-US" dirty="0" smtClean="0">
                <a:solidFill>
                  <a:srgbClr val="009900"/>
                </a:solidFill>
              </a:rPr>
              <a:t>1.5 Is the Journal discoverable?</a:t>
            </a:r>
            <a:endParaRPr lang="en-US" dirty="0">
              <a:solidFill>
                <a:srgbClr val="009900"/>
              </a:solidFill>
            </a:endParaRPr>
          </a:p>
        </p:txBody>
      </p:sp>
      <p:sp>
        <p:nvSpPr>
          <p:cNvPr id="4" name="Rectangle 3"/>
          <p:cNvSpPr/>
          <p:nvPr/>
        </p:nvSpPr>
        <p:spPr>
          <a:xfrm>
            <a:off x="381794" y="1447800"/>
            <a:ext cx="8763000" cy="4955203"/>
          </a:xfrm>
          <a:prstGeom prst="rect">
            <a:avLst/>
          </a:prstGeom>
        </p:spPr>
        <p:txBody>
          <a:bodyPr wrap="square">
            <a:spAutoFit/>
          </a:bodyPr>
          <a:lstStyle/>
          <a:p>
            <a:r>
              <a:rPr lang="en-US" sz="2800" dirty="0" smtClean="0">
                <a:solidFill>
                  <a:schemeClr val="tx1"/>
                </a:solidFill>
              </a:rPr>
              <a:t>A journal is more likely to be discovered if it is indexed by a major journal database </a:t>
            </a:r>
            <a:r>
              <a:rPr lang="en-US" sz="2800" dirty="0" smtClean="0">
                <a:solidFill>
                  <a:srgbClr val="FF0000"/>
                </a:solidFill>
              </a:rPr>
              <a:t>providing easy access to content to researchers</a:t>
            </a:r>
            <a:r>
              <a:rPr lang="en-US" sz="2800" dirty="0" smtClean="0">
                <a:solidFill>
                  <a:schemeClr val="tx1"/>
                </a:solidFill>
              </a:rPr>
              <a:t>. </a:t>
            </a:r>
          </a:p>
          <a:p>
            <a:endParaRPr lang="en-US" dirty="0" smtClean="0">
              <a:solidFill>
                <a:schemeClr val="tx1"/>
              </a:solidFill>
            </a:endParaRPr>
          </a:p>
          <a:p>
            <a:r>
              <a:rPr lang="en-US" sz="4400" dirty="0" smtClean="0">
                <a:solidFill>
                  <a:schemeClr val="tx1"/>
                </a:solidFill>
              </a:rPr>
              <a:t>To make our article more discoverable:</a:t>
            </a:r>
          </a:p>
          <a:p>
            <a:pPr marL="514350" indent="-514350">
              <a:buFont typeface="+mj-lt"/>
              <a:buAutoNum type="arabicPeriod"/>
            </a:pPr>
            <a:r>
              <a:rPr lang="en-US" sz="2800" dirty="0" smtClean="0">
                <a:solidFill>
                  <a:schemeClr val="tx1"/>
                </a:solidFill>
              </a:rPr>
              <a:t>Provide keywords when submit article the Journal</a:t>
            </a:r>
          </a:p>
          <a:p>
            <a:pPr marL="514350" indent="-514350">
              <a:buFont typeface="+mj-lt"/>
              <a:buAutoNum type="arabicPeriod"/>
            </a:pPr>
            <a:r>
              <a:rPr lang="en-US" sz="2800" dirty="0" smtClean="0">
                <a:solidFill>
                  <a:schemeClr val="tx1"/>
                </a:solidFill>
              </a:rPr>
              <a:t>Register to Google Scholar and or Scopus</a:t>
            </a:r>
          </a:p>
          <a:p>
            <a:pPr marL="514350" indent="-514350">
              <a:buFont typeface="+mj-lt"/>
              <a:buAutoNum type="arabicPeriod"/>
            </a:pPr>
            <a:r>
              <a:rPr lang="en-US" sz="2800" dirty="0" smtClean="0">
                <a:solidFill>
                  <a:schemeClr val="tx1"/>
                </a:solidFill>
              </a:rPr>
              <a:t>Use personal webpage</a:t>
            </a:r>
          </a:p>
          <a:p>
            <a:pPr marL="514350" indent="-514350">
              <a:buFont typeface="+mj-lt"/>
              <a:buAutoNum type="arabicPeriod"/>
            </a:pPr>
            <a:r>
              <a:rPr lang="en-US" sz="2800" dirty="0" smtClean="0">
                <a:solidFill>
                  <a:schemeClr val="tx1"/>
                </a:solidFill>
              </a:rPr>
              <a:t>Use your </a:t>
            </a:r>
            <a:r>
              <a:rPr lang="en-US" sz="2800" dirty="0" err="1" smtClean="0">
                <a:solidFill>
                  <a:schemeClr val="tx1"/>
                </a:solidFill>
              </a:rPr>
              <a:t>ORCiD</a:t>
            </a:r>
            <a:r>
              <a:rPr lang="en-US" sz="2800" dirty="0" smtClean="0">
                <a:solidFill>
                  <a:schemeClr val="tx1"/>
                </a:solidFill>
              </a:rPr>
              <a:t> identifier</a:t>
            </a:r>
          </a:p>
          <a:p>
            <a:endParaRPr lang="en-US" sz="2800" dirty="0" smtClean="0">
              <a:solidFill>
                <a:schemeClr val="tx1"/>
              </a:solidFill>
            </a:endParaRPr>
          </a:p>
          <a:p>
            <a:endParaRPr lang="en-US" sz="2800" dirty="0" smtClean="0">
              <a:solidFill>
                <a:schemeClr val="tx1"/>
              </a:solidFill>
            </a:endParaRPr>
          </a:p>
          <a:p>
            <a:endParaRPr lang="en-US"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14" y="271464"/>
            <a:ext cx="5595051" cy="685800"/>
          </a:xfrm>
        </p:spPr>
        <p:txBody>
          <a:bodyPr/>
          <a:lstStyle/>
          <a:p>
            <a:r>
              <a:rPr lang="en-US" dirty="0" smtClean="0">
                <a:solidFill>
                  <a:srgbClr val="009900"/>
                </a:solidFill>
              </a:rPr>
              <a:t>1.6  Is the Journal open access?</a:t>
            </a:r>
            <a:endParaRPr lang="en-US" dirty="0">
              <a:solidFill>
                <a:srgbClr val="009900"/>
              </a:solidFill>
            </a:endParaRPr>
          </a:p>
        </p:txBody>
      </p:sp>
      <p:sp>
        <p:nvSpPr>
          <p:cNvPr id="3" name="Rectangle 2"/>
          <p:cNvSpPr/>
          <p:nvPr/>
        </p:nvSpPr>
        <p:spPr>
          <a:xfrm>
            <a:off x="610394" y="1447800"/>
            <a:ext cx="8763000" cy="4124206"/>
          </a:xfrm>
          <a:prstGeom prst="rect">
            <a:avLst/>
          </a:prstGeom>
        </p:spPr>
        <p:txBody>
          <a:bodyPr wrap="square">
            <a:spAutoFit/>
          </a:bodyPr>
          <a:lstStyle/>
          <a:p>
            <a:r>
              <a:rPr lang="en-US" sz="3600" dirty="0" smtClean="0">
                <a:solidFill>
                  <a:schemeClr val="tx1"/>
                </a:solidFill>
              </a:rPr>
              <a:t>Good starting place to search for open access journal</a:t>
            </a:r>
          </a:p>
          <a:p>
            <a:endParaRPr lang="en-US" sz="1000" dirty="0" smtClean="0">
              <a:solidFill>
                <a:schemeClr val="tx1"/>
              </a:solidFill>
            </a:endParaRPr>
          </a:p>
          <a:p>
            <a:pPr marL="742950" indent="-742950">
              <a:buFont typeface="+mj-lt"/>
              <a:buAutoNum type="arabicPeriod"/>
            </a:pPr>
            <a:r>
              <a:rPr lang="en-US" sz="3600" dirty="0" smtClean="0">
                <a:solidFill>
                  <a:schemeClr val="tx1"/>
                </a:solidFill>
              </a:rPr>
              <a:t>The </a:t>
            </a:r>
            <a:r>
              <a:rPr lang="en-US" sz="3600" dirty="0" smtClean="0">
                <a:solidFill>
                  <a:schemeClr val="tx1"/>
                </a:solidFill>
                <a:hlinkClick r:id="rId2"/>
              </a:rPr>
              <a:t>Directory of Open Access Journals</a:t>
            </a:r>
            <a:r>
              <a:rPr lang="en-US" sz="3600" dirty="0" smtClean="0">
                <a:solidFill>
                  <a:schemeClr val="tx1"/>
                </a:solidFill>
              </a:rPr>
              <a:t> (DOAJ)</a:t>
            </a:r>
          </a:p>
          <a:p>
            <a:pPr marL="742950" indent="-742950"/>
            <a:r>
              <a:rPr lang="en-US" sz="3600" b="1" dirty="0" smtClean="0">
                <a:solidFill>
                  <a:schemeClr val="tx1"/>
                </a:solidFill>
              </a:rPr>
              <a:t>	</a:t>
            </a:r>
            <a:r>
              <a:rPr lang="en-US" sz="3600" b="1" dirty="0" smtClean="0">
                <a:solidFill>
                  <a:srgbClr val="FF0000"/>
                </a:solidFill>
              </a:rPr>
              <a:t>https://doaj.org/</a:t>
            </a:r>
          </a:p>
          <a:p>
            <a:pPr marL="742950" indent="-742950"/>
            <a:r>
              <a:rPr lang="en-US" sz="3600" b="1" dirty="0" smtClean="0">
                <a:solidFill>
                  <a:schemeClr val="tx1"/>
                </a:solidFill>
              </a:rPr>
              <a:t>2.	</a:t>
            </a:r>
            <a:r>
              <a:rPr lang="en-US" sz="3600" dirty="0" smtClean="0">
                <a:solidFill>
                  <a:schemeClr val="tx1"/>
                </a:solidFill>
              </a:rPr>
              <a:t>The </a:t>
            </a:r>
            <a:r>
              <a:rPr lang="en-US" sz="3600" dirty="0" smtClean="0">
                <a:solidFill>
                  <a:schemeClr val="tx1"/>
                </a:solidFill>
                <a:hlinkClick r:id="rId2"/>
              </a:rPr>
              <a:t>Directory of Open Access Scholarly </a:t>
            </a:r>
            <a:r>
              <a:rPr lang="en-US" sz="3600" dirty="0" smtClean="0">
                <a:solidFill>
                  <a:schemeClr val="tx1"/>
                </a:solidFill>
              </a:rPr>
              <a:t>(ROAD)</a:t>
            </a:r>
          </a:p>
          <a:p>
            <a:pPr marL="742950" indent="-742950"/>
            <a:r>
              <a:rPr lang="en-US" sz="3600" b="1" dirty="0" smtClean="0">
                <a:solidFill>
                  <a:schemeClr val="tx1"/>
                </a:solidFill>
              </a:rPr>
              <a:t>	</a:t>
            </a:r>
            <a:r>
              <a:rPr lang="en-US" sz="3600" b="1" dirty="0" smtClean="0">
                <a:solidFill>
                  <a:srgbClr val="FF0000"/>
                </a:solidFill>
              </a:rPr>
              <a:t>http://road.issn.org/</a:t>
            </a:r>
          </a:p>
          <a:p>
            <a:pPr marL="742950" indent="-742950">
              <a:buAutoNum type="arabicPeriod" startAt="3"/>
            </a:pPr>
            <a:r>
              <a:rPr lang="en-US" sz="3600" b="1" dirty="0" smtClean="0">
                <a:solidFill>
                  <a:schemeClr val="tx1"/>
                </a:solidFill>
              </a:rPr>
              <a:t>Open database of the Journal</a:t>
            </a:r>
          </a:p>
          <a:p>
            <a:pPr marL="742950" indent="-742950"/>
            <a:r>
              <a:rPr lang="en-US" sz="3600" b="1" dirty="0" smtClean="0">
                <a:solidFill>
                  <a:schemeClr val="tx1"/>
                </a:solidFill>
              </a:rPr>
              <a:t>	Search the content</a:t>
            </a:r>
            <a:endParaRPr lang="en-US" sz="3600"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9394" y="304800"/>
            <a:ext cx="2362200" cy="584775"/>
          </a:xfrm>
          <a:prstGeom prst="rect">
            <a:avLst/>
          </a:prstGeom>
        </p:spPr>
        <p:txBody>
          <a:bodyPr wrap="square">
            <a:spAutoFit/>
          </a:bodyPr>
          <a:lstStyle/>
          <a:p>
            <a:r>
              <a:rPr lang="en-US" sz="3200" b="1" dirty="0" smtClean="0">
                <a:solidFill>
                  <a:schemeClr val="tx1"/>
                </a:solidFill>
              </a:rPr>
              <a:t>https://doaj.org/</a:t>
            </a:r>
            <a:endParaRPr lang="en-US" sz="3200" dirty="0"/>
          </a:p>
        </p:txBody>
      </p:sp>
      <p:pic>
        <p:nvPicPr>
          <p:cNvPr id="6" name="Picture 5" descr="Directory of Open Access Journals.jpg"/>
          <p:cNvPicPr>
            <a:picLocks noChangeAspect="1"/>
          </p:cNvPicPr>
          <p:nvPr/>
        </p:nvPicPr>
        <p:blipFill>
          <a:blip r:embed="rId2" cstate="print"/>
          <a:srcRect l="12248" t="3011" r="9412" b="45807"/>
          <a:stretch>
            <a:fillRect/>
          </a:stretch>
        </p:blipFill>
        <p:spPr>
          <a:xfrm>
            <a:off x="0" y="1219200"/>
            <a:ext cx="5767931" cy="4876800"/>
          </a:xfrm>
          <a:prstGeom prst="rect">
            <a:avLst/>
          </a:prstGeom>
        </p:spPr>
      </p:pic>
      <p:pic>
        <p:nvPicPr>
          <p:cNvPr id="11" name="Picture 10" descr="Directory of Open Access Journals.jpg"/>
          <p:cNvPicPr>
            <a:picLocks noChangeAspect="1"/>
          </p:cNvPicPr>
          <p:nvPr/>
        </p:nvPicPr>
        <p:blipFill>
          <a:blip r:embed="rId2" cstate="print"/>
          <a:srcRect l="32130" t="54193" r="15192" b="6667"/>
          <a:stretch>
            <a:fillRect/>
          </a:stretch>
        </p:blipFill>
        <p:spPr>
          <a:xfrm>
            <a:off x="5390452" y="2514600"/>
            <a:ext cx="4517136" cy="4343400"/>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05594" y="1295400"/>
            <a:ext cx="4800600" cy="1853970"/>
          </a:xfrm>
          <a:prstGeom prst="rect">
            <a:avLst/>
          </a:prstGeom>
          <a:noFill/>
          <a:ln w="9525">
            <a:noFill/>
            <a:round/>
            <a:headEnd/>
            <a:tailEnd/>
          </a:ln>
        </p:spPr>
        <p:txBody>
          <a:bodyPr wrap="square" lIns="90000" tIns="46800" rIns="90000" bIns="46800">
            <a:prstTxWarp prst="textNoShape">
              <a:avLst/>
            </a:prstTxWarp>
            <a:spAutoFit/>
          </a:bodyPr>
          <a:lstStyle/>
          <a:p>
            <a:pPr>
              <a:spcBef>
                <a:spcPts val="1125"/>
              </a:spcBef>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3200" dirty="0" err="1">
                <a:solidFill>
                  <a:schemeClr val="tx1"/>
                </a:solidFill>
                <a:latin typeface="Tw Cen MT Condensed" pitchFamily="34" charset="0"/>
              </a:rPr>
              <a:t>The</a:t>
            </a:r>
            <a:r>
              <a:rPr lang="es-ES_tradnl" sz="3200" dirty="0">
                <a:solidFill>
                  <a:schemeClr val="tx1"/>
                </a:solidFill>
                <a:latin typeface="Tw Cen MT Condensed" pitchFamily="34" charset="0"/>
              </a:rPr>
              <a:t> </a:t>
            </a:r>
            <a:r>
              <a:rPr lang="es-ES_tradnl" sz="3200" dirty="0" err="1">
                <a:solidFill>
                  <a:schemeClr val="tx1"/>
                </a:solidFill>
                <a:latin typeface="Tw Cen MT Condensed" pitchFamily="34" charset="0"/>
              </a:rPr>
              <a:t>road</a:t>
            </a:r>
            <a:r>
              <a:rPr lang="es-ES_tradnl" sz="3200" dirty="0">
                <a:solidFill>
                  <a:schemeClr val="tx1"/>
                </a:solidFill>
                <a:latin typeface="Tw Cen MT Condensed" pitchFamily="34" charset="0"/>
              </a:rPr>
              <a:t> </a:t>
            </a:r>
            <a:r>
              <a:rPr lang="es-ES_tradnl" sz="3200" dirty="0" err="1">
                <a:solidFill>
                  <a:schemeClr val="tx1"/>
                </a:solidFill>
                <a:latin typeface="Tw Cen MT Condensed" pitchFamily="34" charset="0"/>
              </a:rPr>
              <a:t>to</a:t>
            </a:r>
            <a:r>
              <a:rPr lang="es-ES_tradnl" sz="3200" dirty="0">
                <a:solidFill>
                  <a:schemeClr val="tx1"/>
                </a:solidFill>
                <a:latin typeface="Tw Cen MT Condensed" pitchFamily="34" charset="0"/>
              </a:rPr>
              <a:t> </a:t>
            </a:r>
            <a:r>
              <a:rPr lang="es-ES_tradnl" sz="3200" dirty="0" err="1">
                <a:solidFill>
                  <a:schemeClr val="tx1"/>
                </a:solidFill>
                <a:latin typeface="Tw Cen MT Condensed" pitchFamily="34" charset="0"/>
              </a:rPr>
              <a:t>publication</a:t>
            </a:r>
            <a:endParaRPr lang="es-ES_tradnl" sz="3200" dirty="0">
              <a:solidFill>
                <a:schemeClr val="tx1"/>
              </a:solidFill>
              <a:latin typeface="Tw Cen MT Condensed" pitchFamily="34" charset="0"/>
            </a:endParaRPr>
          </a:p>
          <a:p>
            <a:pPr>
              <a:spcBef>
                <a:spcPts val="1125"/>
              </a:spcBef>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smtClean="0">
                <a:solidFill>
                  <a:schemeClr val="tx1"/>
                </a:solidFill>
                <a:latin typeface="Tw Cen MT Condensed" pitchFamily="34" charset="0"/>
              </a:rPr>
              <a:t>Selecting the proper Journal</a:t>
            </a:r>
            <a:endParaRPr lang="en-US" sz="3200" dirty="0">
              <a:solidFill>
                <a:schemeClr val="tx1"/>
              </a:solidFill>
              <a:latin typeface="Tw Cen MT Condensed" pitchFamily="34" charset="0"/>
            </a:endParaRPr>
          </a:p>
          <a:p>
            <a:pPr>
              <a:spcBef>
                <a:spcPts val="1125"/>
              </a:spcBef>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S_tradnl" sz="3200" dirty="0" err="1" smtClean="0">
                <a:solidFill>
                  <a:schemeClr val="tx1"/>
                </a:solidFill>
                <a:latin typeface="Tw Cen MT Condensed" pitchFamily="34" charset="0"/>
              </a:rPr>
              <a:t>Submission</a:t>
            </a:r>
            <a:r>
              <a:rPr lang="es-ES_tradnl" sz="3200" dirty="0" smtClean="0">
                <a:solidFill>
                  <a:schemeClr val="tx1"/>
                </a:solidFill>
                <a:latin typeface="Tw Cen MT Condensed" pitchFamily="34" charset="0"/>
              </a:rPr>
              <a:t> and </a:t>
            </a:r>
            <a:r>
              <a:rPr lang="es-ES_tradnl" sz="3200" dirty="0" err="1" smtClean="0">
                <a:solidFill>
                  <a:schemeClr val="tx1"/>
                </a:solidFill>
                <a:latin typeface="Tw Cen MT Condensed" pitchFamily="34" charset="0"/>
              </a:rPr>
              <a:t>Reviewe</a:t>
            </a:r>
            <a:r>
              <a:rPr lang="es-ES_tradnl" sz="3200" dirty="0" smtClean="0">
                <a:solidFill>
                  <a:schemeClr val="tx1"/>
                </a:solidFill>
                <a:latin typeface="Tw Cen MT Condensed" pitchFamily="34" charset="0"/>
              </a:rPr>
              <a:t> </a:t>
            </a:r>
            <a:r>
              <a:rPr lang="es-ES_tradnl" sz="3200" dirty="0" err="1" smtClean="0">
                <a:solidFill>
                  <a:schemeClr val="tx1"/>
                </a:solidFill>
                <a:latin typeface="Tw Cen MT Condensed" pitchFamily="34" charset="0"/>
              </a:rPr>
              <a:t>Process</a:t>
            </a:r>
            <a:endParaRPr lang="es-ES_tradnl" sz="3200" dirty="0">
              <a:solidFill>
                <a:schemeClr val="tx1"/>
              </a:solidFill>
              <a:latin typeface="Tw Cen MT Condensed" pitchFamily="34" charset="0"/>
            </a:endParaRPr>
          </a:p>
        </p:txBody>
      </p:sp>
      <p:pic>
        <p:nvPicPr>
          <p:cNvPr id="5" name="Picture 4"/>
          <p:cNvPicPr>
            <a:picLocks noChangeAspect="1"/>
          </p:cNvPicPr>
          <p:nvPr/>
        </p:nvPicPr>
        <p:blipFill>
          <a:blip r:embed="rId2" cstate="print"/>
          <a:srcRect/>
          <a:stretch>
            <a:fillRect/>
          </a:stretch>
        </p:blipFill>
        <p:spPr bwMode="auto">
          <a:xfrm>
            <a:off x="5334794" y="1676400"/>
            <a:ext cx="4267200" cy="3924308"/>
          </a:xfrm>
          <a:prstGeom prst="rect">
            <a:avLst/>
          </a:prstGeom>
          <a:noFill/>
          <a:ln w="9525">
            <a:noFill/>
            <a:miter lim="800000"/>
            <a:headEnd/>
            <a:tailEnd/>
          </a:ln>
        </p:spPr>
      </p:pic>
      <p:sp>
        <p:nvSpPr>
          <p:cNvPr id="6" name="Text Box 2"/>
          <p:cNvSpPr txBox="1">
            <a:spLocks noChangeArrowheads="1"/>
          </p:cNvSpPr>
          <p:nvPr/>
        </p:nvSpPr>
        <p:spPr bwMode="auto">
          <a:xfrm>
            <a:off x="229394" y="304800"/>
            <a:ext cx="2209800" cy="710067"/>
          </a:xfrm>
          <a:prstGeom prst="rect">
            <a:avLst/>
          </a:prstGeom>
          <a:noFill/>
          <a:ln w="9525">
            <a:noFill/>
            <a:round/>
            <a:headEnd/>
            <a:tailEnd/>
          </a:ln>
        </p:spPr>
        <p:txBody>
          <a:bodyPr wrap="square" lIns="90000" tIns="46800" rIns="90000" bIns="46800">
            <a:prstTxWarp prst="textNoShape">
              <a:avLst/>
            </a:prstTxWarp>
            <a:spAutoFit/>
          </a:bodyPr>
          <a:lstStyle/>
          <a:p>
            <a:pPr algn="ctr">
              <a:spcBef>
                <a:spcPts val="1125"/>
              </a:spcBef>
              <a:buFont typeface="Taho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dirty="0" smtClean="0">
                <a:solidFill>
                  <a:schemeClr val="tx1"/>
                </a:solidFill>
                <a:latin typeface="Franklin Gothic Demi Cond" pitchFamily="34" charset="0"/>
              </a:rPr>
              <a:t>OUT LINE</a:t>
            </a:r>
            <a:endParaRPr lang="es-ES_tradnl" sz="4000" dirty="0">
              <a:solidFill>
                <a:schemeClr val="tx1"/>
              </a:solidFill>
              <a:latin typeface="Franklin Gothic Demi Cond"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_ _Volume 13 Issue 2 __ Article Issues __ BioResources_.jpg"/>
          <p:cNvPicPr>
            <a:picLocks noChangeAspect="1"/>
          </p:cNvPicPr>
          <p:nvPr/>
        </p:nvPicPr>
        <p:blipFill>
          <a:blip r:embed="rId2" cstate="print"/>
          <a:srcRect l="11162" t="4444" r="58788" b="92260"/>
          <a:stretch>
            <a:fillRect/>
          </a:stretch>
        </p:blipFill>
        <p:spPr>
          <a:xfrm>
            <a:off x="305594" y="0"/>
            <a:ext cx="8992394" cy="762000"/>
          </a:xfrm>
          <a:prstGeom prst="rect">
            <a:avLst/>
          </a:prstGeom>
        </p:spPr>
      </p:pic>
      <p:pic>
        <p:nvPicPr>
          <p:cNvPr id="5" name="Picture 4" descr="Screenshot_ _Volume 13 Issue 2 __ Article Issues __ BioResources_.jpg"/>
          <p:cNvPicPr>
            <a:picLocks noChangeAspect="1"/>
          </p:cNvPicPr>
          <p:nvPr/>
        </p:nvPicPr>
        <p:blipFill>
          <a:blip r:embed="rId2" cstate="print"/>
          <a:srcRect l="22323" t="11890" r="21667" b="30000"/>
          <a:stretch>
            <a:fillRect/>
          </a:stretch>
        </p:blipFill>
        <p:spPr>
          <a:xfrm>
            <a:off x="1677194" y="761999"/>
            <a:ext cx="7623582" cy="6111755"/>
          </a:xfrm>
          <a:prstGeom prst="rect">
            <a:avLst/>
          </a:prstGeom>
        </p:spPr>
      </p:pic>
      <p:sp>
        <p:nvSpPr>
          <p:cNvPr id="6" name="TextBox 5"/>
          <p:cNvSpPr txBox="1"/>
          <p:nvPr/>
        </p:nvSpPr>
        <p:spPr>
          <a:xfrm>
            <a:off x="610394" y="0"/>
            <a:ext cx="3048000" cy="461665"/>
          </a:xfrm>
          <a:prstGeom prst="rect">
            <a:avLst/>
          </a:prstGeom>
          <a:noFill/>
        </p:spPr>
        <p:txBody>
          <a:bodyPr wrap="square" rtlCol="0">
            <a:spAutoFit/>
          </a:bodyPr>
          <a:lstStyle/>
          <a:p>
            <a:r>
              <a:rPr lang="en-US" b="1" dirty="0" smtClean="0">
                <a:solidFill>
                  <a:schemeClr val="tx1"/>
                </a:solidFill>
              </a:rPr>
              <a:t>OPEN ACCESS</a:t>
            </a:r>
            <a:endParaRPr lang="en-US" b="1"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394" y="304800"/>
            <a:ext cx="9247082" cy="685800"/>
          </a:xfrm>
        </p:spPr>
        <p:txBody>
          <a:bodyPr/>
          <a:lstStyle/>
          <a:p>
            <a:endParaRPr lang="en-US" dirty="0"/>
          </a:p>
        </p:txBody>
      </p:sp>
      <p:grpSp>
        <p:nvGrpSpPr>
          <p:cNvPr id="13" name="Group 12"/>
          <p:cNvGrpSpPr/>
          <p:nvPr/>
        </p:nvGrpSpPr>
        <p:grpSpPr>
          <a:xfrm>
            <a:off x="0" y="0"/>
            <a:ext cx="9907588" cy="1949215"/>
            <a:chOff x="0" y="0"/>
            <a:chExt cx="9907588" cy="1949215"/>
          </a:xfrm>
        </p:grpSpPr>
        <p:pic>
          <p:nvPicPr>
            <p:cNvPr id="10" name="Picture 9" descr="Journal of Materials Processing Technology _ Vol 215, Pages 1-326 (January 2015) _ ScienceDirect.com.jpg"/>
            <p:cNvPicPr>
              <a:picLocks noChangeAspect="1"/>
            </p:cNvPicPr>
            <p:nvPr/>
          </p:nvPicPr>
          <p:blipFill>
            <a:blip r:embed="rId2" cstate="print"/>
            <a:srcRect l="5752" t="48220" r="76554" b="46667"/>
            <a:stretch>
              <a:fillRect/>
            </a:stretch>
          </p:blipFill>
          <p:spPr>
            <a:xfrm>
              <a:off x="153194" y="1066800"/>
              <a:ext cx="2286794" cy="882415"/>
            </a:xfrm>
            <a:prstGeom prst="rect">
              <a:avLst/>
            </a:prstGeom>
          </p:spPr>
        </p:pic>
        <p:pic>
          <p:nvPicPr>
            <p:cNvPr id="11" name="Picture 10" descr="Journal of Materials Processing Technology _ Vol 215, Pages 1-326 (January 2015) _ ScienceDirect.com.jpg"/>
            <p:cNvPicPr>
              <a:picLocks noChangeAspect="1"/>
            </p:cNvPicPr>
            <p:nvPr/>
          </p:nvPicPr>
          <p:blipFill>
            <a:blip r:embed="rId2" cstate="print"/>
            <a:srcRect l="5752" t="34444" r="5098" b="60257"/>
            <a:stretch>
              <a:fillRect/>
            </a:stretch>
          </p:blipFill>
          <p:spPr>
            <a:xfrm>
              <a:off x="0" y="0"/>
              <a:ext cx="9907588" cy="762000"/>
            </a:xfrm>
            <a:prstGeom prst="rect">
              <a:avLst/>
            </a:prstGeom>
          </p:spPr>
        </p:pic>
        <p:pic>
          <p:nvPicPr>
            <p:cNvPr id="8" name="Picture 7" descr="Journal of Materials Processing Technology _ Vol 215, Pages 1-326 (January 2015) _ ScienceDirect.com.jpg"/>
            <p:cNvPicPr>
              <a:picLocks noChangeAspect="1"/>
            </p:cNvPicPr>
            <p:nvPr/>
          </p:nvPicPr>
          <p:blipFill>
            <a:blip r:embed="rId2" cstate="print"/>
            <a:srcRect l="5752" t="42392" r="5098" b="54959"/>
            <a:stretch>
              <a:fillRect/>
            </a:stretch>
          </p:blipFill>
          <p:spPr>
            <a:xfrm>
              <a:off x="0" y="762000"/>
              <a:ext cx="9907588" cy="381001"/>
            </a:xfrm>
            <a:prstGeom prst="rect">
              <a:avLst/>
            </a:prstGeom>
          </p:spPr>
        </p:pic>
      </p:grpSp>
      <p:pic>
        <p:nvPicPr>
          <p:cNvPr id="9" name="Picture 8" descr="Journal of Materials Processing Technology _ Vol 215, Pages 1-326 (January 2015) _ ScienceDirect.com2.jpg"/>
          <p:cNvPicPr>
            <a:picLocks noChangeAspect="1"/>
          </p:cNvPicPr>
          <p:nvPr/>
        </p:nvPicPr>
        <p:blipFill>
          <a:blip r:embed="rId3" cstate="print"/>
          <a:srcRect l="6154" t="43392" r="11083" b="20350"/>
          <a:stretch>
            <a:fillRect/>
          </a:stretch>
        </p:blipFill>
        <p:spPr>
          <a:xfrm>
            <a:off x="0" y="1836319"/>
            <a:ext cx="9220994" cy="5021681"/>
          </a:xfrm>
          <a:prstGeom prst="rect">
            <a:avLst/>
          </a:prstGeom>
        </p:spPr>
      </p:pic>
      <p:sp>
        <p:nvSpPr>
          <p:cNvPr id="14" name="TextBox 13"/>
          <p:cNvSpPr txBox="1"/>
          <p:nvPr/>
        </p:nvSpPr>
        <p:spPr>
          <a:xfrm>
            <a:off x="1829594" y="304800"/>
            <a:ext cx="2057400" cy="461665"/>
          </a:xfrm>
          <a:prstGeom prst="rect">
            <a:avLst/>
          </a:prstGeom>
          <a:noFill/>
        </p:spPr>
        <p:txBody>
          <a:bodyPr wrap="square" rtlCol="0">
            <a:spAutoFit/>
          </a:bodyPr>
          <a:lstStyle/>
          <a:p>
            <a:r>
              <a:rPr lang="en-US" b="1" dirty="0" smtClean="0">
                <a:solidFill>
                  <a:srgbClr val="FFFF00"/>
                </a:solidFill>
              </a:rPr>
              <a:t>Support Open Access</a:t>
            </a:r>
            <a:endParaRPr lang="en-US" b="1"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nals of Forest Science, Volume 75, Issue 2 - Springer.jpg"/>
          <p:cNvPicPr>
            <a:picLocks noChangeAspect="1"/>
          </p:cNvPicPr>
          <p:nvPr/>
        </p:nvPicPr>
        <p:blipFill>
          <a:blip r:embed="rId2" cstate="print"/>
          <a:srcRect l="5752" t="6667" r="23791" b="37142"/>
          <a:stretch>
            <a:fillRect/>
          </a:stretch>
        </p:blipFill>
        <p:spPr>
          <a:xfrm>
            <a:off x="0" y="0"/>
            <a:ext cx="5242012" cy="5410200"/>
          </a:xfrm>
          <a:prstGeom prst="rect">
            <a:avLst/>
          </a:prstGeom>
        </p:spPr>
      </p:pic>
      <p:pic>
        <p:nvPicPr>
          <p:cNvPr id="268290" name="Picture 2" descr="Annals of Forest Science"/>
          <p:cNvPicPr>
            <a:picLocks noChangeAspect="1" noChangeArrowheads="1"/>
          </p:cNvPicPr>
          <p:nvPr/>
        </p:nvPicPr>
        <p:blipFill>
          <a:blip r:embed="rId3" cstate="print"/>
          <a:srcRect/>
          <a:stretch>
            <a:fillRect/>
          </a:stretch>
        </p:blipFill>
        <p:spPr bwMode="auto">
          <a:xfrm>
            <a:off x="2743994" y="152400"/>
            <a:ext cx="1457325" cy="1933576"/>
          </a:xfrm>
          <a:prstGeom prst="rect">
            <a:avLst/>
          </a:prstGeom>
          <a:noFill/>
        </p:spPr>
      </p:pic>
      <p:pic>
        <p:nvPicPr>
          <p:cNvPr id="6" name="Picture 5" descr="Annals of Forest Science, Volume 75, Issue 2 - Springer.jpg"/>
          <p:cNvPicPr>
            <a:picLocks noChangeAspect="1"/>
          </p:cNvPicPr>
          <p:nvPr/>
        </p:nvPicPr>
        <p:blipFill>
          <a:blip r:embed="rId2" cstate="print"/>
          <a:srcRect l="10498" t="52322" r="26842"/>
          <a:stretch>
            <a:fillRect/>
          </a:stretch>
        </p:blipFill>
        <p:spPr>
          <a:xfrm>
            <a:off x="5182394" y="1295400"/>
            <a:ext cx="4725194" cy="4572000"/>
          </a:xfrm>
          <a:prstGeom prst="rect">
            <a:avLst/>
          </a:prstGeom>
        </p:spPr>
      </p:pic>
      <p:sp>
        <p:nvSpPr>
          <p:cNvPr id="7" name="TextBox 6"/>
          <p:cNvSpPr txBox="1"/>
          <p:nvPr/>
        </p:nvSpPr>
        <p:spPr>
          <a:xfrm>
            <a:off x="6249194" y="457200"/>
            <a:ext cx="2057400" cy="461665"/>
          </a:xfrm>
          <a:prstGeom prst="rect">
            <a:avLst/>
          </a:prstGeom>
          <a:noFill/>
        </p:spPr>
        <p:txBody>
          <a:bodyPr wrap="square" rtlCol="0">
            <a:spAutoFit/>
          </a:bodyPr>
          <a:lstStyle/>
          <a:p>
            <a:r>
              <a:rPr lang="en-US" b="1" dirty="0" smtClean="0">
                <a:solidFill>
                  <a:schemeClr val="tx1"/>
                </a:solidFill>
              </a:rPr>
              <a:t>Support Open Access</a:t>
            </a:r>
            <a:endParaRPr lang="en-US" b="1"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994" y="1981200"/>
            <a:ext cx="8915400" cy="2308324"/>
          </a:xfrm>
          <a:prstGeom prst="rect">
            <a:avLst/>
          </a:prstGeom>
        </p:spPr>
        <p:txBody>
          <a:bodyPr wrap="square">
            <a:spAutoFit/>
          </a:bodyPr>
          <a:lstStyle/>
          <a:p>
            <a:pPr marL="514350" lvl="1" indent="-400050" algn="ctr">
              <a:tabLst>
                <a:tab pos="514350" algn="l"/>
              </a:tabLst>
            </a:pPr>
            <a:r>
              <a:rPr lang="en-US" altLang="zh-CN" sz="4800" dirty="0" smtClean="0">
                <a:solidFill>
                  <a:schemeClr val="tx1"/>
                </a:solidFill>
                <a:latin typeface="Comic Sans MS" pitchFamily="66" charset="0"/>
                <a:ea typeface="宋体" pitchFamily="2" charset="-122"/>
              </a:rPr>
              <a:t>Decide on </a:t>
            </a:r>
            <a:r>
              <a:rPr lang="en-US" altLang="zh-CN" sz="4800" b="1" dirty="0" smtClean="0">
                <a:solidFill>
                  <a:schemeClr val="tx1"/>
                </a:solidFill>
                <a:latin typeface="Comic Sans MS" pitchFamily="66" charset="0"/>
                <a:ea typeface="宋体" pitchFamily="2" charset="-122"/>
              </a:rPr>
              <a:t>one </a:t>
            </a:r>
            <a:r>
              <a:rPr lang="en-US" altLang="zh-CN" sz="4800" dirty="0" smtClean="0">
                <a:solidFill>
                  <a:schemeClr val="tx1"/>
                </a:solidFill>
                <a:latin typeface="Comic Sans MS" pitchFamily="66" charset="0"/>
                <a:ea typeface="宋体" pitchFamily="2" charset="-122"/>
              </a:rPr>
              <a:t>journal. </a:t>
            </a:r>
          </a:p>
          <a:p>
            <a:pPr marL="514350" lvl="1" indent="-400050" algn="ctr">
              <a:tabLst>
                <a:tab pos="514350" algn="l"/>
              </a:tabLst>
            </a:pPr>
            <a:r>
              <a:rPr lang="en-US" altLang="zh-CN" sz="4800" dirty="0" smtClean="0">
                <a:solidFill>
                  <a:schemeClr val="tx1"/>
                </a:solidFill>
                <a:latin typeface="Comic Sans MS" pitchFamily="66" charset="0"/>
                <a:ea typeface="宋体" pitchFamily="2" charset="-122"/>
              </a:rPr>
              <a:t>DO NOT submit to </a:t>
            </a:r>
          </a:p>
          <a:p>
            <a:pPr marL="514350" lvl="1" indent="-400050" algn="ctr">
              <a:tabLst>
                <a:tab pos="514350" algn="l"/>
              </a:tabLst>
            </a:pPr>
            <a:r>
              <a:rPr lang="en-US" altLang="zh-CN" sz="4800" b="1" dirty="0" smtClean="0">
                <a:solidFill>
                  <a:schemeClr val="tx1"/>
                </a:solidFill>
                <a:latin typeface="Comic Sans MS" pitchFamily="66" charset="0"/>
                <a:ea typeface="宋体" pitchFamily="2" charset="-122"/>
              </a:rPr>
              <a:t>multiple</a:t>
            </a:r>
            <a:r>
              <a:rPr lang="en-US" altLang="zh-CN" sz="4800" dirty="0" smtClean="0">
                <a:solidFill>
                  <a:schemeClr val="tx1"/>
                </a:solidFill>
                <a:latin typeface="Comic Sans MS" pitchFamily="66" charset="0"/>
                <a:ea typeface="宋体" pitchFamily="2" charset="-122"/>
              </a:rPr>
              <a:t> journals. </a:t>
            </a:r>
          </a:p>
        </p:txBody>
      </p:sp>
      <p:sp>
        <p:nvSpPr>
          <p:cNvPr id="3" name="TextBox 2"/>
          <p:cNvSpPr txBox="1"/>
          <p:nvPr/>
        </p:nvSpPr>
        <p:spPr>
          <a:xfrm>
            <a:off x="4877594" y="4724400"/>
            <a:ext cx="4495800" cy="584775"/>
          </a:xfrm>
          <a:prstGeom prst="rect">
            <a:avLst/>
          </a:prstGeom>
          <a:noFill/>
        </p:spPr>
        <p:txBody>
          <a:bodyPr wrap="square" rtlCol="0">
            <a:spAutoFit/>
          </a:bodyPr>
          <a:lstStyle/>
          <a:p>
            <a:r>
              <a:rPr lang="en-US" sz="3200" dirty="0" smtClean="0">
                <a:solidFill>
                  <a:srgbClr val="FF0000"/>
                </a:solidFill>
              </a:rPr>
              <a:t>Ethics in Science and Publication</a:t>
            </a:r>
            <a:endParaRPr lang="en-US" sz="3200"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xmlns="" val="0"/>
              </a:ext>
            </a:extLst>
          </a:blip>
          <a:srcRect l="64977" r="354"/>
          <a:stretch/>
        </p:blipFill>
        <p:spPr>
          <a:xfrm>
            <a:off x="0" y="0"/>
            <a:ext cx="3390472" cy="6858000"/>
          </a:xfrm>
          <a:prstGeom prst="rect">
            <a:avLst/>
          </a:prstGeom>
        </p:spPr>
      </p:pic>
      <p:sp>
        <p:nvSpPr>
          <p:cNvPr id="5" name="Rectangle 4"/>
          <p:cNvSpPr/>
          <p:nvPr/>
        </p:nvSpPr>
        <p:spPr>
          <a:xfrm>
            <a:off x="3505994" y="1600200"/>
            <a:ext cx="6172200" cy="2985433"/>
          </a:xfrm>
          <a:prstGeom prst="rect">
            <a:avLst/>
          </a:prstGeom>
        </p:spPr>
        <p:txBody>
          <a:bodyPr wrap="square">
            <a:spAutoFit/>
          </a:bodyPr>
          <a:lstStyle/>
          <a:p>
            <a:pPr algn="ctr"/>
            <a:r>
              <a:rPr lang="en-US" sz="4800" dirty="0" smtClean="0">
                <a:solidFill>
                  <a:schemeClr val="tx1"/>
                </a:solidFill>
                <a:latin typeface="Franklin Gothic Demi Cond" pitchFamily="34" charset="0"/>
              </a:rPr>
              <a:t>Submission</a:t>
            </a:r>
          </a:p>
          <a:p>
            <a:pPr algn="ctr"/>
            <a:r>
              <a:rPr lang="en-US" sz="4800" dirty="0" smtClean="0">
                <a:solidFill>
                  <a:schemeClr val="tx1"/>
                </a:solidFill>
                <a:latin typeface="Franklin Gothic Demi Cond" pitchFamily="34" charset="0"/>
              </a:rPr>
              <a:t>And</a:t>
            </a:r>
          </a:p>
          <a:p>
            <a:pPr algn="ctr"/>
            <a:r>
              <a:rPr lang="en-US" sz="4800" dirty="0" smtClean="0">
                <a:solidFill>
                  <a:schemeClr val="tx1"/>
                </a:solidFill>
                <a:latin typeface="Franklin Gothic Demi Cond" pitchFamily="34" charset="0"/>
              </a:rPr>
              <a:t>Review Process</a:t>
            </a:r>
          </a:p>
          <a:p>
            <a:pPr algn="ctr"/>
            <a:r>
              <a:rPr lang="en-US" sz="4400" dirty="0" smtClean="0">
                <a:solidFill>
                  <a:schemeClr val="tx1"/>
                </a:solidFill>
                <a:latin typeface="Franklin Gothic Demi Cond" pitchFamily="34" charset="0"/>
              </a:rPr>
              <a:t>for a peer reviewed journal</a:t>
            </a:r>
            <a:endParaRPr lang="en-US" sz="4400" dirty="0">
              <a:solidFill>
                <a:schemeClr val="tx1"/>
              </a:solidFill>
              <a:latin typeface="Franklin Gothic Demi Cond" pitchFamily="34"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3" name="Object 0"/>
          <p:cNvGraphicFramePr>
            <a:graphicFrameLocks noChangeAspect="1"/>
          </p:cNvGraphicFramePr>
          <p:nvPr/>
        </p:nvGraphicFramePr>
        <p:xfrm>
          <a:off x="762794" y="990600"/>
          <a:ext cx="6934200" cy="5696938"/>
        </p:xfrm>
        <a:graphic>
          <a:graphicData uri="http://schemas.openxmlformats.org/presentationml/2006/ole">
            <p:oleObj spid="_x0000_s234498" name="Visio" r:id="rId3" imgW="7114946" imgH="6331915" progId="">
              <p:embed/>
            </p:oleObj>
          </a:graphicData>
        </a:graphic>
      </p:graphicFrame>
      <p:sp>
        <p:nvSpPr>
          <p:cNvPr id="3" name="Rectangle 7"/>
          <p:cNvSpPr txBox="1">
            <a:spLocks noChangeArrowheads="1"/>
          </p:cNvSpPr>
          <p:nvPr/>
        </p:nvSpPr>
        <p:spPr bwMode="auto">
          <a:xfrm>
            <a:off x="229394" y="228600"/>
            <a:ext cx="4191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3200" b="1" kern="0" dirty="0" smtClean="0">
                <a:solidFill>
                  <a:srgbClr val="009900"/>
                </a:solidFill>
                <a:latin typeface="Franklin Gothic Medium" pitchFamily="34" charset="0"/>
                <a:ea typeface="宋体" pitchFamily="2" charset="-122"/>
                <a:cs typeface="+mj-cs"/>
              </a:rPr>
              <a:t>1. Publication Process</a:t>
            </a:r>
            <a:endParaRPr kumimoji="0" lang="en-US" altLang="zh-CN" sz="3200" b="1" i="0" u="none" strike="noStrike" kern="0" cap="none" spc="0" normalizeH="0" baseline="0" noProof="0" dirty="0" smtClean="0">
              <a:ln>
                <a:noFill/>
              </a:ln>
              <a:solidFill>
                <a:srgbClr val="009900"/>
              </a:solidFill>
              <a:effectLst/>
              <a:uLnTx/>
              <a:uFillTx/>
              <a:latin typeface="Franklin Gothic Medium" pitchFamily="34" charset="0"/>
              <a:ea typeface="宋体" pitchFamily="2" charset="-122"/>
              <a:cs typeface="+mj-cs"/>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bwMode="auto">
          <a:xfrm>
            <a:off x="229394" y="228600"/>
            <a:ext cx="6934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3200" b="1" kern="0" dirty="0" smtClean="0">
                <a:solidFill>
                  <a:srgbClr val="009900"/>
                </a:solidFill>
                <a:latin typeface="Franklin Gothic Medium" pitchFamily="34" charset="0"/>
                <a:ea typeface="宋体" pitchFamily="2" charset="-122"/>
                <a:cs typeface="+mj-cs"/>
              </a:rPr>
              <a:t>2. Prepare documents for </a:t>
            </a:r>
            <a:r>
              <a:rPr lang="en-US" altLang="zh-CN" sz="3200" b="1" kern="0" dirty="0" err="1" smtClean="0">
                <a:solidFill>
                  <a:srgbClr val="009900"/>
                </a:solidFill>
                <a:latin typeface="Franklin Gothic Medium" pitchFamily="34" charset="0"/>
                <a:ea typeface="宋体" pitchFamily="2" charset="-122"/>
                <a:cs typeface="+mj-cs"/>
              </a:rPr>
              <a:t>Submition</a:t>
            </a:r>
            <a:endParaRPr kumimoji="0" lang="en-US" altLang="zh-CN" sz="3200" b="1" i="0" u="none" strike="noStrike" kern="0" cap="none" spc="0" normalizeH="0" baseline="0" noProof="0" dirty="0" smtClean="0">
              <a:ln>
                <a:noFill/>
              </a:ln>
              <a:solidFill>
                <a:srgbClr val="009900"/>
              </a:solidFill>
              <a:effectLst/>
              <a:uLnTx/>
              <a:uFillTx/>
              <a:latin typeface="Franklin Gothic Medium" pitchFamily="34" charset="0"/>
              <a:ea typeface="宋体" pitchFamily="2" charset="-122"/>
              <a:cs typeface="+mj-cs"/>
            </a:endParaRPr>
          </a:p>
        </p:txBody>
      </p:sp>
      <p:sp>
        <p:nvSpPr>
          <p:cNvPr id="3" name="Rectangle 3"/>
          <p:cNvSpPr txBox="1">
            <a:spLocks noChangeArrowheads="1"/>
          </p:cNvSpPr>
          <p:nvPr/>
        </p:nvSpPr>
        <p:spPr bwMode="auto">
          <a:xfrm>
            <a:off x="762794" y="1600200"/>
            <a:ext cx="7398010" cy="42592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80000"/>
              </a:lnSpc>
              <a:spcBef>
                <a:spcPct val="20000"/>
              </a:spcBef>
              <a:spcAft>
                <a:spcPct val="0"/>
              </a:spcAft>
              <a:buClr>
                <a:srgbClr val="000066"/>
              </a:buClr>
              <a:buSzPct val="70000"/>
              <a:buFont typeface="Wingdings" pitchFamily="2" charset="2"/>
              <a:buChar char="§"/>
              <a:tabLst/>
              <a:defRPr/>
            </a:pPr>
            <a:r>
              <a:rPr kumimoji="0" lang="en-US" altLang="zh-CN" sz="2800" b="0" i="0" u="none" strike="noStrike" kern="0" cap="none" spc="0" normalizeH="0" baseline="0" noProof="0" dirty="0" smtClean="0">
                <a:ln>
                  <a:noFill/>
                </a:ln>
                <a:solidFill>
                  <a:srgbClr val="32323D"/>
                </a:solidFill>
                <a:effectLst/>
                <a:uLnTx/>
                <a:uFillTx/>
                <a:latin typeface="Franklin Gothic Medium" pitchFamily="34" charset="0"/>
                <a:ea typeface="宋体" pitchFamily="2" charset="-122"/>
              </a:rPr>
              <a:t>COVER LETTER</a:t>
            </a:r>
          </a:p>
          <a:p>
            <a:pPr marL="742950" marR="0" lvl="1" indent="-285750" algn="l" defTabSz="914400" rtl="0" eaLnBrk="1" fontAlgn="base" latinLnBrk="0" hangingPunct="1">
              <a:lnSpc>
                <a:spcPct val="80000"/>
              </a:lnSpc>
              <a:spcBef>
                <a:spcPct val="20000"/>
              </a:spcBef>
              <a:spcAft>
                <a:spcPct val="0"/>
              </a:spcAft>
              <a:buClr>
                <a:srgbClr val="000066"/>
              </a:buClr>
              <a:buSzPct val="70000"/>
              <a:buFont typeface="Wingdings" pitchFamily="2" charset="2"/>
              <a:buChar char="§"/>
              <a:tabLst/>
              <a:defRPr/>
            </a:pPr>
            <a:endParaRPr lang="en-US" altLang="zh-CN" sz="2800" kern="0" dirty="0" smtClean="0">
              <a:solidFill>
                <a:srgbClr val="32323D"/>
              </a:solidFill>
              <a:latin typeface="Franklin Gothic Medium" pitchFamily="34" charset="0"/>
              <a:ea typeface="宋体" pitchFamily="2" charset="-122"/>
            </a:endParaRPr>
          </a:p>
          <a:p>
            <a:pPr marL="742950" marR="0" lvl="1" indent="-285750" algn="l" defTabSz="914400" rtl="0" eaLnBrk="1" fontAlgn="base" latinLnBrk="0" hangingPunct="1">
              <a:lnSpc>
                <a:spcPct val="80000"/>
              </a:lnSpc>
              <a:spcBef>
                <a:spcPct val="20000"/>
              </a:spcBef>
              <a:spcAft>
                <a:spcPct val="0"/>
              </a:spcAft>
              <a:buClr>
                <a:srgbClr val="000066"/>
              </a:buClr>
              <a:buSzPct val="70000"/>
              <a:buFont typeface="Wingdings" pitchFamily="2" charset="2"/>
              <a:buChar char="§"/>
              <a:tabLst/>
              <a:defRPr/>
            </a:pPr>
            <a:r>
              <a:rPr kumimoji="0" lang="en-US" altLang="zh-CN" sz="2800" b="1" i="0" u="none" strike="noStrike" kern="0" cap="none" spc="0" normalizeH="0" baseline="0" noProof="0" dirty="0" smtClean="0">
                <a:ln>
                  <a:noFill/>
                </a:ln>
                <a:solidFill>
                  <a:srgbClr val="32323D"/>
                </a:solidFill>
                <a:effectLst/>
                <a:uLnTx/>
                <a:uFillTx/>
                <a:latin typeface="Franklin Gothic Medium" pitchFamily="34" charset="0"/>
                <a:ea typeface="宋体" pitchFamily="2" charset="-122"/>
              </a:rPr>
              <a:t>SUGGEST POTENTIAL REVIEWERS</a:t>
            </a:r>
          </a:p>
          <a:p>
            <a:pPr marL="742950" marR="0" lvl="1" indent="-285750" algn="l" defTabSz="914400" rtl="0" eaLnBrk="1" fontAlgn="base" latinLnBrk="0" hangingPunct="1">
              <a:lnSpc>
                <a:spcPct val="80000"/>
              </a:lnSpc>
              <a:spcBef>
                <a:spcPct val="20000"/>
              </a:spcBef>
              <a:spcAft>
                <a:spcPct val="0"/>
              </a:spcAft>
              <a:buClr>
                <a:srgbClr val="000066"/>
              </a:buClr>
              <a:buSzPct val="70000"/>
              <a:buFont typeface="Wingdings" pitchFamily="2" charset="2"/>
              <a:buChar char="§"/>
              <a:tabLst/>
              <a:defRPr/>
            </a:pPr>
            <a:endParaRPr lang="en-US" altLang="zh-CN" sz="2800" b="1" kern="0" dirty="0" smtClean="0">
              <a:solidFill>
                <a:srgbClr val="32323D"/>
              </a:solidFill>
              <a:latin typeface="Franklin Gothic Medium" pitchFamily="34" charset="0"/>
              <a:ea typeface="宋体" pitchFamily="2" charset="-122"/>
            </a:endParaRPr>
          </a:p>
          <a:p>
            <a:pPr marL="742950" marR="0" lvl="1" indent="-285750" algn="l" defTabSz="914400" rtl="0" eaLnBrk="1" fontAlgn="base" latinLnBrk="0" hangingPunct="1">
              <a:lnSpc>
                <a:spcPct val="80000"/>
              </a:lnSpc>
              <a:spcBef>
                <a:spcPct val="20000"/>
              </a:spcBef>
              <a:spcAft>
                <a:spcPct val="0"/>
              </a:spcAft>
              <a:buClr>
                <a:srgbClr val="000066"/>
              </a:buClr>
              <a:buSzPct val="70000"/>
              <a:buFont typeface="Wingdings" pitchFamily="2" charset="2"/>
              <a:buChar char="§"/>
              <a:tabLst/>
              <a:defRPr/>
            </a:pPr>
            <a:r>
              <a:rPr kumimoji="0" lang="en-US" altLang="zh-CN" sz="2800" b="1" i="0" u="none" strike="noStrike" kern="0" cap="none" spc="0" normalizeH="0" baseline="0" noProof="0" dirty="0" smtClean="0">
                <a:ln>
                  <a:noFill/>
                </a:ln>
                <a:solidFill>
                  <a:srgbClr val="32323D"/>
                </a:solidFill>
                <a:effectLst/>
                <a:uLnTx/>
                <a:uFillTx/>
                <a:latin typeface="Franklin Gothic Medium" pitchFamily="34" charset="0"/>
                <a:ea typeface="宋体" pitchFamily="2" charset="-122"/>
              </a:rPr>
              <a:t>ARTICLE  FILES:</a:t>
            </a:r>
          </a:p>
          <a:p>
            <a:pPr marL="742950" marR="0" lvl="1" indent="-285750" algn="l" defTabSz="914400" rtl="0" eaLnBrk="1" fontAlgn="base" latinLnBrk="0" hangingPunct="1">
              <a:lnSpc>
                <a:spcPct val="80000"/>
              </a:lnSpc>
              <a:spcBef>
                <a:spcPct val="20000"/>
              </a:spcBef>
              <a:spcAft>
                <a:spcPct val="0"/>
              </a:spcAft>
              <a:buClr>
                <a:srgbClr val="000066"/>
              </a:buClr>
              <a:buSzPct val="70000"/>
              <a:tabLst/>
              <a:defRPr/>
            </a:pPr>
            <a:r>
              <a:rPr lang="en-US" altLang="zh-CN" sz="2800" b="1" kern="0" dirty="0" smtClean="0">
                <a:solidFill>
                  <a:srgbClr val="32323D"/>
                </a:solidFill>
                <a:latin typeface="Franklin Gothic Medium" pitchFamily="34" charset="0"/>
                <a:ea typeface="宋体" pitchFamily="2" charset="-122"/>
              </a:rPr>
              <a:t>	Abstract</a:t>
            </a:r>
            <a:endParaRPr kumimoji="0" lang="en-US" altLang="zh-CN" sz="2800" b="1" i="0" u="none" strike="noStrike" kern="0" cap="none" spc="0" normalizeH="0" baseline="0" noProof="0" dirty="0" smtClean="0">
              <a:ln>
                <a:noFill/>
              </a:ln>
              <a:solidFill>
                <a:srgbClr val="32323D"/>
              </a:solidFill>
              <a:effectLst/>
              <a:uLnTx/>
              <a:uFillTx/>
              <a:latin typeface="Franklin Gothic Medium" pitchFamily="34" charset="0"/>
              <a:ea typeface="宋体" pitchFamily="2" charset="-122"/>
            </a:endParaRPr>
          </a:p>
          <a:p>
            <a:pPr marL="742950" marR="0" lvl="1" indent="-285750" algn="l" defTabSz="914400" rtl="0" eaLnBrk="1" fontAlgn="base" latinLnBrk="0" hangingPunct="1">
              <a:lnSpc>
                <a:spcPct val="80000"/>
              </a:lnSpc>
              <a:spcBef>
                <a:spcPct val="20000"/>
              </a:spcBef>
              <a:spcAft>
                <a:spcPct val="0"/>
              </a:spcAft>
              <a:buClr>
                <a:srgbClr val="000066"/>
              </a:buClr>
              <a:buSzPct val="70000"/>
              <a:tabLst/>
              <a:defRPr/>
            </a:pPr>
            <a:r>
              <a:rPr lang="en-US" altLang="zh-CN" sz="2800" b="1" kern="0" dirty="0" smtClean="0">
                <a:solidFill>
                  <a:srgbClr val="32323D"/>
                </a:solidFill>
                <a:latin typeface="Franklin Gothic Medium" pitchFamily="34" charset="0"/>
                <a:ea typeface="宋体" pitchFamily="2" charset="-122"/>
              </a:rPr>
              <a:t>	Main Text</a:t>
            </a:r>
          </a:p>
          <a:p>
            <a:pPr marL="742950" marR="0" lvl="1" indent="-285750" algn="l" defTabSz="914400" rtl="0" eaLnBrk="1" fontAlgn="base" latinLnBrk="0" hangingPunct="1">
              <a:lnSpc>
                <a:spcPct val="80000"/>
              </a:lnSpc>
              <a:spcBef>
                <a:spcPct val="20000"/>
              </a:spcBef>
              <a:spcAft>
                <a:spcPct val="0"/>
              </a:spcAft>
              <a:buClr>
                <a:srgbClr val="000066"/>
              </a:buClr>
              <a:buSzPct val="70000"/>
              <a:tabLst/>
              <a:defRPr/>
            </a:pPr>
            <a:r>
              <a:rPr kumimoji="0" lang="en-US" altLang="zh-CN" sz="2800" b="1" i="0" u="none" strike="noStrike" kern="0" cap="none" spc="0" normalizeH="0" baseline="0" noProof="0" dirty="0" smtClean="0">
                <a:ln>
                  <a:noFill/>
                </a:ln>
                <a:solidFill>
                  <a:srgbClr val="32323D"/>
                </a:solidFill>
                <a:effectLst/>
                <a:uLnTx/>
                <a:uFillTx/>
                <a:latin typeface="Franklin Gothic Medium" pitchFamily="34" charset="0"/>
                <a:ea typeface="宋体" pitchFamily="2" charset="-122"/>
              </a:rPr>
              <a:t>	Figure</a:t>
            </a:r>
          </a:p>
          <a:p>
            <a:pPr marL="742950" marR="0" lvl="1" indent="-285750" algn="l" defTabSz="914400" rtl="0" eaLnBrk="1" fontAlgn="base" latinLnBrk="0" hangingPunct="1">
              <a:lnSpc>
                <a:spcPct val="80000"/>
              </a:lnSpc>
              <a:spcBef>
                <a:spcPct val="20000"/>
              </a:spcBef>
              <a:spcAft>
                <a:spcPct val="0"/>
              </a:spcAft>
              <a:buClr>
                <a:srgbClr val="000066"/>
              </a:buClr>
              <a:buSzPct val="70000"/>
              <a:tabLst/>
              <a:defRPr/>
            </a:pPr>
            <a:r>
              <a:rPr lang="en-US" altLang="zh-CN" sz="2800" b="1" kern="0" dirty="0" smtClean="0">
                <a:solidFill>
                  <a:srgbClr val="32323D"/>
                </a:solidFill>
                <a:latin typeface="Franklin Gothic Medium" pitchFamily="34" charset="0"/>
                <a:ea typeface="宋体" pitchFamily="2" charset="-122"/>
              </a:rPr>
              <a:t>	Table</a:t>
            </a:r>
          </a:p>
          <a:p>
            <a:pPr marL="742950" marR="0" lvl="1" indent="-285750" algn="l" defTabSz="914400" rtl="0" eaLnBrk="1" fontAlgn="base" latinLnBrk="0" hangingPunct="1">
              <a:lnSpc>
                <a:spcPct val="80000"/>
              </a:lnSpc>
              <a:spcBef>
                <a:spcPct val="20000"/>
              </a:spcBef>
              <a:spcAft>
                <a:spcPct val="0"/>
              </a:spcAft>
              <a:buClr>
                <a:srgbClr val="000066"/>
              </a:buClr>
              <a:buSzPct val="70000"/>
              <a:tabLst/>
              <a:defRPr/>
            </a:pPr>
            <a:r>
              <a:rPr lang="en-US" altLang="zh-CN" sz="2800" b="1" kern="0" dirty="0" smtClean="0">
                <a:solidFill>
                  <a:srgbClr val="32323D"/>
                </a:solidFill>
                <a:latin typeface="Franklin Gothic Medium" pitchFamily="34" charset="0"/>
                <a:ea typeface="宋体" pitchFamily="2" charset="-122"/>
              </a:rPr>
              <a:t>	</a:t>
            </a:r>
          </a:p>
          <a:p>
            <a:pPr marL="742950" marR="0" lvl="1" indent="-285750" algn="l" defTabSz="914400" rtl="0" eaLnBrk="1" fontAlgn="base" latinLnBrk="0" hangingPunct="1">
              <a:lnSpc>
                <a:spcPct val="80000"/>
              </a:lnSpc>
              <a:spcBef>
                <a:spcPct val="20000"/>
              </a:spcBef>
              <a:spcAft>
                <a:spcPct val="0"/>
              </a:spcAft>
              <a:buClr>
                <a:srgbClr val="000066"/>
              </a:buClr>
              <a:buSzPct val="70000"/>
              <a:tabLst/>
              <a:defRPr/>
            </a:pPr>
            <a:endParaRPr kumimoji="0" lang="en-US" altLang="zh-CN" sz="2800" b="1" i="0" u="none" strike="noStrike" kern="0" cap="none" spc="0" normalizeH="0" baseline="0" noProof="0" dirty="0" smtClean="0">
              <a:ln>
                <a:noFill/>
              </a:ln>
              <a:solidFill>
                <a:srgbClr val="32323D"/>
              </a:solidFill>
              <a:effectLst/>
              <a:uLnTx/>
              <a:uFillTx/>
              <a:latin typeface="Franklin Gothic Medium" pitchFamily="34" charset="0"/>
              <a:ea typeface="宋体" pitchFamily="2" charset="-122"/>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610394" y="1219200"/>
            <a:ext cx="8382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00050" marR="0" lvl="1" indent="-342900" algn="l" defTabSz="914400" rtl="0" eaLnBrk="1" fontAlgn="base" latinLnBrk="0" hangingPunct="1">
              <a:lnSpc>
                <a:spcPct val="80000"/>
              </a:lnSpc>
              <a:spcBef>
                <a:spcPct val="20000"/>
              </a:spcBef>
              <a:spcAft>
                <a:spcPct val="0"/>
              </a:spcAft>
              <a:buClr>
                <a:srgbClr val="000066"/>
              </a:buClr>
              <a:buSzPct val="70000"/>
              <a:buFont typeface="Wingdings" pitchFamily="2" charset="2"/>
              <a:buChar char="§"/>
              <a:tabLst/>
              <a:defRPr/>
            </a:pPr>
            <a:r>
              <a:rPr kumimoji="0" lang="en-US" altLang="zh-CN" b="0" i="0" u="none" strike="noStrike" kern="0" cap="none" spc="0" normalizeH="0" baseline="0" noProof="0" dirty="0" smtClean="0">
                <a:ln>
                  <a:noFill/>
                </a:ln>
                <a:solidFill>
                  <a:srgbClr val="32323D"/>
                </a:solidFill>
                <a:effectLst/>
                <a:uLnTx/>
                <a:uFillTx/>
                <a:latin typeface="Franklin Gothic Medium" pitchFamily="34" charset="0"/>
                <a:ea typeface="宋体" pitchFamily="2" charset="-122"/>
              </a:rPr>
              <a:t>Promotion : you want to “sell” your work</a:t>
            </a:r>
          </a:p>
          <a:p>
            <a:pPr marL="400050" marR="0" lvl="1" indent="-342900" algn="l" defTabSz="914400" rtl="0" eaLnBrk="1" fontAlgn="base" latinLnBrk="0" hangingPunct="1">
              <a:lnSpc>
                <a:spcPct val="80000"/>
              </a:lnSpc>
              <a:spcBef>
                <a:spcPct val="20000"/>
              </a:spcBef>
              <a:spcAft>
                <a:spcPct val="0"/>
              </a:spcAft>
              <a:buClr>
                <a:srgbClr val="000066"/>
              </a:buClr>
              <a:buSzPct val="70000"/>
              <a:buFont typeface="Wingdings" pitchFamily="2" charset="2"/>
              <a:buChar char="§"/>
              <a:tabLst/>
              <a:defRPr/>
            </a:pPr>
            <a:endParaRPr kumimoji="0" lang="en-US" altLang="zh-CN" b="0" i="0" u="none" strike="noStrike" kern="0" cap="none" spc="0" normalizeH="0" baseline="0" noProof="0" dirty="0" smtClean="0">
              <a:ln>
                <a:noFill/>
              </a:ln>
              <a:solidFill>
                <a:srgbClr val="32323D"/>
              </a:solidFill>
              <a:effectLst/>
              <a:uLnTx/>
              <a:uFillTx/>
              <a:latin typeface="Franklin Gothic Medium" pitchFamily="34" charset="0"/>
              <a:ea typeface="宋体" pitchFamily="2" charset="-122"/>
            </a:endParaRPr>
          </a:p>
          <a:p>
            <a:pPr marL="400050" marR="0" lvl="1" indent="-342900" algn="l" defTabSz="914400" rtl="0" eaLnBrk="1" fontAlgn="base" latinLnBrk="0" hangingPunct="1">
              <a:lnSpc>
                <a:spcPct val="80000"/>
              </a:lnSpc>
              <a:spcBef>
                <a:spcPct val="20000"/>
              </a:spcBef>
              <a:spcAft>
                <a:spcPct val="0"/>
              </a:spcAft>
              <a:buClr>
                <a:srgbClr val="000066"/>
              </a:buClr>
              <a:buSzPct val="70000"/>
              <a:buFont typeface="Wingdings" pitchFamily="2" charset="2"/>
              <a:buChar char="§"/>
              <a:tabLst/>
              <a:defRPr/>
            </a:pPr>
            <a:r>
              <a:rPr kumimoji="0" lang="en-US" altLang="zh-CN" b="0" i="0" u="none" strike="noStrike" kern="0" cap="none" spc="0" normalizeH="0" baseline="0" noProof="0" dirty="0" smtClean="0">
                <a:ln>
                  <a:noFill/>
                </a:ln>
                <a:solidFill>
                  <a:srgbClr val="32323D"/>
                </a:solidFill>
                <a:effectLst/>
                <a:uLnTx/>
                <a:uFillTx/>
                <a:latin typeface="Franklin Gothic Medium" pitchFamily="34" charset="0"/>
                <a:ea typeface="宋体" pitchFamily="2" charset="-122"/>
              </a:rPr>
              <a:t>Why did you submit the manuscript to THIS journal?</a:t>
            </a:r>
          </a:p>
          <a:p>
            <a:pPr marL="400050" marR="0" lvl="2" indent="-342900" algn="l" defTabSz="914400" rtl="0" eaLnBrk="1" fontAlgn="base" latinLnBrk="0" hangingPunct="1">
              <a:lnSpc>
                <a:spcPct val="80000"/>
              </a:lnSpc>
              <a:spcBef>
                <a:spcPct val="20000"/>
              </a:spcBef>
              <a:spcAft>
                <a:spcPct val="0"/>
              </a:spcAft>
              <a:buClr>
                <a:srgbClr val="000066"/>
              </a:buClr>
              <a:buSzPct val="70000"/>
              <a:tabLst/>
              <a:defRPr/>
            </a:pPr>
            <a:r>
              <a:rPr kumimoji="0" lang="en-US" altLang="zh-CN" b="0" i="0" u="none" strike="noStrike" kern="0" cap="none" spc="0" normalizeH="0" baseline="0" noProof="0" dirty="0" smtClean="0">
                <a:ln>
                  <a:noFill/>
                </a:ln>
                <a:solidFill>
                  <a:srgbClr val="32323D"/>
                </a:solidFill>
                <a:effectLst/>
                <a:uLnTx/>
                <a:uFillTx/>
                <a:latin typeface="Franklin Gothic Medium" pitchFamily="34" charset="0"/>
                <a:ea typeface="宋体" pitchFamily="2" charset="-122"/>
              </a:rPr>
              <a:t>	Mention what would make your manuscript special to the journal</a:t>
            </a:r>
          </a:p>
          <a:p>
            <a:pPr marL="400050" marR="0" lvl="1" indent="-342900" algn="l" defTabSz="914400" rtl="0" eaLnBrk="1" fontAlgn="base" latinLnBrk="0" hangingPunct="1">
              <a:lnSpc>
                <a:spcPct val="80000"/>
              </a:lnSpc>
              <a:spcBef>
                <a:spcPct val="20000"/>
              </a:spcBef>
              <a:spcAft>
                <a:spcPct val="0"/>
              </a:spcAft>
              <a:buClr>
                <a:srgbClr val="000066"/>
              </a:buClr>
              <a:buSzPct val="70000"/>
              <a:buFont typeface="Wingdings" pitchFamily="2" charset="2"/>
              <a:buChar char="§"/>
              <a:tabLst/>
              <a:defRPr/>
            </a:pPr>
            <a:endParaRPr kumimoji="0" lang="en-US" altLang="zh-CN" b="0" i="0" u="none" strike="noStrike" kern="0" cap="none" spc="0" normalizeH="0" baseline="0" noProof="0" dirty="0" smtClean="0">
              <a:ln>
                <a:noFill/>
              </a:ln>
              <a:solidFill>
                <a:srgbClr val="32323D"/>
              </a:solidFill>
              <a:effectLst/>
              <a:uLnTx/>
              <a:uFillTx/>
              <a:latin typeface="Franklin Gothic Medium" pitchFamily="34" charset="0"/>
              <a:ea typeface="宋体" pitchFamily="2" charset="-122"/>
            </a:endParaRPr>
          </a:p>
          <a:p>
            <a:pPr marL="400050" marR="0" lvl="1" indent="-342900" algn="l" defTabSz="914400" rtl="0" eaLnBrk="1" fontAlgn="base" latinLnBrk="0" hangingPunct="1">
              <a:lnSpc>
                <a:spcPct val="80000"/>
              </a:lnSpc>
              <a:spcBef>
                <a:spcPct val="20000"/>
              </a:spcBef>
              <a:spcAft>
                <a:spcPct val="0"/>
              </a:spcAft>
              <a:buClr>
                <a:srgbClr val="000066"/>
              </a:buClr>
              <a:buSzPct val="70000"/>
              <a:buFont typeface="Wingdings" pitchFamily="2" charset="2"/>
              <a:buChar char="§"/>
              <a:tabLst/>
              <a:defRPr/>
            </a:pPr>
            <a:r>
              <a:rPr kumimoji="0" lang="en-US" altLang="zh-CN" b="0" i="0" u="none" strike="noStrike" kern="0" cap="none" spc="0" normalizeH="0" baseline="0" noProof="0" dirty="0" smtClean="0">
                <a:ln>
                  <a:noFill/>
                </a:ln>
                <a:solidFill>
                  <a:srgbClr val="32323D"/>
                </a:solidFill>
                <a:effectLst/>
                <a:uLnTx/>
                <a:uFillTx/>
                <a:latin typeface="Franklin Gothic Medium" pitchFamily="34" charset="0"/>
                <a:ea typeface="宋体" pitchFamily="2" charset="-122"/>
              </a:rPr>
              <a:t>Mention special requirements</a:t>
            </a:r>
          </a:p>
          <a:p>
            <a:pPr marL="400050" marR="0" lvl="1" indent="-342900" algn="l" defTabSz="914400" rtl="0" eaLnBrk="1" fontAlgn="base" latinLnBrk="0" hangingPunct="1">
              <a:lnSpc>
                <a:spcPct val="80000"/>
              </a:lnSpc>
              <a:spcBef>
                <a:spcPct val="20000"/>
              </a:spcBef>
              <a:spcAft>
                <a:spcPct val="0"/>
              </a:spcAft>
              <a:buClr>
                <a:srgbClr val="000066"/>
              </a:buClr>
              <a:buSzPct val="70000"/>
              <a:tabLst/>
              <a:defRPr/>
            </a:pPr>
            <a:r>
              <a:rPr lang="en-US" altLang="zh-CN" kern="0" dirty="0" smtClean="0">
                <a:solidFill>
                  <a:srgbClr val="32323D"/>
                </a:solidFill>
                <a:latin typeface="Franklin Gothic Medium" pitchFamily="34" charset="0"/>
                <a:ea typeface="宋体" pitchFamily="2" charset="-122"/>
              </a:rPr>
              <a:t>	</a:t>
            </a:r>
            <a:r>
              <a:rPr kumimoji="0" lang="en-US" altLang="zh-CN" b="0" i="0" u="none" strike="noStrike" kern="0" cap="none" spc="0" normalizeH="0" baseline="0" noProof="0" dirty="0" smtClean="0">
                <a:ln>
                  <a:noFill/>
                </a:ln>
                <a:solidFill>
                  <a:srgbClr val="32323D"/>
                </a:solidFill>
                <a:effectLst/>
                <a:uLnTx/>
                <a:uFillTx/>
                <a:latin typeface="Franklin Gothic Medium" pitchFamily="34" charset="0"/>
                <a:ea typeface="宋体" pitchFamily="2" charset="-122"/>
              </a:rPr>
              <a:t>you do not wish your manuscript to be reviewed by certain </a:t>
            </a:r>
            <a:r>
              <a:rPr kumimoji="0" lang="en-US" altLang="zh-CN" b="0" i="0" u="none" strike="noStrike" kern="0" cap="none" spc="0" normalizeH="0" baseline="0" noProof="0" dirty="0" smtClean="0">
                <a:ln>
                  <a:noFill/>
                </a:ln>
                <a:solidFill>
                  <a:srgbClr val="32323D"/>
                </a:solidFill>
                <a:effectLst/>
                <a:uLnTx/>
                <a:uFillTx/>
                <a:latin typeface="Franklin Gothic Medium" pitchFamily="34" charset="0"/>
                <a:ea typeface="宋体" pitchFamily="2" charset="-122"/>
              </a:rPr>
              <a:t>reviewers, </a:t>
            </a:r>
            <a:r>
              <a:rPr lang="en-US" altLang="zh-CN" kern="0" dirty="0" smtClean="0">
                <a:solidFill>
                  <a:srgbClr val="32323D"/>
                </a:solidFill>
                <a:latin typeface="Franklin Gothic Medium" pitchFamily="34" charset="0"/>
                <a:ea typeface="宋体" pitchFamily="2" charset="-122"/>
              </a:rPr>
              <a:t>	</a:t>
            </a:r>
            <a:r>
              <a:rPr kumimoji="0" lang="en-US" altLang="zh-CN" b="0" i="0" u="none" strike="noStrike" kern="0" cap="none" spc="0" normalizeH="0" baseline="0" noProof="0" dirty="0" smtClean="0">
                <a:ln>
                  <a:noFill/>
                </a:ln>
                <a:solidFill>
                  <a:srgbClr val="32323D"/>
                </a:solidFill>
                <a:effectLst/>
                <a:uLnTx/>
                <a:uFillTx/>
                <a:latin typeface="Franklin Gothic Medium" pitchFamily="34" charset="0"/>
                <a:ea typeface="宋体" pitchFamily="2" charset="-122"/>
              </a:rPr>
              <a:t>conflicts of interest.</a:t>
            </a:r>
          </a:p>
          <a:p>
            <a:pPr marL="400050" marR="0" lvl="0" indent="-342900" algn="l" defTabSz="914400" rtl="0" eaLnBrk="1" fontAlgn="base" latinLnBrk="0" hangingPunct="1">
              <a:lnSpc>
                <a:spcPct val="80000"/>
              </a:lnSpc>
              <a:spcBef>
                <a:spcPct val="20000"/>
              </a:spcBef>
              <a:spcAft>
                <a:spcPct val="0"/>
              </a:spcAft>
              <a:buClr>
                <a:srgbClr val="000066"/>
              </a:buClr>
              <a:buSzPct val="70000"/>
              <a:buFont typeface="Wingdings" pitchFamily="2" charset="2"/>
              <a:buChar char="§"/>
              <a:tabLst/>
              <a:defRPr/>
            </a:pPr>
            <a:endParaRPr kumimoji="0" lang="en-US" altLang="zh-CN" b="0" i="0" u="none" strike="noStrike" kern="0" cap="none" spc="0" normalizeH="0" baseline="0" noProof="0" dirty="0" smtClean="0">
              <a:ln>
                <a:noFill/>
              </a:ln>
              <a:solidFill>
                <a:srgbClr val="32323D"/>
              </a:solidFill>
              <a:effectLst/>
              <a:uLnTx/>
              <a:uFillTx/>
              <a:latin typeface="Franklin Gothic Medium" pitchFamily="34" charset="0"/>
              <a:ea typeface="宋体" pitchFamily="2" charset="-122"/>
            </a:endParaRPr>
          </a:p>
          <a:p>
            <a:pPr marL="400050" marR="0" lvl="1" indent="-342900" algn="l" defTabSz="914400" rtl="0" eaLnBrk="1" fontAlgn="base" latinLnBrk="0" hangingPunct="1">
              <a:lnSpc>
                <a:spcPct val="80000"/>
              </a:lnSpc>
              <a:spcBef>
                <a:spcPct val="20000"/>
              </a:spcBef>
              <a:spcAft>
                <a:spcPct val="0"/>
              </a:spcAft>
              <a:buClr>
                <a:srgbClr val="000066"/>
              </a:buClr>
              <a:buSzPct val="70000"/>
              <a:buFont typeface="Wingdings" pitchFamily="2" charset="2"/>
              <a:buChar char="§"/>
              <a:tabLst/>
              <a:defRPr/>
            </a:pPr>
            <a:r>
              <a:rPr kumimoji="0" lang="en-US" altLang="zh-CN" b="0" i="0" u="none" strike="noStrike" kern="0" cap="none" spc="0" normalizeH="0" baseline="0" noProof="0" dirty="0" smtClean="0">
                <a:ln>
                  <a:noFill/>
                </a:ln>
                <a:solidFill>
                  <a:srgbClr val="32323D"/>
                </a:solidFill>
                <a:effectLst/>
                <a:uLnTx/>
                <a:uFillTx/>
                <a:latin typeface="Franklin Gothic Medium" pitchFamily="34" charset="0"/>
                <a:ea typeface="宋体" pitchFamily="2" charset="-122"/>
              </a:rPr>
              <a:t>a good cover letter may accelerate the editorial process of your paper</a:t>
            </a:r>
            <a:r>
              <a:rPr kumimoji="0" lang="en-US" altLang="zh-CN" b="1" i="0" u="none" strike="noStrike" kern="0" cap="none" spc="0" normalizeH="0" baseline="0" noProof="0" dirty="0" smtClean="0">
                <a:ln>
                  <a:noFill/>
                </a:ln>
                <a:solidFill>
                  <a:srgbClr val="32323D"/>
                </a:solidFill>
                <a:effectLst/>
                <a:uLnTx/>
                <a:uFillTx/>
                <a:latin typeface="Franklin Gothic Medium" pitchFamily="34" charset="0"/>
                <a:ea typeface="宋体" pitchFamily="2" charset="-122"/>
              </a:rPr>
              <a:t>. </a:t>
            </a:r>
          </a:p>
        </p:txBody>
      </p:sp>
      <p:sp>
        <p:nvSpPr>
          <p:cNvPr id="4" name="Rectangle 7"/>
          <p:cNvSpPr txBox="1">
            <a:spLocks noChangeArrowheads="1"/>
          </p:cNvSpPr>
          <p:nvPr/>
        </p:nvSpPr>
        <p:spPr bwMode="auto">
          <a:xfrm>
            <a:off x="229394" y="228600"/>
            <a:ext cx="3276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3200" b="1" kern="0" dirty="0" smtClean="0">
                <a:solidFill>
                  <a:srgbClr val="009900"/>
                </a:solidFill>
                <a:latin typeface="Franklin Gothic Medium" pitchFamily="34" charset="0"/>
                <a:ea typeface="宋体" pitchFamily="2" charset="-122"/>
                <a:cs typeface="+mj-cs"/>
              </a:rPr>
              <a:t>2.1 Cover Letter</a:t>
            </a:r>
            <a:endParaRPr kumimoji="0" lang="en-US" altLang="zh-CN" sz="3200" b="1" i="0" u="none" strike="noStrike" kern="0" cap="none" spc="0" normalizeH="0" baseline="0" noProof="0" dirty="0" smtClean="0">
              <a:ln>
                <a:noFill/>
              </a:ln>
              <a:solidFill>
                <a:srgbClr val="009900"/>
              </a:solidFill>
              <a:effectLst/>
              <a:uLnTx/>
              <a:uFillTx/>
              <a:latin typeface="Franklin Gothic Medium" pitchFamily="34" charset="0"/>
              <a:ea typeface="宋体" pitchFamily="2" charset="-122"/>
              <a:cs typeface="+mj-cs"/>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bwMode="auto">
          <a:xfrm>
            <a:off x="229394" y="228600"/>
            <a:ext cx="5105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3200" b="1" kern="0" dirty="0" smtClean="0">
                <a:solidFill>
                  <a:srgbClr val="009900"/>
                </a:solidFill>
                <a:latin typeface="Franklin Gothic Medium" pitchFamily="34" charset="0"/>
                <a:ea typeface="宋体" pitchFamily="2" charset="-122"/>
                <a:cs typeface="+mj-cs"/>
              </a:rPr>
              <a:t>2.2 Suggest Reviewer</a:t>
            </a:r>
            <a:endParaRPr kumimoji="0" lang="en-US" altLang="zh-CN" sz="3200" b="1" i="0" u="none" strike="noStrike" kern="0" cap="none" spc="0" normalizeH="0" baseline="0" noProof="0" dirty="0" smtClean="0">
              <a:ln>
                <a:noFill/>
              </a:ln>
              <a:solidFill>
                <a:srgbClr val="009900"/>
              </a:solidFill>
              <a:effectLst/>
              <a:uLnTx/>
              <a:uFillTx/>
              <a:latin typeface="Franklin Gothic Medium" pitchFamily="34" charset="0"/>
              <a:ea typeface="宋体" pitchFamily="2" charset="-122"/>
              <a:cs typeface="+mj-cs"/>
            </a:endParaRPr>
          </a:p>
        </p:txBody>
      </p:sp>
      <p:sp>
        <p:nvSpPr>
          <p:cNvPr id="3" name="Rectangle 3"/>
          <p:cNvSpPr txBox="1">
            <a:spLocks noChangeArrowheads="1"/>
          </p:cNvSpPr>
          <p:nvPr/>
        </p:nvSpPr>
        <p:spPr bwMode="auto">
          <a:xfrm>
            <a:off x="610394" y="1524000"/>
            <a:ext cx="7451332"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000066"/>
              </a:buClr>
              <a:buSzPct val="70000"/>
              <a:buFont typeface="Wingdings" pitchFamily="2" charset="2"/>
              <a:buChar char="§"/>
              <a:tabLst/>
              <a:defRPr/>
            </a:pPr>
            <a:r>
              <a:rPr kumimoji="0" lang="en-US" altLang="zh-CN" sz="2400" b="0" i="0" u="none" strike="noStrike" kern="0" cap="none" spc="0" normalizeH="0" baseline="0" noProof="0" dirty="0" smtClean="0">
                <a:ln>
                  <a:noFill/>
                </a:ln>
                <a:solidFill>
                  <a:srgbClr val="32323D"/>
                </a:solidFill>
                <a:effectLst/>
                <a:uLnTx/>
                <a:uFillTx/>
                <a:latin typeface="Franklin Gothic Medium" pitchFamily="34" charset="0"/>
                <a:ea typeface="宋体" pitchFamily="2" charset="-122"/>
              </a:rPr>
              <a:t>To help the Editor to move your manuscript to the review stage more efficiently. </a:t>
            </a:r>
          </a:p>
          <a:p>
            <a:pPr marL="342900" marR="0" lvl="0" indent="-342900" algn="l" defTabSz="914400" rtl="0" eaLnBrk="1" fontAlgn="base" latinLnBrk="0" hangingPunct="1">
              <a:lnSpc>
                <a:spcPct val="100000"/>
              </a:lnSpc>
              <a:spcBef>
                <a:spcPct val="20000"/>
              </a:spcBef>
              <a:spcAft>
                <a:spcPct val="0"/>
              </a:spcAft>
              <a:buClr>
                <a:srgbClr val="000066"/>
              </a:buClr>
              <a:buSzPct val="70000"/>
              <a:buFont typeface="Wingdings" pitchFamily="2" charset="2"/>
              <a:buChar char="§"/>
              <a:tabLst/>
              <a:defRPr/>
            </a:pPr>
            <a:endParaRPr kumimoji="0" lang="en-US" altLang="zh-CN" sz="2400" b="0" i="0" u="none" strike="noStrike" kern="0" cap="none" spc="0" normalizeH="0" baseline="0" noProof="0" dirty="0" smtClean="0">
              <a:ln>
                <a:noFill/>
              </a:ln>
              <a:solidFill>
                <a:srgbClr val="32323D"/>
              </a:solidFill>
              <a:effectLst/>
              <a:uLnTx/>
              <a:uFillTx/>
              <a:latin typeface="Franklin Gothic Medium" pitchFamily="34" charset="0"/>
              <a:ea typeface="宋体" pitchFamily="2" charset="-122"/>
            </a:endParaRPr>
          </a:p>
          <a:p>
            <a:pPr marL="342900" marR="0" lvl="0" indent="-342900" algn="l" defTabSz="914400" rtl="0" eaLnBrk="1" fontAlgn="base" latinLnBrk="0" hangingPunct="1">
              <a:lnSpc>
                <a:spcPct val="100000"/>
              </a:lnSpc>
              <a:spcBef>
                <a:spcPct val="20000"/>
              </a:spcBef>
              <a:spcAft>
                <a:spcPct val="0"/>
              </a:spcAft>
              <a:buClr>
                <a:srgbClr val="000066"/>
              </a:buClr>
              <a:buSzPct val="70000"/>
              <a:buFont typeface="Wingdings" pitchFamily="2" charset="2"/>
              <a:buChar char="§"/>
              <a:tabLst/>
              <a:defRPr/>
            </a:pPr>
            <a:r>
              <a:rPr kumimoji="0" lang="en-US" altLang="zh-CN" sz="2400" b="0" i="0" u="none" strike="noStrike" kern="0" cap="none" spc="0" normalizeH="0" baseline="0" noProof="0" dirty="0" smtClean="0">
                <a:ln>
                  <a:noFill/>
                </a:ln>
                <a:solidFill>
                  <a:srgbClr val="32323D"/>
                </a:solidFill>
                <a:effectLst/>
                <a:uLnTx/>
                <a:uFillTx/>
                <a:latin typeface="Franklin Gothic Medium" pitchFamily="34" charset="0"/>
                <a:ea typeface="宋体" pitchFamily="2" charset="-122"/>
              </a:rPr>
              <a:t>Find potential reviewers and their contact details from articles in your references </a:t>
            </a:r>
          </a:p>
          <a:p>
            <a:pPr marL="342900" marR="0" lvl="0" indent="-342900" algn="l" defTabSz="914400" rtl="0" eaLnBrk="1" fontAlgn="base" latinLnBrk="0" hangingPunct="1">
              <a:lnSpc>
                <a:spcPct val="100000"/>
              </a:lnSpc>
              <a:spcBef>
                <a:spcPct val="20000"/>
              </a:spcBef>
              <a:spcAft>
                <a:spcPct val="0"/>
              </a:spcAft>
              <a:buClr>
                <a:srgbClr val="000066"/>
              </a:buClr>
              <a:buSzPct val="70000"/>
              <a:buFont typeface="Wingdings" pitchFamily="2" charset="2"/>
              <a:buChar char="§"/>
              <a:tabLst/>
              <a:defRPr/>
            </a:pPr>
            <a:endParaRPr kumimoji="0" lang="en-US" altLang="zh-CN" sz="2400" b="0" i="0" u="none" strike="noStrike" kern="0" cap="none" spc="0" normalizeH="0" baseline="0" noProof="0" dirty="0" smtClean="0">
              <a:ln>
                <a:noFill/>
              </a:ln>
              <a:solidFill>
                <a:srgbClr val="32323D"/>
              </a:solidFill>
              <a:effectLst/>
              <a:uLnTx/>
              <a:uFillTx/>
              <a:latin typeface="Franklin Gothic Medium" pitchFamily="34" charset="0"/>
              <a:ea typeface="宋体" pitchFamily="2" charset="-122"/>
            </a:endParaRPr>
          </a:p>
          <a:p>
            <a:pPr marL="342900" marR="0" lvl="0" indent="-342900" algn="l" defTabSz="914400" rtl="0" eaLnBrk="1" fontAlgn="base" latinLnBrk="0" hangingPunct="1">
              <a:lnSpc>
                <a:spcPct val="100000"/>
              </a:lnSpc>
              <a:spcBef>
                <a:spcPct val="20000"/>
              </a:spcBef>
              <a:spcAft>
                <a:spcPct val="0"/>
              </a:spcAft>
              <a:buClr>
                <a:srgbClr val="000066"/>
              </a:buClr>
              <a:buSzPct val="70000"/>
              <a:buFont typeface="Wingdings" pitchFamily="2" charset="2"/>
              <a:buChar char="§"/>
              <a:tabLst/>
              <a:defRPr/>
            </a:pPr>
            <a:r>
              <a:rPr kumimoji="0" lang="en-US" altLang="zh-CN" sz="2400" b="0" i="0" u="none" strike="noStrike" kern="0" cap="none" spc="0" normalizeH="0" baseline="0" noProof="0" dirty="0" smtClean="0">
                <a:ln>
                  <a:noFill/>
                </a:ln>
                <a:solidFill>
                  <a:srgbClr val="32323D"/>
                </a:solidFill>
                <a:effectLst/>
                <a:uLnTx/>
                <a:uFillTx/>
                <a:latin typeface="Franklin Gothic Medium" pitchFamily="34" charset="0"/>
                <a:ea typeface="宋体" pitchFamily="2" charset="-122"/>
              </a:rPr>
              <a:t>At least two regions of the world,</a:t>
            </a:r>
            <a:r>
              <a:rPr kumimoji="0" lang="en-US" altLang="zh-CN" sz="2400" b="0" i="0" u="none" strike="noStrike" kern="0" cap="none" spc="0" normalizeH="0" noProof="0" dirty="0" smtClean="0">
                <a:ln>
                  <a:noFill/>
                </a:ln>
                <a:solidFill>
                  <a:srgbClr val="32323D"/>
                </a:solidFill>
                <a:effectLst/>
                <a:uLnTx/>
                <a:uFillTx/>
                <a:latin typeface="Franklin Gothic Medium" pitchFamily="34" charset="0"/>
                <a:ea typeface="宋体" pitchFamily="2" charset="-122"/>
              </a:rPr>
              <a:t> </a:t>
            </a:r>
            <a:r>
              <a:rPr kumimoji="0" lang="en-US" altLang="zh-CN" sz="2400" b="1" i="0" u="none" strike="noStrike" kern="0" cap="none" spc="0" normalizeH="0" baseline="0" noProof="0" dirty="0" smtClean="0">
                <a:ln>
                  <a:noFill/>
                </a:ln>
                <a:solidFill>
                  <a:srgbClr val="32323D"/>
                </a:solidFill>
                <a:effectLst/>
                <a:uLnTx/>
                <a:uFillTx/>
                <a:latin typeface="Franklin Gothic Medium" pitchFamily="34" charset="0"/>
                <a:ea typeface="宋体" pitchFamily="2" charset="-122"/>
              </a:rPr>
              <a:t>should not </a:t>
            </a:r>
            <a:r>
              <a:rPr kumimoji="0" lang="en-US" altLang="zh-CN" sz="2400" b="0" i="0" u="none" strike="noStrike" kern="0" cap="none" spc="0" normalizeH="0" baseline="0" noProof="0" dirty="0" smtClean="0">
                <a:ln>
                  <a:noFill/>
                </a:ln>
                <a:solidFill>
                  <a:srgbClr val="32323D"/>
                </a:solidFill>
                <a:effectLst/>
                <a:uLnTx/>
                <a:uFillTx/>
                <a:latin typeface="Franklin Gothic Medium" pitchFamily="34" charset="0"/>
                <a:ea typeface="宋体" pitchFamily="2" charset="-122"/>
              </a:rPr>
              <a:t>be your supervisor or close friends.</a:t>
            </a:r>
          </a:p>
          <a:p>
            <a:pPr marL="342900" marR="0" lvl="0" indent="-342900" algn="l" defTabSz="914400" rtl="0" eaLnBrk="1" fontAlgn="base" latinLnBrk="0" hangingPunct="1">
              <a:lnSpc>
                <a:spcPct val="100000"/>
              </a:lnSpc>
              <a:spcBef>
                <a:spcPct val="20000"/>
              </a:spcBef>
              <a:spcAft>
                <a:spcPct val="0"/>
              </a:spcAft>
              <a:buClr>
                <a:srgbClr val="000066"/>
              </a:buClr>
              <a:buSzPct val="70000"/>
              <a:buFont typeface="Wingdings" pitchFamily="2" charset="2"/>
              <a:buChar char="§"/>
              <a:tabLst/>
              <a:defRPr/>
            </a:pPr>
            <a:endParaRPr kumimoji="0" lang="en-US" altLang="zh-CN" sz="2400" b="0" i="0" u="none" strike="noStrike" kern="0" cap="none" spc="0" normalizeH="0" baseline="0" noProof="0" dirty="0" smtClean="0">
              <a:ln>
                <a:noFill/>
              </a:ln>
              <a:solidFill>
                <a:srgbClr val="32323D"/>
              </a:solidFill>
              <a:effectLst/>
              <a:uLnTx/>
              <a:uFillTx/>
              <a:latin typeface="Franklin Gothic Medium" pitchFamily="34" charset="0"/>
              <a:ea typeface="宋体" pitchFamily="2" charset="-122"/>
            </a:endParaRPr>
          </a:p>
          <a:p>
            <a:pPr marL="342900" marR="0" lvl="0" indent="-342900" algn="l" defTabSz="914400" rtl="0" eaLnBrk="1" fontAlgn="base" latinLnBrk="0" hangingPunct="1">
              <a:lnSpc>
                <a:spcPct val="100000"/>
              </a:lnSpc>
              <a:spcBef>
                <a:spcPct val="20000"/>
              </a:spcBef>
              <a:spcAft>
                <a:spcPct val="0"/>
              </a:spcAft>
              <a:buClr>
                <a:srgbClr val="000066"/>
              </a:buClr>
              <a:buSzPct val="70000"/>
              <a:buFont typeface="Wingdings" pitchFamily="2" charset="2"/>
              <a:buChar char="§"/>
              <a:tabLst/>
              <a:defRPr/>
            </a:pPr>
            <a:r>
              <a:rPr kumimoji="0" lang="en-US" altLang="zh-CN" sz="2400" b="0" i="0" u="none" strike="noStrike" kern="0" cap="none" spc="0" normalizeH="0" baseline="0" noProof="0" dirty="0" smtClean="0">
                <a:ln>
                  <a:noFill/>
                </a:ln>
                <a:solidFill>
                  <a:srgbClr val="32323D"/>
                </a:solidFill>
                <a:effectLst/>
                <a:uLnTx/>
                <a:uFillTx/>
                <a:latin typeface="Franklin Gothic Medium" pitchFamily="34" charset="0"/>
                <a:ea typeface="宋体" pitchFamily="2" charset="-122"/>
              </a:rPr>
              <a:t>Be prepared 3-6 potential reviewers. </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8794" y="990600"/>
            <a:ext cx="6096000" cy="5786199"/>
          </a:xfrm>
          <a:prstGeom prst="rect">
            <a:avLst/>
          </a:prstGeom>
        </p:spPr>
        <p:txBody>
          <a:bodyPr wrap="square">
            <a:spAutoFit/>
          </a:bodyPr>
          <a:lstStyle/>
          <a:p>
            <a:r>
              <a:rPr lang="en-US" sz="2600" b="1" dirty="0" smtClean="0">
                <a:solidFill>
                  <a:schemeClr val="tx1"/>
                </a:solidFill>
              </a:rPr>
              <a:t>Journal on </a:t>
            </a:r>
            <a:r>
              <a:rPr lang="en-US" sz="2600" b="1" dirty="0" err="1" smtClean="0">
                <a:solidFill>
                  <a:schemeClr val="tx1"/>
                </a:solidFill>
              </a:rPr>
              <a:t>Springerl</a:t>
            </a:r>
            <a:r>
              <a:rPr lang="en-US" sz="2600" b="1" dirty="0" smtClean="0">
                <a:solidFill>
                  <a:schemeClr val="tx1"/>
                </a:solidFill>
              </a:rPr>
              <a:t> ink</a:t>
            </a:r>
          </a:p>
          <a:p>
            <a:r>
              <a:rPr lang="en-US" sz="2600" dirty="0" smtClean="0">
                <a:solidFill>
                  <a:schemeClr val="tx1"/>
                </a:solidFill>
                <a:hlinkClick r:id="rId2"/>
              </a:rPr>
              <a:t>Online First Articles</a:t>
            </a:r>
            <a:r>
              <a:rPr lang="en-US" sz="2600" dirty="0" smtClean="0">
                <a:solidFill>
                  <a:schemeClr val="tx1"/>
                </a:solidFill>
              </a:rPr>
              <a:t> </a:t>
            </a:r>
          </a:p>
          <a:p>
            <a:r>
              <a:rPr lang="en-US" sz="2600" dirty="0" smtClean="0">
                <a:solidFill>
                  <a:schemeClr val="tx1"/>
                </a:solidFill>
                <a:hlinkClick r:id="rId3"/>
              </a:rPr>
              <a:t>All Volumes &amp; Issues</a:t>
            </a:r>
            <a:r>
              <a:rPr lang="en-US" sz="2600" dirty="0" smtClean="0">
                <a:solidFill>
                  <a:schemeClr val="tx1"/>
                </a:solidFill>
              </a:rPr>
              <a:t> </a:t>
            </a:r>
          </a:p>
          <a:p>
            <a:r>
              <a:rPr lang="en-US" sz="2600" b="1" dirty="0" smtClean="0">
                <a:solidFill>
                  <a:schemeClr val="tx1"/>
                </a:solidFill>
              </a:rPr>
              <a:t>For authors and editors</a:t>
            </a:r>
          </a:p>
          <a:p>
            <a:r>
              <a:rPr lang="en-US" sz="2600" dirty="0" smtClean="0">
                <a:solidFill>
                  <a:schemeClr val="tx1"/>
                </a:solidFill>
                <a:hlinkClick r:id="rId4"/>
              </a:rPr>
              <a:t>Aims and Scope</a:t>
            </a:r>
            <a:r>
              <a:rPr lang="en-US" sz="2600" dirty="0" smtClean="0">
                <a:solidFill>
                  <a:schemeClr val="tx1"/>
                </a:solidFill>
              </a:rPr>
              <a:t> </a:t>
            </a:r>
          </a:p>
          <a:p>
            <a:r>
              <a:rPr lang="en-US" sz="3200" b="1" dirty="0" smtClean="0">
                <a:solidFill>
                  <a:srgbClr val="0000FF"/>
                </a:solidFill>
              </a:rPr>
              <a:t>Submit Online</a:t>
            </a:r>
            <a:r>
              <a:rPr lang="en-US" sz="2600" dirty="0" smtClean="0">
                <a:solidFill>
                  <a:srgbClr val="0000FF"/>
                </a:solidFill>
              </a:rPr>
              <a:t> </a:t>
            </a:r>
          </a:p>
          <a:p>
            <a:r>
              <a:rPr lang="en-US" sz="2600" dirty="0" smtClean="0">
                <a:solidFill>
                  <a:schemeClr val="tx1"/>
                </a:solidFill>
                <a:hlinkClick r:id="rId4"/>
              </a:rPr>
              <a:t>Instructions for Authors</a:t>
            </a:r>
            <a:r>
              <a:rPr lang="en-US" sz="2600" dirty="0" smtClean="0">
                <a:solidFill>
                  <a:schemeClr val="tx1"/>
                </a:solidFill>
              </a:rPr>
              <a:t> </a:t>
            </a:r>
          </a:p>
          <a:p>
            <a:r>
              <a:rPr lang="en-US" sz="2600" dirty="0" smtClean="0">
                <a:solidFill>
                  <a:schemeClr val="tx1"/>
                </a:solidFill>
                <a:hlinkClick r:id="rId5"/>
              </a:rPr>
              <a:t>Copyright Transfer Statement (</a:t>
            </a:r>
            <a:r>
              <a:rPr lang="en-US" sz="2600" dirty="0" err="1" smtClean="0">
                <a:solidFill>
                  <a:schemeClr val="tx1"/>
                </a:solidFill>
                <a:hlinkClick r:id="rId5"/>
              </a:rPr>
              <a:t>pdf</a:t>
            </a:r>
            <a:r>
              <a:rPr lang="en-US" sz="2600" dirty="0" smtClean="0">
                <a:solidFill>
                  <a:schemeClr val="tx1"/>
                </a:solidFill>
                <a:hlinkClick r:id="rId5"/>
              </a:rPr>
              <a:t>, 97 </a:t>
            </a:r>
            <a:r>
              <a:rPr lang="en-US" sz="2600" dirty="0" err="1" smtClean="0">
                <a:solidFill>
                  <a:schemeClr val="tx1"/>
                </a:solidFill>
                <a:hlinkClick r:id="rId5"/>
              </a:rPr>
              <a:t>kB</a:t>
            </a:r>
            <a:r>
              <a:rPr lang="en-US" sz="2600" dirty="0" smtClean="0">
                <a:solidFill>
                  <a:schemeClr val="tx1"/>
                </a:solidFill>
                <a:hlinkClick r:id="rId5"/>
              </a:rPr>
              <a:t>...</a:t>
            </a:r>
            <a:r>
              <a:rPr lang="en-US" sz="2600" dirty="0" smtClean="0">
                <a:solidFill>
                  <a:schemeClr val="tx1"/>
                </a:solidFill>
              </a:rPr>
              <a:t> </a:t>
            </a:r>
          </a:p>
          <a:p>
            <a:r>
              <a:rPr lang="en-US" sz="2600" dirty="0" smtClean="0">
                <a:solidFill>
                  <a:schemeClr val="tx1"/>
                </a:solidFill>
                <a:hlinkClick r:id="rId6"/>
              </a:rPr>
              <a:t>Author Academy: Training for Authors</a:t>
            </a:r>
            <a:r>
              <a:rPr lang="en-US" sz="2600" dirty="0" smtClean="0">
                <a:solidFill>
                  <a:schemeClr val="tx1"/>
                </a:solidFill>
              </a:rPr>
              <a:t> </a:t>
            </a:r>
          </a:p>
          <a:p>
            <a:r>
              <a:rPr lang="en-US" sz="2600" dirty="0" smtClean="0">
                <a:solidFill>
                  <a:schemeClr val="tx1"/>
                </a:solidFill>
                <a:hlinkClick r:id="rId4"/>
              </a:rPr>
              <a:t>English Language Editing</a:t>
            </a:r>
            <a:r>
              <a:rPr lang="en-US" sz="2600" dirty="0" smtClean="0">
                <a:solidFill>
                  <a:schemeClr val="tx1"/>
                </a:solidFill>
              </a:rPr>
              <a:t> </a:t>
            </a:r>
          </a:p>
          <a:p>
            <a:r>
              <a:rPr lang="en-US" sz="2600" dirty="0" smtClean="0">
                <a:solidFill>
                  <a:schemeClr val="tx1"/>
                </a:solidFill>
                <a:hlinkClick r:id="rId4"/>
              </a:rPr>
              <a:t>Copyright Information</a:t>
            </a:r>
            <a:r>
              <a:rPr lang="en-US" sz="2600" dirty="0" smtClean="0">
                <a:solidFill>
                  <a:schemeClr val="tx1"/>
                </a:solidFill>
              </a:rPr>
              <a:t> </a:t>
            </a:r>
          </a:p>
          <a:p>
            <a:r>
              <a:rPr lang="en-US" sz="2600" b="1" dirty="0" smtClean="0">
                <a:solidFill>
                  <a:schemeClr val="tx1"/>
                </a:solidFill>
              </a:rPr>
              <a:t>Services for the Journal</a:t>
            </a:r>
          </a:p>
          <a:p>
            <a:r>
              <a:rPr lang="en-US" sz="2600" dirty="0" smtClean="0">
                <a:solidFill>
                  <a:schemeClr val="tx1"/>
                </a:solidFill>
                <a:hlinkClick r:id="rId4"/>
              </a:rPr>
              <a:t>Contacts</a:t>
            </a:r>
            <a:r>
              <a:rPr lang="en-US" sz="2600" dirty="0" smtClean="0">
                <a:solidFill>
                  <a:schemeClr val="tx1"/>
                </a:solidFill>
              </a:rPr>
              <a:t> </a:t>
            </a:r>
          </a:p>
          <a:p>
            <a:r>
              <a:rPr lang="en-US" sz="2600" dirty="0" smtClean="0">
                <a:solidFill>
                  <a:srgbClr val="009900"/>
                </a:solidFill>
                <a:hlinkClick r:id="rId7"/>
              </a:rPr>
              <a:t>Download Prod</a:t>
            </a:r>
            <a:r>
              <a:rPr lang="en-US" sz="2600" dirty="0" smtClean="0">
                <a:solidFill>
                  <a:srgbClr val="009900"/>
                </a:solidFill>
              </a:rPr>
              <a:t>uct Flayer</a:t>
            </a:r>
            <a:endParaRPr lang="en-US" sz="2600" dirty="0">
              <a:solidFill>
                <a:srgbClr val="009900"/>
              </a:solidFill>
            </a:endParaRPr>
          </a:p>
        </p:txBody>
      </p:sp>
      <p:pic>
        <p:nvPicPr>
          <p:cNvPr id="79879" name="Picture 7" descr="Journal of the Indian Academy of Wood Science"/>
          <p:cNvPicPr>
            <a:picLocks noChangeAspect="1" noChangeArrowheads="1"/>
          </p:cNvPicPr>
          <p:nvPr/>
        </p:nvPicPr>
        <p:blipFill>
          <a:blip r:embed="rId8" cstate="print"/>
          <a:srcRect/>
          <a:stretch>
            <a:fillRect/>
          </a:stretch>
        </p:blipFill>
        <p:spPr bwMode="auto">
          <a:xfrm>
            <a:off x="229394" y="1066800"/>
            <a:ext cx="2639207" cy="3581400"/>
          </a:xfrm>
          <a:prstGeom prst="rect">
            <a:avLst/>
          </a:prstGeom>
          <a:noFill/>
        </p:spPr>
      </p:pic>
      <p:sp>
        <p:nvSpPr>
          <p:cNvPr id="9" name="Rectangle 7"/>
          <p:cNvSpPr txBox="1">
            <a:spLocks noChangeArrowheads="1"/>
          </p:cNvSpPr>
          <p:nvPr/>
        </p:nvSpPr>
        <p:spPr bwMode="auto">
          <a:xfrm>
            <a:off x="229394" y="228600"/>
            <a:ext cx="5029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3200" b="1" kern="0" dirty="0" smtClean="0">
                <a:solidFill>
                  <a:srgbClr val="009900"/>
                </a:solidFill>
                <a:latin typeface="Franklin Gothic Medium" pitchFamily="34" charset="0"/>
                <a:ea typeface="宋体" pitchFamily="2" charset="-122"/>
                <a:cs typeface="+mj-cs"/>
              </a:rPr>
              <a:t>3. Start Submission</a:t>
            </a:r>
            <a:endParaRPr kumimoji="0" lang="en-US" altLang="zh-CN" sz="3200" b="1" i="0" u="none" strike="noStrike" kern="0" cap="none" spc="0" normalizeH="0" baseline="0" noProof="0" dirty="0" smtClean="0">
              <a:ln>
                <a:noFill/>
              </a:ln>
              <a:solidFill>
                <a:srgbClr val="009900"/>
              </a:solidFill>
              <a:effectLst/>
              <a:uLnTx/>
              <a:uFillTx/>
              <a:latin typeface="Franklin Gothic Medium" pitchFamily="34" charset="0"/>
              <a:ea typeface="宋体" pitchFamily="2" charset="-122"/>
              <a:cs typeface="+mj-cs"/>
            </a:endParaRPr>
          </a:p>
        </p:txBody>
      </p:sp>
      <p:sp>
        <p:nvSpPr>
          <p:cNvPr id="10" name="TextBox 9"/>
          <p:cNvSpPr txBox="1"/>
          <p:nvPr/>
        </p:nvSpPr>
        <p:spPr>
          <a:xfrm>
            <a:off x="305594" y="4572000"/>
            <a:ext cx="2514600" cy="1815882"/>
          </a:xfrm>
          <a:prstGeom prst="rect">
            <a:avLst/>
          </a:prstGeom>
          <a:noFill/>
        </p:spPr>
        <p:txBody>
          <a:bodyPr wrap="square" rtlCol="0">
            <a:spAutoFit/>
          </a:bodyPr>
          <a:lstStyle/>
          <a:p>
            <a:r>
              <a:rPr lang="en-US" sz="2800" b="1" dirty="0" smtClean="0">
                <a:solidFill>
                  <a:schemeClr val="tx1"/>
                </a:solidFill>
              </a:rPr>
              <a:t>International </a:t>
            </a:r>
            <a:r>
              <a:rPr lang="en-US" sz="2800" b="1" dirty="0" err="1" smtClean="0">
                <a:solidFill>
                  <a:schemeClr val="tx1"/>
                </a:solidFill>
              </a:rPr>
              <a:t>Bereputasi</a:t>
            </a:r>
            <a:endParaRPr lang="en-US" sz="2800" b="1" dirty="0" smtClean="0">
              <a:solidFill>
                <a:schemeClr val="tx1"/>
              </a:solidFill>
            </a:endParaRPr>
          </a:p>
          <a:p>
            <a:r>
              <a:rPr lang="en-US" sz="2800" b="1" dirty="0" err="1" smtClean="0">
                <a:solidFill>
                  <a:schemeClr val="tx1"/>
                </a:solidFill>
              </a:rPr>
              <a:t>Terindex</a:t>
            </a:r>
            <a:r>
              <a:rPr lang="en-US" sz="2800" b="1" dirty="0" smtClean="0">
                <a:solidFill>
                  <a:schemeClr val="tx1"/>
                </a:solidFill>
              </a:rPr>
              <a:t> Scopus,</a:t>
            </a:r>
          </a:p>
          <a:p>
            <a:r>
              <a:rPr lang="en-US" sz="2800" b="1" dirty="0" smtClean="0">
                <a:solidFill>
                  <a:srgbClr val="FF0000"/>
                </a:solidFill>
              </a:rPr>
              <a:t>SJR Q3</a:t>
            </a:r>
            <a:endParaRPr lang="en-US" sz="2800" b="1" dirty="0">
              <a:solidFill>
                <a:srgbClr val="FF0000"/>
              </a:solidFill>
            </a:endParaRPr>
          </a:p>
        </p:txBody>
      </p:sp>
      <p:sp>
        <p:nvSpPr>
          <p:cNvPr id="11" name="Right Arrow 10"/>
          <p:cNvSpPr/>
          <p:nvPr/>
        </p:nvSpPr>
        <p:spPr>
          <a:xfrm>
            <a:off x="4953794" y="3200400"/>
            <a:ext cx="2209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239794" y="2971800"/>
            <a:ext cx="2286000" cy="523220"/>
          </a:xfrm>
          <a:prstGeom prst="rect">
            <a:avLst/>
          </a:prstGeom>
          <a:noFill/>
        </p:spPr>
        <p:txBody>
          <a:bodyPr wrap="square" rtlCol="0">
            <a:spAutoFit/>
          </a:bodyPr>
          <a:lstStyle/>
          <a:p>
            <a:r>
              <a:rPr lang="en-US" sz="2800" b="1" dirty="0" smtClean="0">
                <a:solidFill>
                  <a:srgbClr val="0000FF"/>
                </a:solidFill>
              </a:rPr>
              <a:t>Choose this Menu</a:t>
            </a:r>
            <a:endParaRPr lang="en-US" sz="2800" b="1" dirty="0">
              <a:solidFill>
                <a:srgbClr val="0000FF"/>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4"/>
          <p:cNvSpPr>
            <a:spLocks noGrp="1"/>
          </p:cNvSpPr>
          <p:nvPr>
            <p:ph type="title"/>
          </p:nvPr>
        </p:nvSpPr>
        <p:spPr>
          <a:xfrm>
            <a:off x="0" y="304800"/>
            <a:ext cx="5029994" cy="609600"/>
          </a:xfrm>
        </p:spPr>
        <p:txBody>
          <a:bodyPr/>
          <a:lstStyle/>
          <a:p>
            <a:r>
              <a:rPr lang="en-US" sz="4000" b="1" dirty="0" smtClean="0">
                <a:solidFill>
                  <a:srgbClr val="0000FF"/>
                </a:solidFill>
                <a:latin typeface="Arial Narrow" pitchFamily="34" charset="0"/>
              </a:rPr>
              <a:t>The Road to Publication</a:t>
            </a:r>
            <a:endParaRPr lang="en-US" sz="4000" b="1" dirty="0">
              <a:solidFill>
                <a:srgbClr val="0000FF"/>
              </a:solidFill>
              <a:latin typeface="Arial Narrow" pitchFamily="34" charset="0"/>
            </a:endParaRPr>
          </a:p>
        </p:txBody>
      </p:sp>
      <p:sp>
        <p:nvSpPr>
          <p:cNvPr id="4" name="AutoShape 2"/>
          <p:cNvSpPr>
            <a:spLocks noChangeArrowheads="1"/>
          </p:cNvSpPr>
          <p:nvPr/>
        </p:nvSpPr>
        <p:spPr bwMode="auto">
          <a:xfrm>
            <a:off x="4496594" y="707164"/>
            <a:ext cx="5330552" cy="5394831"/>
          </a:xfrm>
          <a:custGeom>
            <a:avLst/>
            <a:gdLst>
              <a:gd name="G0" fmla="+- 7312 0 0"/>
              <a:gd name="G1" fmla="+- 21600 0 7312"/>
              <a:gd name="G2" fmla="+- 21600 0 7312"/>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312" y="10800"/>
                </a:moveTo>
                <a:cubicBezTo>
                  <a:pt x="7312" y="12726"/>
                  <a:pt x="8874" y="14288"/>
                  <a:pt x="10800" y="14288"/>
                </a:cubicBezTo>
                <a:cubicBezTo>
                  <a:pt x="12726" y="14288"/>
                  <a:pt x="14288" y="12726"/>
                  <a:pt x="14288" y="10800"/>
                </a:cubicBezTo>
                <a:cubicBezTo>
                  <a:pt x="14288" y="8874"/>
                  <a:pt x="12726" y="7312"/>
                  <a:pt x="10800" y="7312"/>
                </a:cubicBezTo>
                <a:cubicBezTo>
                  <a:pt x="8874" y="7312"/>
                  <a:pt x="7312" y="8874"/>
                  <a:pt x="7312" y="10800"/>
                </a:cubicBezTo>
                <a:close/>
              </a:path>
            </a:pathLst>
          </a:custGeom>
          <a:solidFill>
            <a:srgbClr val="FFC000"/>
          </a:solidFill>
          <a:ln w="22225">
            <a:solidFill>
              <a:schemeClr val="bg1">
                <a:lumMod val="50000"/>
              </a:schemeClr>
            </a:solidFill>
            <a:headEnd/>
            <a:tailEnd/>
          </a:ln>
          <a:effectLst>
            <a:outerShdw dist="38100" dir="5400000" algn="t" rotWithShape="0">
              <a:prstClr val="black">
                <a:alpha val="20000"/>
              </a:prstClr>
            </a:outerShdw>
          </a:effectLst>
        </p:spPr>
        <p:style>
          <a:lnRef idx="1">
            <a:schemeClr val="accent1"/>
          </a:lnRef>
          <a:fillRef idx="2">
            <a:schemeClr val="accent1"/>
          </a:fillRef>
          <a:effectRef idx="1">
            <a:schemeClr val="accent1"/>
          </a:effectRef>
          <a:fontRef idx="minor">
            <a:schemeClr val="dk1"/>
          </a:fontRef>
        </p:style>
        <p:txBody>
          <a:bodyPr wrap="none" anchor="ctr"/>
          <a:lstStyle/>
          <a:p>
            <a:pPr algn="ctr">
              <a:defRPr/>
            </a:pPr>
            <a:endParaRPr lang="en-GB" dirty="0">
              <a:solidFill>
                <a:schemeClr val="tx1"/>
              </a:solidFill>
              <a:latin typeface="Arial Narrow" pitchFamily="34" charset="0"/>
            </a:endParaRPr>
          </a:p>
        </p:txBody>
      </p:sp>
      <p:sp>
        <p:nvSpPr>
          <p:cNvPr id="19" name="Oval 18"/>
          <p:cNvSpPr/>
          <p:nvPr/>
        </p:nvSpPr>
        <p:spPr bwMode="auto">
          <a:xfrm>
            <a:off x="6165553" y="685800"/>
            <a:ext cx="1828800" cy="1447800"/>
          </a:xfrm>
          <a:prstGeom prst="ellipse">
            <a:avLst/>
          </a:prstGeom>
          <a:solidFill>
            <a:srgbClr val="92D05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GB" dirty="0" smtClean="0">
                <a:solidFill>
                  <a:schemeClr val="tx1"/>
                </a:solidFill>
                <a:latin typeface="Arial Narrow" pitchFamily="34" charset="0"/>
              </a:rPr>
              <a:t>1. Manage</a:t>
            </a:r>
          </a:p>
          <a:p>
            <a:pPr algn="ctr"/>
            <a:r>
              <a:rPr lang="en-GB" dirty="0" smtClean="0">
                <a:solidFill>
                  <a:schemeClr val="tx1"/>
                </a:solidFill>
                <a:latin typeface="Arial Narrow" pitchFamily="34" charset="0"/>
              </a:rPr>
              <a:t>submissions</a:t>
            </a:r>
            <a:endParaRPr lang="en-GB" dirty="0">
              <a:solidFill>
                <a:schemeClr val="tx1"/>
              </a:solidFill>
              <a:latin typeface="Arial Narrow" pitchFamily="34" charset="0"/>
            </a:endParaRPr>
          </a:p>
        </p:txBody>
      </p:sp>
      <p:sp>
        <p:nvSpPr>
          <p:cNvPr id="20" name="Oval 19"/>
          <p:cNvSpPr/>
          <p:nvPr/>
        </p:nvSpPr>
        <p:spPr bwMode="auto">
          <a:xfrm>
            <a:off x="7918153" y="1981200"/>
            <a:ext cx="1752600" cy="1371600"/>
          </a:xfrm>
          <a:prstGeom prst="ellipse">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GB" dirty="0" smtClean="0">
                <a:solidFill>
                  <a:schemeClr val="tx1"/>
                </a:solidFill>
                <a:latin typeface="Arial Narrow" pitchFamily="34" charset="0"/>
              </a:rPr>
              <a:t>2. Manage</a:t>
            </a:r>
            <a:br>
              <a:rPr lang="en-GB" dirty="0" smtClean="0">
                <a:solidFill>
                  <a:schemeClr val="tx1"/>
                </a:solidFill>
                <a:latin typeface="Arial Narrow" pitchFamily="34" charset="0"/>
              </a:rPr>
            </a:br>
            <a:r>
              <a:rPr lang="en-GB" dirty="0" smtClean="0">
                <a:solidFill>
                  <a:schemeClr val="tx1"/>
                </a:solidFill>
                <a:latin typeface="Arial Narrow" pitchFamily="34" charset="0"/>
              </a:rPr>
              <a:t>Peer Review</a:t>
            </a:r>
            <a:endParaRPr lang="en-GB" dirty="0">
              <a:solidFill>
                <a:schemeClr val="tx1"/>
              </a:solidFill>
              <a:latin typeface="Arial Narrow" pitchFamily="34" charset="0"/>
            </a:endParaRPr>
          </a:p>
        </p:txBody>
      </p:sp>
      <p:sp>
        <p:nvSpPr>
          <p:cNvPr id="21" name="Oval 20"/>
          <p:cNvSpPr/>
          <p:nvPr/>
        </p:nvSpPr>
        <p:spPr bwMode="auto">
          <a:xfrm>
            <a:off x="6317953" y="2514600"/>
            <a:ext cx="1752600" cy="1752600"/>
          </a:xfrm>
          <a:prstGeom prst="ellipse">
            <a:avLst/>
          </a:prstGeom>
          <a:solidFill>
            <a:schemeClr val="bg2">
              <a:lumMod val="60000"/>
              <a:lumOff val="4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GB" dirty="0" smtClean="0">
                <a:solidFill>
                  <a:schemeClr val="tx1"/>
                </a:solidFill>
                <a:latin typeface="Arial Narrow" pitchFamily="34" charset="0"/>
              </a:rPr>
              <a:t>PUBLISHER</a:t>
            </a:r>
            <a:endParaRPr lang="en-GB" dirty="0">
              <a:solidFill>
                <a:schemeClr val="tx1"/>
              </a:solidFill>
              <a:latin typeface="Arial Narrow" pitchFamily="34" charset="0"/>
            </a:endParaRPr>
          </a:p>
        </p:txBody>
      </p:sp>
      <p:sp>
        <p:nvSpPr>
          <p:cNvPr id="22" name="Oval 21"/>
          <p:cNvSpPr/>
          <p:nvPr/>
        </p:nvSpPr>
        <p:spPr bwMode="auto">
          <a:xfrm>
            <a:off x="7613353" y="4191000"/>
            <a:ext cx="1676400" cy="1295400"/>
          </a:xfrm>
          <a:prstGeom prst="ellipse">
            <a:avLst/>
          </a:prstGeom>
          <a:solidFill>
            <a:srgbClr val="00808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GB" dirty="0" smtClean="0">
                <a:solidFill>
                  <a:schemeClr val="tx1"/>
                </a:solidFill>
                <a:latin typeface="Arial Narrow" pitchFamily="34" charset="0"/>
              </a:rPr>
              <a:t>3. Edit &amp;</a:t>
            </a:r>
            <a:br>
              <a:rPr lang="en-GB" dirty="0" smtClean="0">
                <a:solidFill>
                  <a:schemeClr val="tx1"/>
                </a:solidFill>
                <a:latin typeface="Arial Narrow" pitchFamily="34" charset="0"/>
              </a:rPr>
            </a:br>
            <a:r>
              <a:rPr lang="en-GB" dirty="0" smtClean="0">
                <a:solidFill>
                  <a:schemeClr val="tx1"/>
                </a:solidFill>
                <a:latin typeface="Arial Narrow" pitchFamily="34" charset="0"/>
              </a:rPr>
              <a:t>prepare</a:t>
            </a:r>
            <a:endParaRPr lang="en-GB" dirty="0">
              <a:solidFill>
                <a:schemeClr val="tx1"/>
              </a:solidFill>
              <a:latin typeface="Arial Narrow" pitchFamily="34" charset="0"/>
            </a:endParaRPr>
          </a:p>
        </p:txBody>
      </p:sp>
      <p:sp>
        <p:nvSpPr>
          <p:cNvPr id="23" name="Oval 22"/>
          <p:cNvSpPr/>
          <p:nvPr/>
        </p:nvSpPr>
        <p:spPr bwMode="auto">
          <a:xfrm>
            <a:off x="5022553" y="4114800"/>
            <a:ext cx="1752600" cy="1371600"/>
          </a:xfrm>
          <a:prstGeom prst="ellipse">
            <a:avLst/>
          </a:prstGeom>
          <a:solidFill>
            <a:srgbClr val="3366FF"/>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GB" dirty="0" smtClean="0">
                <a:solidFill>
                  <a:schemeClr val="tx1"/>
                </a:solidFill>
                <a:latin typeface="Arial Narrow" pitchFamily="34" charset="0"/>
              </a:rPr>
              <a:t>4. Production</a:t>
            </a:r>
            <a:endParaRPr lang="en-GB" dirty="0">
              <a:solidFill>
                <a:schemeClr val="tx1"/>
              </a:solidFill>
              <a:latin typeface="Arial Narrow" pitchFamily="34" charset="0"/>
            </a:endParaRPr>
          </a:p>
        </p:txBody>
      </p:sp>
      <p:sp>
        <p:nvSpPr>
          <p:cNvPr id="24" name="Oval 23"/>
          <p:cNvSpPr/>
          <p:nvPr/>
        </p:nvSpPr>
        <p:spPr bwMode="auto">
          <a:xfrm>
            <a:off x="4648994" y="2057400"/>
            <a:ext cx="1676400" cy="1295400"/>
          </a:xfrm>
          <a:prstGeom prst="ellipse">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GB" dirty="0" smtClean="0">
                <a:solidFill>
                  <a:schemeClr val="tx1"/>
                </a:solidFill>
                <a:latin typeface="Arial Narrow" pitchFamily="34" charset="0"/>
              </a:rPr>
              <a:t>5. Publish &amp;</a:t>
            </a:r>
            <a:br>
              <a:rPr lang="en-GB" dirty="0" smtClean="0">
                <a:solidFill>
                  <a:schemeClr val="tx1"/>
                </a:solidFill>
                <a:latin typeface="Arial Narrow" pitchFamily="34" charset="0"/>
              </a:rPr>
            </a:br>
            <a:r>
              <a:rPr lang="en-GB" dirty="0" smtClean="0">
                <a:solidFill>
                  <a:schemeClr val="tx1"/>
                </a:solidFill>
                <a:latin typeface="Arial Narrow" pitchFamily="34" charset="0"/>
              </a:rPr>
              <a:t>Disseminate</a:t>
            </a:r>
            <a:endParaRPr lang="en-GB" dirty="0">
              <a:solidFill>
                <a:schemeClr val="tx1"/>
              </a:solidFill>
              <a:latin typeface="Arial Narrow" pitchFamily="34" charset="0"/>
            </a:endParaRPr>
          </a:p>
        </p:txBody>
      </p:sp>
      <p:sp>
        <p:nvSpPr>
          <p:cNvPr id="26" name="Rounded Rectangle 25"/>
          <p:cNvSpPr/>
          <p:nvPr/>
        </p:nvSpPr>
        <p:spPr bwMode="auto">
          <a:xfrm>
            <a:off x="153194" y="3048000"/>
            <a:ext cx="1828800" cy="1219200"/>
          </a:xfrm>
          <a:prstGeom prst="roundRect">
            <a:avLst/>
          </a:prstGeom>
          <a:solidFill>
            <a:srgbClr val="FFFF66"/>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Narrow" pitchFamily="34" charset="0"/>
              </a:rPr>
              <a:t>DOING</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Narrow" pitchFamily="34" charset="0"/>
              </a:rPr>
              <a:t>RESEARCH</a:t>
            </a:r>
          </a:p>
        </p:txBody>
      </p:sp>
      <p:sp>
        <p:nvSpPr>
          <p:cNvPr id="27" name="Rounded Rectangle 26"/>
          <p:cNvSpPr/>
          <p:nvPr/>
        </p:nvSpPr>
        <p:spPr bwMode="auto">
          <a:xfrm>
            <a:off x="2286794" y="3048000"/>
            <a:ext cx="1828800" cy="1219200"/>
          </a:xfrm>
          <a:prstGeom prst="roundRect">
            <a:avLst/>
          </a:prstGeom>
          <a:solidFill>
            <a:schemeClr val="accent2">
              <a:lumMod val="40000"/>
              <a:lumOff val="60000"/>
            </a:schemeClr>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Narrow" pitchFamily="34" charset="0"/>
              </a:rPr>
              <a:t>WRITING</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Narrow" pitchFamily="34" charset="0"/>
              </a:rPr>
              <a:t> ARTICLE</a:t>
            </a:r>
          </a:p>
        </p:txBody>
      </p:sp>
      <p:sp>
        <p:nvSpPr>
          <p:cNvPr id="28" name="Right Arrow 27"/>
          <p:cNvSpPr/>
          <p:nvPr/>
        </p:nvSpPr>
        <p:spPr bwMode="auto">
          <a:xfrm>
            <a:off x="1981994" y="3657600"/>
            <a:ext cx="304800" cy="152400"/>
          </a:xfrm>
          <a:prstGeom prst="rightArrow">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Narrow" pitchFamily="34" charset="0"/>
            </a:endParaRPr>
          </a:p>
        </p:txBody>
      </p:sp>
      <p:sp>
        <p:nvSpPr>
          <p:cNvPr id="29" name="Right Arrow 28"/>
          <p:cNvSpPr/>
          <p:nvPr/>
        </p:nvSpPr>
        <p:spPr bwMode="auto">
          <a:xfrm>
            <a:off x="4115594" y="3581400"/>
            <a:ext cx="381000" cy="228600"/>
          </a:xfrm>
          <a:prstGeom prst="rightArrow">
            <a:avLst/>
          </a:prstGeom>
          <a:solidFill>
            <a:schemeClr val="accent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AutoShape 4" descr="Login using ORCID"/>
          <p:cNvSpPr>
            <a:spLocks noChangeAspect="1" noChangeArrowheads="1"/>
          </p:cNvSpPr>
          <p:nvPr/>
        </p:nvSpPr>
        <p:spPr bwMode="auto">
          <a:xfrm>
            <a:off x="92075" y="-144463"/>
            <a:ext cx="228600" cy="228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25" name="AutoShape 5" descr="Manuscript Services"/>
          <p:cNvSpPr>
            <a:spLocks noChangeAspect="1" noChangeArrowheads="1"/>
          </p:cNvSpPr>
          <p:nvPr/>
        </p:nvSpPr>
        <p:spPr bwMode="auto">
          <a:xfrm>
            <a:off x="5426075" y="13017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27" name="AutoShape 7" descr="menu image ma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84328" name="AutoShape 8" descr="menu image map"/>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Editorial Manager®.jpg"/>
          <p:cNvPicPr>
            <a:picLocks noChangeAspect="1"/>
          </p:cNvPicPr>
          <p:nvPr/>
        </p:nvPicPr>
        <p:blipFill>
          <a:blip r:embed="rId4" cstate="print"/>
          <a:stretch>
            <a:fillRect/>
          </a:stretch>
        </p:blipFill>
        <p:spPr>
          <a:xfrm>
            <a:off x="112482" y="1066800"/>
            <a:ext cx="9790148" cy="5257800"/>
          </a:xfrm>
          <a:prstGeom prst="rect">
            <a:avLst/>
          </a:prstGeom>
        </p:spPr>
      </p:pic>
      <p:sp>
        <p:nvSpPr>
          <p:cNvPr id="11" name="Rectangle 7"/>
          <p:cNvSpPr txBox="1">
            <a:spLocks noChangeArrowheads="1"/>
          </p:cNvSpPr>
          <p:nvPr/>
        </p:nvSpPr>
        <p:spPr bwMode="auto">
          <a:xfrm>
            <a:off x="229394" y="228600"/>
            <a:ext cx="5029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3200" b="1" kern="0" dirty="0" smtClean="0">
                <a:solidFill>
                  <a:srgbClr val="009900"/>
                </a:solidFill>
                <a:latin typeface="Franklin Gothic Medium" pitchFamily="34" charset="0"/>
                <a:ea typeface="宋体" pitchFamily="2" charset="-122"/>
                <a:cs typeface="+mj-cs"/>
              </a:rPr>
              <a:t>3.1  Login Menu</a:t>
            </a:r>
            <a:endParaRPr kumimoji="0" lang="en-US" altLang="zh-CN" sz="3200" b="1" i="0" u="none" strike="noStrike" kern="0" cap="none" spc="0" normalizeH="0" baseline="0" noProof="0" dirty="0" smtClean="0">
              <a:ln>
                <a:noFill/>
              </a:ln>
              <a:solidFill>
                <a:srgbClr val="009900"/>
              </a:solidFill>
              <a:effectLst/>
              <a:uLnTx/>
              <a:uFillTx/>
              <a:latin typeface="Franklin Gothic Medium" pitchFamily="34" charset="0"/>
              <a:ea typeface="宋体" pitchFamily="2" charset="-122"/>
              <a:cs typeface="+mj-cs"/>
            </a:endParaRPr>
          </a:p>
        </p:txBody>
      </p:sp>
    </p:spTree>
    <p:controls>
      <p:control spid="235522" name="DefaultOcx" r:id="rId2" imgW="914400" imgH="228600"/>
    </p:controls>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a:spLocks noChangeArrowheads="1"/>
          </p:cNvSpPr>
          <p:nvPr/>
        </p:nvSpPr>
        <p:spPr bwMode="auto">
          <a:xfrm>
            <a:off x="229394" y="228600"/>
            <a:ext cx="5029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zh-CN" sz="3200" b="1" kern="0" dirty="0" smtClean="0">
                <a:solidFill>
                  <a:srgbClr val="009900"/>
                </a:solidFill>
                <a:latin typeface="Franklin Gothic Medium" pitchFamily="34" charset="0"/>
                <a:ea typeface="宋体" pitchFamily="2" charset="-122"/>
                <a:cs typeface="+mj-cs"/>
              </a:rPr>
              <a:t>3.2 Author Menu</a:t>
            </a:r>
            <a:endParaRPr kumimoji="0" lang="en-US" altLang="zh-CN" sz="3200" b="1" i="0" u="none" strike="noStrike" kern="0" cap="none" spc="0" normalizeH="0" baseline="0" noProof="0" dirty="0" smtClean="0">
              <a:ln>
                <a:noFill/>
              </a:ln>
              <a:solidFill>
                <a:srgbClr val="009900"/>
              </a:solidFill>
              <a:effectLst/>
              <a:uLnTx/>
              <a:uFillTx/>
              <a:latin typeface="Franklin Gothic Medium" pitchFamily="34" charset="0"/>
              <a:ea typeface="宋体" pitchFamily="2" charset="-122"/>
              <a:cs typeface="+mj-cs"/>
            </a:endParaRPr>
          </a:p>
        </p:txBody>
      </p:sp>
      <p:pic>
        <p:nvPicPr>
          <p:cNvPr id="3" name="Picture 2" descr="Editorial Manager1.jpg"/>
          <p:cNvPicPr>
            <a:picLocks noChangeAspect="1"/>
          </p:cNvPicPr>
          <p:nvPr/>
        </p:nvPicPr>
        <p:blipFill>
          <a:blip r:embed="rId2" cstate="print"/>
          <a:stretch>
            <a:fillRect/>
          </a:stretch>
        </p:blipFill>
        <p:spPr>
          <a:xfrm>
            <a:off x="172077" y="1066800"/>
            <a:ext cx="9735511" cy="5638800"/>
          </a:xfrm>
          <a:prstGeom prst="rect">
            <a:avLst/>
          </a:prstGeom>
        </p:spPr>
      </p:pic>
      <p:sp>
        <p:nvSpPr>
          <p:cNvPr id="4" name="Right Arrow 3"/>
          <p:cNvSpPr/>
          <p:nvPr/>
        </p:nvSpPr>
        <p:spPr>
          <a:xfrm rot="9466194">
            <a:off x="5959910" y="2353702"/>
            <a:ext cx="1227026" cy="3230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163594" y="1828800"/>
            <a:ext cx="2286000" cy="954107"/>
          </a:xfrm>
          <a:prstGeom prst="rect">
            <a:avLst/>
          </a:prstGeom>
          <a:noFill/>
        </p:spPr>
        <p:txBody>
          <a:bodyPr wrap="square" rtlCol="0">
            <a:spAutoFit/>
          </a:bodyPr>
          <a:lstStyle/>
          <a:p>
            <a:r>
              <a:rPr lang="en-US" sz="2800" b="1" dirty="0" smtClean="0">
                <a:solidFill>
                  <a:srgbClr val="0000FF"/>
                </a:solidFill>
              </a:rPr>
              <a:t>Choose this Menu</a:t>
            </a:r>
          </a:p>
          <a:p>
            <a:pPr algn="ctr"/>
            <a:r>
              <a:rPr lang="en-US" sz="2800" b="1" dirty="0" smtClean="0">
                <a:solidFill>
                  <a:srgbClr val="0000FF"/>
                </a:solidFill>
              </a:rPr>
              <a:t>For new submit</a:t>
            </a:r>
            <a:endParaRPr lang="en-US" sz="2800" b="1" dirty="0">
              <a:solidFill>
                <a:srgbClr val="0000FF"/>
              </a:solidFill>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itorial Manager2.jpg"/>
          <p:cNvPicPr>
            <a:picLocks noChangeAspect="1"/>
          </p:cNvPicPr>
          <p:nvPr/>
        </p:nvPicPr>
        <p:blipFill>
          <a:blip r:embed="rId2" cstate="print"/>
          <a:stretch>
            <a:fillRect/>
          </a:stretch>
        </p:blipFill>
        <p:spPr>
          <a:xfrm>
            <a:off x="16885" y="1371600"/>
            <a:ext cx="9890703" cy="4648200"/>
          </a:xfrm>
          <a:prstGeom prst="rect">
            <a:avLst/>
          </a:prstGeom>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itorial Manager3.jpg"/>
          <p:cNvPicPr>
            <a:picLocks noChangeAspect="1"/>
          </p:cNvPicPr>
          <p:nvPr/>
        </p:nvPicPr>
        <p:blipFill>
          <a:blip r:embed="rId2" cstate="print"/>
          <a:stretch>
            <a:fillRect/>
          </a:stretch>
        </p:blipFill>
        <p:spPr>
          <a:xfrm>
            <a:off x="0" y="914400"/>
            <a:ext cx="9907588" cy="5943600"/>
          </a:xfrm>
          <a:prstGeom prst="rect">
            <a:avLst/>
          </a:prstGeom>
        </p:spPr>
      </p:pic>
      <p:sp>
        <p:nvSpPr>
          <p:cNvPr id="3" name="Rectangle 2"/>
          <p:cNvSpPr/>
          <p:nvPr/>
        </p:nvSpPr>
        <p:spPr>
          <a:xfrm>
            <a:off x="3658394" y="4343400"/>
            <a:ext cx="4953000" cy="830997"/>
          </a:xfrm>
          <a:prstGeom prst="rect">
            <a:avLst/>
          </a:prstGeom>
        </p:spPr>
        <p:txBody>
          <a:bodyPr>
            <a:spAutoFit/>
          </a:bodyPr>
          <a:lstStyle/>
          <a:p>
            <a:r>
              <a:rPr lang="en-US" dirty="0" smtClean="0">
                <a:solidFill>
                  <a:srgbClr val="0000FF"/>
                </a:solidFill>
              </a:rPr>
              <a:t>The chips generated during up milling and down milling of pine wood by helical router-bits</a:t>
            </a:r>
            <a:endParaRPr lang="en-US" dirty="0">
              <a:solidFill>
                <a:srgbClr val="0000FF"/>
              </a:solidFill>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itorial Manager4.jpg"/>
          <p:cNvPicPr>
            <a:picLocks noChangeAspect="1"/>
          </p:cNvPicPr>
          <p:nvPr/>
        </p:nvPicPr>
        <p:blipFill>
          <a:blip r:embed="rId2" cstate="print"/>
          <a:stretch>
            <a:fillRect/>
          </a:stretch>
        </p:blipFill>
        <p:spPr>
          <a:xfrm>
            <a:off x="0" y="990599"/>
            <a:ext cx="9907588" cy="5867401"/>
          </a:xfrm>
          <a:prstGeom prst="rect">
            <a:avLst/>
          </a:prstGeom>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itorial Manager5.jpg"/>
          <p:cNvPicPr>
            <a:picLocks noChangeAspect="1"/>
          </p:cNvPicPr>
          <p:nvPr/>
        </p:nvPicPr>
        <p:blipFill>
          <a:blip r:embed="rId2" cstate="print"/>
          <a:stretch>
            <a:fillRect/>
          </a:stretch>
        </p:blipFill>
        <p:spPr>
          <a:xfrm>
            <a:off x="0" y="1219200"/>
            <a:ext cx="9908197" cy="5410200"/>
          </a:xfrm>
          <a:prstGeom prst="rect">
            <a:avLst/>
          </a:prstGeom>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itorial Manager6.jpg"/>
          <p:cNvPicPr>
            <a:picLocks noChangeAspect="1"/>
          </p:cNvPicPr>
          <p:nvPr/>
        </p:nvPicPr>
        <p:blipFill>
          <a:blip r:embed="rId2" cstate="print"/>
          <a:stretch>
            <a:fillRect/>
          </a:stretch>
        </p:blipFill>
        <p:spPr>
          <a:xfrm>
            <a:off x="22174" y="990600"/>
            <a:ext cx="9808420" cy="5410200"/>
          </a:xfrm>
          <a:prstGeom prst="rect">
            <a:avLst/>
          </a:prstGeom>
        </p:spPr>
      </p:pic>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itorial Manager7.jpg"/>
          <p:cNvPicPr>
            <a:picLocks noChangeAspect="1"/>
          </p:cNvPicPr>
          <p:nvPr/>
        </p:nvPicPr>
        <p:blipFill>
          <a:blip r:embed="rId2" cstate="print"/>
          <a:stretch>
            <a:fillRect/>
          </a:stretch>
        </p:blipFill>
        <p:spPr>
          <a:xfrm>
            <a:off x="28575" y="1147768"/>
            <a:ext cx="9802545" cy="5257800"/>
          </a:xfrm>
          <a:prstGeom prst="rect">
            <a:avLst/>
          </a:prstGeom>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itorial Manager8.jpg"/>
          <p:cNvPicPr>
            <a:picLocks noChangeAspect="1"/>
          </p:cNvPicPr>
          <p:nvPr/>
        </p:nvPicPr>
        <p:blipFill>
          <a:blip r:embed="rId2" cstate="print"/>
          <a:stretch>
            <a:fillRect/>
          </a:stretch>
        </p:blipFill>
        <p:spPr>
          <a:xfrm>
            <a:off x="-1" y="1066800"/>
            <a:ext cx="9805073" cy="5410200"/>
          </a:xfrm>
          <a:prstGeom prst="rect">
            <a:avLst/>
          </a:prstGeom>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itorial Manager9.jpg"/>
          <p:cNvPicPr>
            <a:picLocks noChangeAspect="1"/>
          </p:cNvPicPr>
          <p:nvPr/>
        </p:nvPicPr>
        <p:blipFill>
          <a:blip r:embed="rId2" cstate="print"/>
          <a:stretch>
            <a:fillRect/>
          </a:stretch>
        </p:blipFill>
        <p:spPr>
          <a:xfrm>
            <a:off x="0" y="990600"/>
            <a:ext cx="9890276" cy="5410200"/>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a:xfrm>
            <a:off x="229395" y="304800"/>
            <a:ext cx="4800600" cy="685800"/>
          </a:xfrm>
        </p:spPr>
        <p:txBody>
          <a:bodyPr/>
          <a:lstStyle/>
          <a:p>
            <a:r>
              <a:rPr lang="en-US" altLang="zh-CN" dirty="0" smtClean="0">
                <a:solidFill>
                  <a:srgbClr val="FFFF00"/>
                </a:solidFill>
                <a:latin typeface="Franklin Gothic Medium Cond" pitchFamily="34" charset="0"/>
                <a:ea typeface="宋体" pitchFamily="2" charset="-122"/>
              </a:rPr>
              <a:t>What type of manuscript?</a:t>
            </a:r>
            <a:endParaRPr lang="zh-CN" altLang="en-US" dirty="0" smtClean="0">
              <a:solidFill>
                <a:srgbClr val="FFFF00"/>
              </a:solidFill>
              <a:latin typeface="Franklin Gothic Medium Cond" pitchFamily="34" charset="0"/>
              <a:ea typeface="宋体" pitchFamily="2" charset="-122"/>
            </a:endParaRPr>
          </a:p>
        </p:txBody>
      </p:sp>
      <p:sp>
        <p:nvSpPr>
          <p:cNvPr id="18434" name="Rectangle 2"/>
          <p:cNvSpPr>
            <a:spLocks noGrp="1" noChangeArrowheads="1"/>
          </p:cNvSpPr>
          <p:nvPr>
            <p:ph idx="1"/>
          </p:nvPr>
        </p:nvSpPr>
        <p:spPr>
          <a:xfrm>
            <a:off x="610394" y="1219200"/>
            <a:ext cx="8763000" cy="4953000"/>
          </a:xfrm>
        </p:spPr>
        <p:txBody>
          <a:bodyPr/>
          <a:lstStyle/>
          <a:p>
            <a:pPr marL="342900" lvl="1" indent="-342900">
              <a:lnSpc>
                <a:spcPct val="80000"/>
              </a:lnSpc>
              <a:tabLst>
                <a:tab pos="342900" algn="l"/>
              </a:tabLst>
            </a:pPr>
            <a:r>
              <a:rPr lang="en-US" altLang="zh-CN" sz="2400" b="1" dirty="0" smtClean="0">
                <a:solidFill>
                  <a:srgbClr val="FF0000"/>
                </a:solidFill>
                <a:latin typeface="Franklin Gothic Medium Cond" pitchFamily="34" charset="0"/>
                <a:ea typeface="宋体" pitchFamily="2" charset="-122"/>
              </a:rPr>
              <a:t>Full articles</a:t>
            </a:r>
            <a:r>
              <a:rPr lang="en-US" altLang="zh-CN" sz="2400" dirty="0" smtClean="0">
                <a:solidFill>
                  <a:srgbClr val="FF0000"/>
                </a:solidFill>
                <a:latin typeface="Franklin Gothic Medium Cond" pitchFamily="34" charset="0"/>
                <a:ea typeface="宋体" pitchFamily="2" charset="-122"/>
              </a:rPr>
              <a:t> </a:t>
            </a:r>
            <a:r>
              <a:rPr lang="en-US" altLang="zh-CN" sz="2400" dirty="0" smtClean="0">
                <a:latin typeface="Franklin Gothic Medium Cond" pitchFamily="34" charset="0"/>
                <a:ea typeface="宋体" pitchFamily="2" charset="-122"/>
              </a:rPr>
              <a:t>/ Original articles:</a:t>
            </a:r>
          </a:p>
          <a:p>
            <a:pPr marL="342900" lvl="1" indent="-342900">
              <a:lnSpc>
                <a:spcPct val="80000"/>
              </a:lnSpc>
              <a:buNone/>
              <a:tabLst>
                <a:tab pos="342900" algn="l"/>
              </a:tabLst>
            </a:pPr>
            <a:r>
              <a:rPr lang="en-US" altLang="zh-CN" sz="2400" dirty="0" smtClean="0">
                <a:latin typeface="Franklin Gothic Medium Cond" pitchFamily="34" charset="0"/>
                <a:ea typeface="宋体" pitchFamily="2" charset="-122"/>
              </a:rPr>
              <a:t>	the most important papers, significant </a:t>
            </a:r>
            <a:r>
              <a:rPr lang="en-US" altLang="zh-CN" sz="2400" b="1" dirty="0" smtClean="0">
                <a:solidFill>
                  <a:schemeClr val="tx1"/>
                </a:solidFill>
                <a:latin typeface="Franklin Gothic Medium Cond" pitchFamily="34" charset="0"/>
                <a:ea typeface="宋体" pitchFamily="2" charset="-122"/>
              </a:rPr>
              <a:t>completed</a:t>
            </a:r>
            <a:r>
              <a:rPr lang="en-US" altLang="zh-CN" sz="2400" b="1" dirty="0" smtClean="0">
                <a:latin typeface="Franklin Gothic Medium Cond" pitchFamily="34" charset="0"/>
                <a:ea typeface="宋体" pitchFamily="2" charset="-122"/>
              </a:rPr>
              <a:t> pieces of research</a:t>
            </a:r>
            <a:r>
              <a:rPr lang="en-US" altLang="zh-CN" sz="2400" dirty="0" smtClean="0">
                <a:latin typeface="Franklin Gothic Medium Cond" pitchFamily="34" charset="0"/>
                <a:ea typeface="宋体" pitchFamily="2" charset="-122"/>
              </a:rPr>
              <a:t>. </a:t>
            </a:r>
          </a:p>
          <a:p>
            <a:pPr marL="342900" lvl="1" indent="-342900">
              <a:lnSpc>
                <a:spcPct val="80000"/>
              </a:lnSpc>
              <a:tabLst>
                <a:tab pos="342900" algn="l"/>
              </a:tabLst>
            </a:pPr>
            <a:endParaRPr lang="en-US" altLang="zh-CN" sz="1000" dirty="0" smtClean="0">
              <a:latin typeface="Franklin Gothic Medium Cond" pitchFamily="34" charset="0"/>
              <a:ea typeface="宋体" pitchFamily="2" charset="-122"/>
            </a:endParaRPr>
          </a:p>
          <a:p>
            <a:pPr marL="342900" lvl="1" indent="-342900">
              <a:lnSpc>
                <a:spcPct val="80000"/>
              </a:lnSpc>
              <a:tabLst>
                <a:tab pos="342900" algn="l"/>
              </a:tabLst>
            </a:pPr>
            <a:r>
              <a:rPr lang="en-US" altLang="zh-CN" sz="2400" b="1" dirty="0" smtClean="0">
                <a:solidFill>
                  <a:srgbClr val="FF0000"/>
                </a:solidFill>
                <a:latin typeface="Franklin Gothic Medium Cond" pitchFamily="34" charset="0"/>
                <a:ea typeface="宋体" pitchFamily="2" charset="-122"/>
              </a:rPr>
              <a:t>Letters</a:t>
            </a:r>
            <a:r>
              <a:rPr lang="en-US" altLang="zh-CN" sz="2400" dirty="0" smtClean="0">
                <a:solidFill>
                  <a:srgbClr val="FF0000"/>
                </a:solidFill>
                <a:latin typeface="Franklin Gothic Medium Cond" pitchFamily="34" charset="0"/>
                <a:ea typeface="宋体" pitchFamily="2" charset="-122"/>
              </a:rPr>
              <a:t> </a:t>
            </a:r>
            <a:r>
              <a:rPr lang="en-US" altLang="zh-CN" sz="2400" dirty="0" smtClean="0">
                <a:latin typeface="Franklin Gothic Medium Cond" pitchFamily="34" charset="0"/>
                <a:ea typeface="宋体" pitchFamily="2" charset="-122"/>
              </a:rPr>
              <a:t>/ Rapid Communications/ Short communications: </a:t>
            </a:r>
            <a:r>
              <a:rPr lang="en-US" altLang="zh-CN" sz="2400" b="1" dirty="0" smtClean="0">
                <a:solidFill>
                  <a:schemeClr val="tx1"/>
                </a:solidFill>
                <a:latin typeface="Franklin Gothic Medium Cond" pitchFamily="34" charset="0"/>
                <a:ea typeface="宋体" pitchFamily="2" charset="-122"/>
              </a:rPr>
              <a:t>quick and early</a:t>
            </a:r>
            <a:r>
              <a:rPr lang="en-US" altLang="zh-CN" sz="2400" b="1" dirty="0" smtClean="0">
                <a:latin typeface="Franklin Gothic Medium Cond" pitchFamily="34" charset="0"/>
                <a:ea typeface="宋体" pitchFamily="2" charset="-122"/>
              </a:rPr>
              <a:t> communication of significant and original advances</a:t>
            </a:r>
            <a:r>
              <a:rPr lang="en-US" altLang="zh-CN" sz="2400" dirty="0" smtClean="0">
                <a:latin typeface="Franklin Gothic Medium Cond" pitchFamily="34" charset="0"/>
                <a:ea typeface="宋体" pitchFamily="2" charset="-122"/>
              </a:rPr>
              <a:t>. Much shorter than full articles (check limitations).</a:t>
            </a:r>
            <a:r>
              <a:rPr lang="en-US" altLang="zh-CN" sz="2400" dirty="0" smtClean="0">
                <a:solidFill>
                  <a:srgbClr val="FF0000"/>
                </a:solidFill>
                <a:latin typeface="Franklin Gothic Medium Cond" pitchFamily="34" charset="0"/>
                <a:ea typeface="宋体" pitchFamily="2" charset="-122"/>
              </a:rPr>
              <a:t> </a:t>
            </a:r>
            <a:endParaRPr lang="en-US" altLang="zh-CN" sz="2400" dirty="0" smtClean="0">
              <a:latin typeface="Franklin Gothic Medium Cond" pitchFamily="34" charset="0"/>
              <a:ea typeface="宋体" pitchFamily="2" charset="-122"/>
            </a:endParaRPr>
          </a:p>
          <a:p>
            <a:pPr marL="342900" lvl="1" indent="-342900">
              <a:lnSpc>
                <a:spcPct val="80000"/>
              </a:lnSpc>
              <a:tabLst>
                <a:tab pos="342900" algn="l"/>
              </a:tabLst>
            </a:pPr>
            <a:endParaRPr lang="en-US" altLang="zh-CN" sz="1000" dirty="0" smtClean="0">
              <a:latin typeface="Franklin Gothic Medium Cond" pitchFamily="34" charset="0"/>
              <a:ea typeface="宋体" pitchFamily="2" charset="-122"/>
            </a:endParaRPr>
          </a:p>
          <a:p>
            <a:pPr marL="342900" lvl="1" indent="-342900">
              <a:lnSpc>
                <a:spcPct val="80000"/>
              </a:lnSpc>
              <a:tabLst>
                <a:tab pos="342900" algn="l"/>
              </a:tabLst>
            </a:pPr>
            <a:r>
              <a:rPr lang="en-US" altLang="zh-CN" sz="2400" b="1" dirty="0" smtClean="0">
                <a:solidFill>
                  <a:srgbClr val="FF0000"/>
                </a:solidFill>
                <a:latin typeface="Franklin Gothic Medium Cond" pitchFamily="34" charset="0"/>
                <a:ea typeface="宋体" pitchFamily="2" charset="-122"/>
              </a:rPr>
              <a:t>Review papers</a:t>
            </a:r>
            <a:r>
              <a:rPr lang="en-US" altLang="zh-CN" sz="2400" dirty="0" smtClean="0">
                <a:solidFill>
                  <a:srgbClr val="FF0000"/>
                </a:solidFill>
                <a:latin typeface="Franklin Gothic Medium Cond" pitchFamily="34" charset="0"/>
                <a:ea typeface="宋体" pitchFamily="2" charset="-122"/>
              </a:rPr>
              <a:t> </a:t>
            </a:r>
            <a:r>
              <a:rPr lang="en-US" altLang="zh-CN" sz="2400" dirty="0" smtClean="0">
                <a:latin typeface="Franklin Gothic Medium Cond" pitchFamily="34" charset="0"/>
                <a:ea typeface="宋体" pitchFamily="2" charset="-122"/>
              </a:rPr>
              <a:t>/ perspectives: summarize recent developments on a specific topic. Highlight important previously reported points. </a:t>
            </a:r>
          </a:p>
          <a:p>
            <a:pPr marL="342900" lvl="1" indent="-342900">
              <a:lnSpc>
                <a:spcPct val="80000"/>
              </a:lnSpc>
              <a:tabLst>
                <a:tab pos="342900" algn="l"/>
              </a:tabLst>
            </a:pPr>
            <a:endParaRPr lang="en-US" altLang="zh-CN" sz="2400" dirty="0" smtClean="0">
              <a:latin typeface="Franklin Gothic Medium Cond" pitchFamily="34" charset="0"/>
              <a:ea typeface="宋体" pitchFamily="2" charset="-122"/>
            </a:endParaRPr>
          </a:p>
          <a:p>
            <a:pPr marL="342900" lvl="1" indent="-342900">
              <a:lnSpc>
                <a:spcPct val="80000"/>
              </a:lnSpc>
              <a:buFont typeface="Wingdings" pitchFamily="2" charset="2"/>
              <a:buNone/>
              <a:tabLst>
                <a:tab pos="342900" algn="l"/>
              </a:tabLst>
            </a:pPr>
            <a:r>
              <a:rPr lang="en-US" altLang="zh-CN" sz="2400" b="1" dirty="0" smtClean="0">
                <a:latin typeface="Franklin Gothic Medium Cond" pitchFamily="34" charset="0"/>
                <a:ea typeface="宋体" pitchFamily="2" charset="-122"/>
              </a:rPr>
              <a:t>Self-evaluate your work.</a:t>
            </a:r>
            <a:r>
              <a:rPr lang="en-US" altLang="zh-CN" sz="2400" dirty="0" smtClean="0">
                <a:latin typeface="Franklin Gothic Medium Cond" pitchFamily="34" charset="0"/>
                <a:ea typeface="宋体" pitchFamily="2" charset="-122"/>
              </a:rPr>
              <a:t> Is it sufficient for a full article? Or are your results so thrilling that they should be shown as soon as possible?</a:t>
            </a:r>
          </a:p>
          <a:p>
            <a:pPr marL="342900" lvl="1" indent="-342900">
              <a:lnSpc>
                <a:spcPct val="80000"/>
              </a:lnSpc>
              <a:tabLst>
                <a:tab pos="342900" algn="l"/>
              </a:tabLst>
            </a:pPr>
            <a:endParaRPr lang="en-US" altLang="zh-CN" sz="1000" dirty="0" smtClean="0">
              <a:latin typeface="Franklin Gothic Medium Cond" pitchFamily="34" charset="0"/>
              <a:ea typeface="宋体" pitchFamily="2" charset="-122"/>
            </a:endParaRPr>
          </a:p>
          <a:p>
            <a:pPr marL="342900" lvl="1" indent="-342900">
              <a:lnSpc>
                <a:spcPct val="80000"/>
              </a:lnSpc>
              <a:buFont typeface="Wingdings" pitchFamily="2" charset="2"/>
              <a:buNone/>
              <a:tabLst>
                <a:tab pos="342900" algn="l"/>
              </a:tabLst>
            </a:pPr>
            <a:r>
              <a:rPr lang="en-US" altLang="zh-CN" sz="2400" b="1" dirty="0" smtClean="0">
                <a:latin typeface="Franklin Gothic Medium Cond" pitchFamily="34" charset="0"/>
                <a:ea typeface="宋体" pitchFamily="2" charset="-122"/>
              </a:rPr>
              <a:t>Ask your supervisor and your colleagues</a:t>
            </a:r>
            <a:r>
              <a:rPr lang="en-US" altLang="zh-CN" sz="2400" dirty="0" smtClean="0">
                <a:latin typeface="Franklin Gothic Medium Cond" pitchFamily="34" charset="0"/>
                <a:ea typeface="宋体" pitchFamily="2" charset="-122"/>
              </a:rPr>
              <a:t> for advice on manuscript type. </a:t>
            </a:r>
          </a:p>
          <a:p>
            <a:pPr marL="342900" lvl="1" indent="-342900">
              <a:lnSpc>
                <a:spcPct val="80000"/>
              </a:lnSpc>
              <a:buFont typeface="Wingdings" pitchFamily="2" charset="2"/>
              <a:buChar char="Ø"/>
              <a:tabLst>
                <a:tab pos="342900" algn="l"/>
              </a:tabLst>
            </a:pPr>
            <a:endParaRPr lang="en-US" altLang="zh-CN" sz="2400" dirty="0" smtClean="0">
              <a:latin typeface="Franklin Gothic Medium Cond" pitchFamily="34" charset="0"/>
              <a:ea typeface="宋体" pitchFamily="2" charset="-122"/>
            </a:endParaRPr>
          </a:p>
          <a:p>
            <a:pPr marL="342900" lvl="1" indent="-342900">
              <a:lnSpc>
                <a:spcPct val="80000"/>
              </a:lnSpc>
              <a:buFont typeface="Wingdings" pitchFamily="2" charset="2"/>
              <a:buChar char="Ø"/>
              <a:tabLst>
                <a:tab pos="342900" algn="l"/>
              </a:tabLst>
            </a:pPr>
            <a:endParaRPr lang="en-US" altLang="zh-CN" sz="2400" dirty="0" smtClean="0">
              <a:latin typeface="Franklin Gothic Medium Cond" pitchFamily="34" charset="0"/>
              <a:ea typeface="宋体" pitchFamily="2" charset="-122"/>
            </a:endParaRPr>
          </a:p>
          <a:p>
            <a:pPr lvl="1">
              <a:lnSpc>
                <a:spcPct val="80000"/>
              </a:lnSpc>
              <a:buFont typeface="Wingdings" pitchFamily="2" charset="2"/>
              <a:buChar char="Ø"/>
            </a:pPr>
            <a:endParaRPr lang="en-US" altLang="zh-CN" sz="2400" dirty="0" smtClean="0">
              <a:latin typeface="Franklin Gothic Medium Cond" pitchFamily="34" charset="0"/>
              <a:ea typeface="宋体" pitchFamily="2" charset="-122"/>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itorial Manager9a.jpg"/>
          <p:cNvPicPr>
            <a:picLocks noChangeAspect="1"/>
          </p:cNvPicPr>
          <p:nvPr/>
        </p:nvPicPr>
        <p:blipFill>
          <a:blip r:embed="rId2" cstate="print"/>
          <a:stretch>
            <a:fillRect/>
          </a:stretch>
        </p:blipFill>
        <p:spPr>
          <a:xfrm>
            <a:off x="-1" y="1143000"/>
            <a:ext cx="9907589" cy="4648200"/>
          </a:xfrm>
          <a:prstGeom prst="rect">
            <a:avLst/>
          </a:prstGeom>
        </p:spPr>
      </p:pic>
      <p:sp>
        <p:nvSpPr>
          <p:cNvPr id="3" name="Right Arrow 2"/>
          <p:cNvSpPr/>
          <p:nvPr/>
        </p:nvSpPr>
        <p:spPr>
          <a:xfrm rot="19571465">
            <a:off x="5428797" y="5206587"/>
            <a:ext cx="1447800" cy="457200"/>
          </a:xfrm>
          <a:prstGeom prst="rightArrow">
            <a:avLst/>
          </a:prstGeom>
          <a:solidFill>
            <a:srgbClr val="33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itorial Manager9c.jpg"/>
          <p:cNvPicPr>
            <a:picLocks noChangeAspect="1"/>
          </p:cNvPicPr>
          <p:nvPr/>
        </p:nvPicPr>
        <p:blipFill>
          <a:blip r:embed="rId2" cstate="print"/>
          <a:stretch>
            <a:fillRect/>
          </a:stretch>
        </p:blipFill>
        <p:spPr>
          <a:xfrm>
            <a:off x="-1" y="1066800"/>
            <a:ext cx="9917511" cy="4572000"/>
          </a:xfrm>
          <a:prstGeom prst="rect">
            <a:avLst/>
          </a:prstGeom>
        </p:spPr>
      </p:pic>
      <p:sp>
        <p:nvSpPr>
          <p:cNvPr id="3" name="Right Arrow 2"/>
          <p:cNvSpPr/>
          <p:nvPr/>
        </p:nvSpPr>
        <p:spPr>
          <a:xfrm rot="19793308">
            <a:off x="-18762" y="4412157"/>
            <a:ext cx="1600200" cy="41260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5"/>
          <p:cNvSpPr>
            <a:spLocks noGrp="1"/>
          </p:cNvSpPr>
          <p:nvPr>
            <p:ph type="ctrTitle" idx="4294967295"/>
          </p:nvPr>
        </p:nvSpPr>
        <p:spPr>
          <a:xfrm>
            <a:off x="0" y="1273175"/>
            <a:ext cx="8421450" cy="990600"/>
          </a:xfrm>
        </p:spPr>
        <p:txBody>
          <a:bodyPr/>
          <a:lstStyle/>
          <a:p>
            <a:pPr algn="ctr"/>
            <a:r>
              <a:rPr lang="en-US" sz="3600" smtClean="0">
                <a:solidFill>
                  <a:srgbClr val="FFFFFF"/>
                </a:solidFill>
              </a:rPr>
              <a:t>How To Get Your Article Published</a:t>
            </a:r>
            <a:endParaRPr lang="en-GB" sz="3600" smtClean="0"/>
          </a:p>
        </p:txBody>
      </p:sp>
      <p:pic>
        <p:nvPicPr>
          <p:cNvPr id="20484" name="Picture 4" descr="C:\Documents and Settings\jamesc\My Documents\Training Plans\2009 Training Plan\Pictures\PeerReview.jpg"/>
          <p:cNvPicPr>
            <a:picLocks noChangeAspect="1" noChangeArrowheads="1"/>
          </p:cNvPicPr>
          <p:nvPr/>
        </p:nvPicPr>
        <p:blipFill>
          <a:blip r:embed="rId2" cstate="print"/>
          <a:srcRect b="19288"/>
          <a:stretch>
            <a:fillRect/>
          </a:stretch>
        </p:blipFill>
        <p:spPr bwMode="auto">
          <a:xfrm>
            <a:off x="0" y="990600"/>
            <a:ext cx="6706394" cy="4036217"/>
          </a:xfrm>
          <a:prstGeom prst="rect">
            <a:avLst/>
          </a:prstGeom>
          <a:ln>
            <a:noFill/>
          </a:ln>
          <a:effectLst>
            <a:outerShdw blurRad="292100" dist="139700" dir="2700000" algn="tl" rotWithShape="0">
              <a:srgbClr val="333333">
                <a:alpha val="65000"/>
              </a:srgbClr>
            </a:outerShdw>
          </a:effectLst>
        </p:spPr>
      </p:pic>
      <p:sp>
        <p:nvSpPr>
          <p:cNvPr id="46084" name="Text Box 5"/>
          <p:cNvSpPr txBox="1">
            <a:spLocks noChangeArrowheads="1"/>
          </p:cNvSpPr>
          <p:nvPr/>
        </p:nvSpPr>
        <p:spPr bwMode="auto">
          <a:xfrm>
            <a:off x="1021720" y="422275"/>
            <a:ext cx="8199562" cy="461665"/>
          </a:xfrm>
          <a:prstGeom prst="rect">
            <a:avLst/>
          </a:prstGeom>
          <a:noFill/>
          <a:ln w="9525">
            <a:noFill/>
            <a:miter lim="800000"/>
            <a:headEnd/>
            <a:tailEnd/>
          </a:ln>
        </p:spPr>
        <p:txBody>
          <a:bodyPr>
            <a:spAutoFit/>
          </a:bodyPr>
          <a:lstStyle/>
          <a:p>
            <a:pPr>
              <a:spcBef>
                <a:spcPct val="50000"/>
              </a:spcBef>
            </a:pPr>
            <a:endParaRPr lang="en-US"/>
          </a:p>
        </p:txBody>
      </p:sp>
      <p:sp>
        <p:nvSpPr>
          <p:cNvPr id="6" name="Rectangle 7"/>
          <p:cNvSpPr txBox="1">
            <a:spLocks noChangeArrowheads="1"/>
          </p:cNvSpPr>
          <p:nvPr/>
        </p:nvSpPr>
        <p:spPr bwMode="auto">
          <a:xfrm>
            <a:off x="229394" y="304800"/>
            <a:ext cx="4344194"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defTabSz="914400">
              <a:buClrTx/>
              <a:buSzTx/>
              <a:defRPr/>
            </a:pPr>
            <a:r>
              <a:rPr lang="en-US" altLang="zh-CN" sz="3200" b="1" kern="0" dirty="0" smtClean="0">
                <a:solidFill>
                  <a:srgbClr val="009900"/>
                </a:solidFill>
                <a:latin typeface="Franklin Gothic Medium Cond" pitchFamily="34" charset="0"/>
                <a:ea typeface="宋体" pitchFamily="2" charset="-122"/>
                <a:cs typeface="+mj-cs"/>
              </a:rPr>
              <a:t>4. </a:t>
            </a:r>
            <a:r>
              <a:rPr lang="en-GB" sz="3200" b="1" dirty="0" smtClean="0">
                <a:solidFill>
                  <a:srgbClr val="009900"/>
                </a:solidFill>
                <a:latin typeface="Franklin Gothic Medium Cond" pitchFamily="34" charset="0"/>
              </a:rPr>
              <a:t>Initial review by editorial</a:t>
            </a:r>
            <a:endParaRPr kumimoji="0" lang="en-US" altLang="zh-CN" sz="3200" b="1" i="0" u="none" strike="noStrike" kern="0" cap="none" spc="0" normalizeH="0" baseline="0" noProof="0" dirty="0" smtClean="0">
              <a:ln>
                <a:noFill/>
              </a:ln>
              <a:solidFill>
                <a:srgbClr val="009900"/>
              </a:solidFill>
              <a:effectLst/>
              <a:uLnTx/>
              <a:uFillTx/>
              <a:latin typeface="Franklin Gothic Medium Cond" pitchFamily="34" charset="0"/>
              <a:ea typeface="宋体" pitchFamily="2" charset="-122"/>
              <a:cs typeface="+mj-cs"/>
            </a:endParaRPr>
          </a:p>
        </p:txBody>
      </p:sp>
      <p:sp>
        <p:nvSpPr>
          <p:cNvPr id="7" name="TextBox 4"/>
          <p:cNvSpPr txBox="1">
            <a:spLocks noChangeArrowheads="1"/>
          </p:cNvSpPr>
          <p:nvPr/>
        </p:nvSpPr>
        <p:spPr bwMode="auto">
          <a:xfrm>
            <a:off x="305594" y="5257800"/>
            <a:ext cx="8458200" cy="954107"/>
          </a:xfrm>
          <a:prstGeom prst="rect">
            <a:avLst/>
          </a:prstGeom>
          <a:noFill/>
          <a:ln w="9525">
            <a:noFill/>
            <a:miter lim="800000"/>
            <a:headEnd/>
            <a:tailEnd/>
          </a:ln>
        </p:spPr>
        <p:txBody>
          <a:bodyPr wrap="square">
            <a:spAutoFit/>
          </a:bodyPr>
          <a:lstStyle/>
          <a:p>
            <a:pPr marL="400050" indent="-400050">
              <a:buFont typeface="Arial" pitchFamily="34" charset="0"/>
              <a:buChar char="•"/>
              <a:tabLst>
                <a:tab pos="400050" algn="l"/>
              </a:tabLst>
            </a:pPr>
            <a:r>
              <a:rPr lang="en-US" sz="2800" dirty="0">
                <a:solidFill>
                  <a:srgbClr val="0000FF"/>
                </a:solidFill>
                <a:latin typeface="Franklin Gothic Medium Cond" pitchFamily="34" charset="0"/>
                <a:ea typeface="宋体" pitchFamily="2" charset="-122"/>
              </a:rPr>
              <a:t>Many journals use a system of initial editorial review</a:t>
            </a:r>
            <a:r>
              <a:rPr lang="en-US" sz="2800" dirty="0" smtClean="0">
                <a:solidFill>
                  <a:srgbClr val="0000FF"/>
                </a:solidFill>
                <a:latin typeface="Franklin Gothic Medium Cond" pitchFamily="34" charset="0"/>
                <a:ea typeface="宋体" pitchFamily="2" charset="-122"/>
              </a:rPr>
              <a:t>.</a:t>
            </a:r>
          </a:p>
          <a:p>
            <a:pPr marL="400050" indent="-400050">
              <a:buFont typeface="Arial" pitchFamily="34" charset="0"/>
              <a:buChar char="•"/>
              <a:tabLst>
                <a:tab pos="400050" algn="l"/>
              </a:tabLst>
            </a:pPr>
            <a:r>
              <a:rPr lang="en-US" sz="2800" dirty="0" smtClean="0">
                <a:solidFill>
                  <a:srgbClr val="0000FF"/>
                </a:solidFill>
                <a:latin typeface="Franklin Gothic Medium Cond" pitchFamily="34" charset="0"/>
                <a:ea typeface="宋体" pitchFamily="2" charset="-122"/>
              </a:rPr>
              <a:t>Editors </a:t>
            </a:r>
            <a:r>
              <a:rPr lang="en-US" sz="2800" dirty="0">
                <a:solidFill>
                  <a:srgbClr val="0000FF"/>
                </a:solidFill>
                <a:latin typeface="Franklin Gothic Medium Cond" pitchFamily="34" charset="0"/>
                <a:ea typeface="宋体" pitchFamily="2" charset="-122"/>
              </a:rPr>
              <a:t>may reject a manuscript without sending it for </a:t>
            </a:r>
            <a:r>
              <a:rPr lang="en-US" sz="2800" dirty="0" smtClean="0">
                <a:solidFill>
                  <a:srgbClr val="0000FF"/>
                </a:solidFill>
                <a:latin typeface="Franklin Gothic Medium Cond" pitchFamily="34" charset="0"/>
                <a:ea typeface="宋体" pitchFamily="2" charset="-122"/>
              </a:rPr>
              <a:t>review</a:t>
            </a:r>
          </a:p>
        </p:txBody>
      </p:sp>
      <p:sp>
        <p:nvSpPr>
          <p:cNvPr id="8" name="Rectangle 3"/>
          <p:cNvSpPr txBox="1">
            <a:spLocks noChangeArrowheads="1"/>
          </p:cNvSpPr>
          <p:nvPr/>
        </p:nvSpPr>
        <p:spPr bwMode="auto">
          <a:xfrm>
            <a:off x="6934994" y="1905000"/>
            <a:ext cx="26670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
                <a:srgbClr val="000066"/>
              </a:buClr>
              <a:buSzPct val="70000"/>
              <a:buFont typeface="Wingdings" pitchFamily="2" charset="2"/>
              <a:buNone/>
              <a:tabLst/>
              <a:defRPr/>
            </a:pPr>
            <a:r>
              <a:rPr kumimoji="0" lang="en-US" altLang="zh-CN" sz="2800" b="1" i="0" u="none" strike="noStrike" kern="0" cap="none" spc="0" normalizeH="0" baseline="0" noProof="0" dirty="0" smtClean="0">
                <a:ln>
                  <a:noFill/>
                </a:ln>
                <a:solidFill>
                  <a:srgbClr val="32323D"/>
                </a:solidFill>
                <a:effectLst/>
                <a:uLnTx/>
                <a:uFillTx/>
                <a:latin typeface="Franklin Gothic Medium Cond" pitchFamily="34" charset="0"/>
                <a:ea typeface="宋体" pitchFamily="2" charset="-122"/>
              </a:rPr>
              <a:t>Why? </a:t>
            </a:r>
          </a:p>
          <a:p>
            <a:pPr marR="0" lvl="0" algn="l" defTabSz="914400" rtl="0" eaLnBrk="1" fontAlgn="base" latinLnBrk="0" hangingPunct="1">
              <a:lnSpc>
                <a:spcPct val="90000"/>
              </a:lnSpc>
              <a:spcBef>
                <a:spcPct val="20000"/>
              </a:spcBef>
              <a:spcAft>
                <a:spcPct val="0"/>
              </a:spcAft>
              <a:buClr>
                <a:srgbClr val="000066"/>
              </a:buClr>
              <a:buSzPct val="70000"/>
              <a:tabLst/>
              <a:defRPr/>
            </a:pPr>
            <a:r>
              <a:rPr kumimoji="0" lang="en-US" altLang="zh-CN" sz="2800" b="0" i="0" u="none" strike="noStrike" kern="0" cap="none" spc="0" normalizeH="0" baseline="0" noProof="0" dirty="0" smtClean="0">
                <a:ln>
                  <a:noFill/>
                </a:ln>
                <a:solidFill>
                  <a:srgbClr val="32323D"/>
                </a:solidFill>
                <a:effectLst/>
                <a:uLnTx/>
                <a:uFillTx/>
                <a:latin typeface="Franklin Gothic Medium Cond" pitchFamily="34" charset="0"/>
                <a:ea typeface="宋体" pitchFamily="2" charset="-122"/>
              </a:rPr>
              <a:t>Editors wish to use reviewers only for those papers with a good probability of acceptance.</a:t>
            </a:r>
            <a:endParaRPr kumimoji="0" lang="en-US" altLang="zh-CN" sz="2800" b="1" i="0" u="none" strike="noStrike" kern="0" cap="none" spc="0" normalizeH="0" baseline="0" noProof="0" dirty="0" smtClean="0">
              <a:ln>
                <a:noFill/>
              </a:ln>
              <a:solidFill>
                <a:srgbClr val="32323D"/>
              </a:solidFill>
              <a:effectLst/>
              <a:uLnTx/>
              <a:uFillTx/>
              <a:latin typeface="Franklin Gothic Medium Cond" pitchFamily="34" charset="0"/>
              <a:ea typeface="宋体" pitchFamily="2" charset="-122"/>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3"/>
          <p:cNvSpPr>
            <a:spLocks noGrp="1" noChangeArrowheads="1"/>
          </p:cNvSpPr>
          <p:nvPr>
            <p:ph type="body" sz="half" idx="4294967295"/>
          </p:nvPr>
        </p:nvSpPr>
        <p:spPr>
          <a:xfrm>
            <a:off x="686594" y="1066800"/>
            <a:ext cx="8686800" cy="4876800"/>
          </a:xfrm>
        </p:spPr>
        <p:txBody>
          <a:bodyPr/>
          <a:lstStyle/>
          <a:p>
            <a:pPr eaLnBrk="1" hangingPunct="1">
              <a:buFont typeface="Wingdings" pitchFamily="2" charset="2"/>
              <a:buNone/>
            </a:pPr>
            <a:r>
              <a:rPr lang="en-US" altLang="zh-CN" sz="2400" dirty="0" smtClean="0">
                <a:solidFill>
                  <a:srgbClr val="FF3300"/>
                </a:solidFill>
                <a:latin typeface="Franklin Gothic Medium Cond" pitchFamily="34" charset="0"/>
                <a:ea typeface="宋体" pitchFamily="2" charset="-122"/>
              </a:rPr>
              <a:t>Content</a:t>
            </a:r>
          </a:p>
          <a:p>
            <a:pPr eaLnBrk="1" hangingPunct="1">
              <a:buFont typeface="Wingdings" pitchFamily="2" charset="2"/>
              <a:buNone/>
            </a:pPr>
            <a:endParaRPr lang="en-US" altLang="zh-CN" sz="900" dirty="0" smtClean="0">
              <a:solidFill>
                <a:srgbClr val="FF3300"/>
              </a:solidFill>
              <a:latin typeface="Franklin Gothic Medium Cond" pitchFamily="34" charset="0"/>
              <a:ea typeface="宋体" pitchFamily="2" charset="-122"/>
            </a:endParaRPr>
          </a:p>
          <a:p>
            <a:r>
              <a:rPr lang="en-US" altLang="zh-CN" sz="2400" b="0" dirty="0" smtClean="0">
                <a:latin typeface="Franklin Gothic Medium Cond" pitchFamily="34" charset="0"/>
                <a:ea typeface="宋体" pitchFamily="2" charset="-122"/>
              </a:rPr>
              <a:t>Paper is of limited interest and is a routine application of well-known methods</a:t>
            </a:r>
          </a:p>
          <a:p>
            <a:pPr eaLnBrk="1" hangingPunct="1"/>
            <a:r>
              <a:rPr lang="en-US" altLang="zh-CN" sz="2400" b="0" dirty="0" smtClean="0">
                <a:latin typeface="Franklin Gothic Medium Cond" pitchFamily="34" charset="0"/>
                <a:ea typeface="宋体" pitchFamily="2" charset="-122"/>
              </a:rPr>
              <a:t>The work presented in the article is out of the scope of the journal</a:t>
            </a:r>
          </a:p>
          <a:p>
            <a:pPr eaLnBrk="1" hangingPunct="1"/>
            <a:r>
              <a:rPr lang="en-US" altLang="zh-CN" sz="2400" b="0" dirty="0" smtClean="0">
                <a:latin typeface="Franklin Gothic Medium Cond" pitchFamily="34" charset="0"/>
                <a:ea typeface="宋体" pitchFamily="2" charset="-122"/>
              </a:rPr>
              <a:t>Novelty and significance are not immediately evident or sufficiently well-justified</a:t>
            </a:r>
          </a:p>
          <a:p>
            <a:pPr eaLnBrk="1" hangingPunct="1">
              <a:buNone/>
            </a:pPr>
            <a:endParaRPr lang="en-US" altLang="zh-CN" sz="1000" b="0" dirty="0" smtClean="0">
              <a:latin typeface="Franklin Gothic Medium Cond" pitchFamily="34" charset="0"/>
              <a:ea typeface="宋体" pitchFamily="2" charset="-122"/>
            </a:endParaRPr>
          </a:p>
          <a:p>
            <a:pPr>
              <a:buNone/>
            </a:pPr>
            <a:r>
              <a:rPr lang="en-US" altLang="zh-CN" sz="2400" dirty="0" smtClean="0">
                <a:solidFill>
                  <a:srgbClr val="FF3300"/>
                </a:solidFill>
                <a:latin typeface="Franklin Gothic Medium Cond" pitchFamily="34" charset="0"/>
                <a:ea typeface="宋体" pitchFamily="2" charset="-122"/>
              </a:rPr>
              <a:t>Preparation</a:t>
            </a:r>
          </a:p>
          <a:p>
            <a:pPr>
              <a:lnSpc>
                <a:spcPct val="80000"/>
              </a:lnSpc>
            </a:pPr>
            <a:r>
              <a:rPr lang="en-US" altLang="zh-CN" sz="2400" b="0" dirty="0" smtClean="0">
                <a:latin typeface="Franklin Gothic Medium Cond" pitchFamily="34" charset="0"/>
                <a:ea typeface="宋体" pitchFamily="2" charset="-122"/>
              </a:rPr>
              <a:t>Failure to meet submission requirements</a:t>
            </a:r>
          </a:p>
          <a:p>
            <a:pPr>
              <a:lnSpc>
                <a:spcPct val="80000"/>
              </a:lnSpc>
            </a:pPr>
            <a:r>
              <a:rPr lang="en-US" altLang="zh-CN" sz="2400" b="0" dirty="0" smtClean="0">
                <a:latin typeface="Franklin Gothic Medium Cond" pitchFamily="34" charset="0"/>
                <a:ea typeface="宋体" pitchFamily="2" charset="-122"/>
              </a:rPr>
              <a:t>Incomplete coverage of literature </a:t>
            </a:r>
          </a:p>
          <a:p>
            <a:pPr>
              <a:lnSpc>
                <a:spcPct val="80000"/>
              </a:lnSpc>
            </a:pPr>
            <a:r>
              <a:rPr lang="en-US" altLang="zh-CN" sz="2400" b="0" dirty="0" smtClean="0">
                <a:latin typeface="Franklin Gothic Medium Cond" pitchFamily="34" charset="0"/>
                <a:ea typeface="宋体" pitchFamily="2" charset="-122"/>
              </a:rPr>
              <a:t>Unacceptably poor English</a:t>
            </a:r>
          </a:p>
        </p:txBody>
      </p:sp>
      <p:sp>
        <p:nvSpPr>
          <p:cNvPr id="6" name="TextBox 4"/>
          <p:cNvSpPr txBox="1">
            <a:spLocks noChangeArrowheads="1"/>
          </p:cNvSpPr>
          <p:nvPr/>
        </p:nvSpPr>
        <p:spPr bwMode="auto">
          <a:xfrm>
            <a:off x="305594" y="381000"/>
            <a:ext cx="8458200" cy="523220"/>
          </a:xfrm>
          <a:prstGeom prst="rect">
            <a:avLst/>
          </a:prstGeom>
          <a:noFill/>
          <a:ln w="9525">
            <a:noFill/>
            <a:miter lim="800000"/>
            <a:headEnd/>
            <a:tailEnd/>
          </a:ln>
        </p:spPr>
        <p:txBody>
          <a:bodyPr wrap="square">
            <a:spAutoFit/>
          </a:bodyPr>
          <a:lstStyle/>
          <a:p>
            <a:pPr marL="400050" indent="-400050">
              <a:tabLst>
                <a:tab pos="400050" algn="l"/>
              </a:tabLst>
            </a:pPr>
            <a:r>
              <a:rPr lang="en-US" sz="2800" dirty="0" smtClean="0">
                <a:solidFill>
                  <a:srgbClr val="0000FF"/>
                </a:solidFill>
                <a:latin typeface="Franklin Gothic Medium Cond" pitchFamily="34" charset="0"/>
                <a:ea typeface="宋体" pitchFamily="2" charset="-122"/>
              </a:rPr>
              <a:t>Editors </a:t>
            </a:r>
            <a:r>
              <a:rPr lang="en-US" sz="2800" dirty="0">
                <a:solidFill>
                  <a:srgbClr val="0000FF"/>
                </a:solidFill>
                <a:latin typeface="Franklin Gothic Medium Cond" pitchFamily="34" charset="0"/>
                <a:ea typeface="宋体" pitchFamily="2" charset="-122"/>
              </a:rPr>
              <a:t>may reject a manuscript without sending it for </a:t>
            </a:r>
            <a:r>
              <a:rPr lang="en-US" sz="2800" dirty="0" smtClean="0">
                <a:solidFill>
                  <a:srgbClr val="0000FF"/>
                </a:solidFill>
                <a:latin typeface="Franklin Gothic Medium Cond" pitchFamily="34" charset="0"/>
                <a:ea typeface="宋体" pitchFamily="2" charset="-122"/>
              </a:rPr>
              <a:t>review</a:t>
            </a: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itorial Manager9b.jpg"/>
          <p:cNvPicPr>
            <a:picLocks noChangeAspect="1"/>
          </p:cNvPicPr>
          <p:nvPr/>
        </p:nvPicPr>
        <p:blipFill>
          <a:blip r:embed="rId2" cstate="print"/>
          <a:stretch>
            <a:fillRect/>
          </a:stretch>
        </p:blipFill>
        <p:spPr>
          <a:xfrm>
            <a:off x="-1" y="1219200"/>
            <a:ext cx="9766403" cy="3429000"/>
          </a:xfrm>
          <a:prstGeom prst="rect">
            <a:avLst/>
          </a:prstGeom>
        </p:spPr>
      </p:pic>
      <p:sp>
        <p:nvSpPr>
          <p:cNvPr id="3" name="Right Arrow 2"/>
          <p:cNvSpPr/>
          <p:nvPr/>
        </p:nvSpPr>
        <p:spPr>
          <a:xfrm rot="18603768">
            <a:off x="7540767" y="3802720"/>
            <a:ext cx="1902887" cy="27867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7"/>
          <p:cNvSpPr txBox="1">
            <a:spLocks noChangeArrowheads="1"/>
          </p:cNvSpPr>
          <p:nvPr/>
        </p:nvSpPr>
        <p:spPr bwMode="auto">
          <a:xfrm>
            <a:off x="229394" y="304800"/>
            <a:ext cx="3581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defTabSz="914400">
              <a:buClrTx/>
              <a:buSzTx/>
              <a:defRPr/>
            </a:pPr>
            <a:r>
              <a:rPr lang="en-US" altLang="zh-CN" sz="3200" b="1" kern="0" dirty="0" smtClean="0">
                <a:solidFill>
                  <a:srgbClr val="009900"/>
                </a:solidFill>
                <a:latin typeface="Franklin Gothic Medium Cond" pitchFamily="34" charset="0"/>
                <a:ea typeface="宋体" pitchFamily="2" charset="-122"/>
                <a:cs typeface="+mj-cs"/>
              </a:rPr>
              <a:t>5. R</a:t>
            </a:r>
            <a:r>
              <a:rPr lang="en-GB" sz="3200" b="1" dirty="0" err="1" smtClean="0">
                <a:solidFill>
                  <a:srgbClr val="009900"/>
                </a:solidFill>
                <a:latin typeface="Franklin Gothic Medium Cond" pitchFamily="34" charset="0"/>
              </a:rPr>
              <a:t>eview</a:t>
            </a:r>
            <a:r>
              <a:rPr lang="en-GB" sz="3200" b="1" dirty="0" smtClean="0">
                <a:solidFill>
                  <a:srgbClr val="009900"/>
                </a:solidFill>
                <a:latin typeface="Franklin Gothic Medium Cond" pitchFamily="34" charset="0"/>
              </a:rPr>
              <a:t> by peers </a:t>
            </a:r>
            <a:endParaRPr kumimoji="0" lang="en-US" altLang="zh-CN" sz="3200" b="1" i="0" u="none" strike="noStrike" kern="0" cap="none" spc="0" normalizeH="0" baseline="0" noProof="0" dirty="0" smtClean="0">
              <a:ln>
                <a:noFill/>
              </a:ln>
              <a:solidFill>
                <a:srgbClr val="009900"/>
              </a:solidFill>
              <a:effectLst/>
              <a:uLnTx/>
              <a:uFillTx/>
              <a:latin typeface="Franklin Gothic Medium Cond" pitchFamily="34" charset="0"/>
              <a:ea typeface="宋体" pitchFamily="2" charset="-122"/>
              <a:cs typeface="+mj-cs"/>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4294967295"/>
          </p:nvPr>
        </p:nvSpPr>
        <p:spPr>
          <a:xfrm>
            <a:off x="610394" y="1295400"/>
            <a:ext cx="8763000" cy="4800599"/>
          </a:xfrm>
        </p:spPr>
        <p:txBody>
          <a:bodyPr/>
          <a:lstStyle/>
          <a:p>
            <a:pPr eaLnBrk="1" hangingPunct="1">
              <a:lnSpc>
                <a:spcPct val="80000"/>
              </a:lnSpc>
            </a:pPr>
            <a:r>
              <a:rPr lang="en-US" altLang="zh-CN" sz="2400" dirty="0" smtClean="0">
                <a:latin typeface="Comic Sans MS" pitchFamily="66" charset="0"/>
                <a:ea typeface="宋体" pitchFamily="2" charset="-122"/>
              </a:rPr>
              <a:t>Nearly every manuscript requires revision. </a:t>
            </a:r>
          </a:p>
          <a:p>
            <a:pPr eaLnBrk="1" hangingPunct="1">
              <a:lnSpc>
                <a:spcPct val="80000"/>
              </a:lnSpc>
              <a:buFont typeface="Wingdings" pitchFamily="2" charset="2"/>
              <a:buNone/>
            </a:pPr>
            <a:endParaRPr lang="en-US" altLang="zh-CN" sz="2400" dirty="0" smtClean="0">
              <a:latin typeface="Comic Sans MS" pitchFamily="66" charset="0"/>
              <a:ea typeface="宋体" pitchFamily="2" charset="-122"/>
            </a:endParaRPr>
          </a:p>
          <a:p>
            <a:pPr eaLnBrk="1" hangingPunct="1">
              <a:lnSpc>
                <a:spcPct val="80000"/>
              </a:lnSpc>
            </a:pPr>
            <a:r>
              <a:rPr lang="en-US" altLang="zh-CN" sz="2400" dirty="0" smtClean="0">
                <a:latin typeface="Comic Sans MS" pitchFamily="66" charset="0"/>
                <a:ea typeface="宋体" pitchFamily="2" charset="-122"/>
              </a:rPr>
              <a:t>Keep in mind that editors and reviewers </a:t>
            </a:r>
            <a:r>
              <a:rPr lang="en-US" altLang="zh-CN" sz="2400" dirty="0" smtClean="0">
                <a:solidFill>
                  <a:srgbClr val="FF0000"/>
                </a:solidFill>
                <a:latin typeface="Comic Sans MS" pitchFamily="66" charset="0"/>
                <a:ea typeface="宋体" pitchFamily="2" charset="-122"/>
              </a:rPr>
              <a:t>mean to help</a:t>
            </a:r>
            <a:r>
              <a:rPr lang="en-US" altLang="zh-CN" sz="2400" dirty="0" smtClean="0">
                <a:latin typeface="Comic Sans MS" pitchFamily="66" charset="0"/>
                <a:ea typeface="宋体" pitchFamily="2" charset="-122"/>
              </a:rPr>
              <a:t> you improve your article</a:t>
            </a:r>
          </a:p>
          <a:p>
            <a:pPr lvl="1" eaLnBrk="1" hangingPunct="1">
              <a:lnSpc>
                <a:spcPct val="80000"/>
              </a:lnSpc>
            </a:pPr>
            <a:r>
              <a:rPr lang="en-US" altLang="zh-CN" sz="2400" dirty="0" smtClean="0">
                <a:latin typeface="Comic Sans MS" pitchFamily="66" charset="0"/>
                <a:ea typeface="宋体" pitchFamily="2" charset="-122"/>
              </a:rPr>
              <a:t>Do not take offense. </a:t>
            </a:r>
          </a:p>
          <a:p>
            <a:pPr eaLnBrk="1" hangingPunct="1">
              <a:lnSpc>
                <a:spcPct val="80000"/>
              </a:lnSpc>
            </a:pPr>
            <a:endParaRPr lang="en-US" altLang="zh-CN" sz="2400" dirty="0" smtClean="0">
              <a:latin typeface="Comic Sans MS" pitchFamily="66" charset="0"/>
              <a:ea typeface="宋体" pitchFamily="2" charset="-122"/>
            </a:endParaRPr>
          </a:p>
          <a:p>
            <a:pPr eaLnBrk="1" hangingPunct="1">
              <a:lnSpc>
                <a:spcPct val="80000"/>
              </a:lnSpc>
            </a:pPr>
            <a:r>
              <a:rPr lang="en-US" altLang="zh-CN" sz="2400" dirty="0" smtClean="0">
                <a:latin typeface="Comic Sans MS" pitchFamily="66" charset="0"/>
                <a:ea typeface="宋体" pitchFamily="2" charset="-122"/>
              </a:rPr>
              <a:t>Minor revision </a:t>
            </a:r>
            <a:r>
              <a:rPr lang="en-US" altLang="zh-CN" sz="2400" dirty="0" smtClean="0">
                <a:solidFill>
                  <a:srgbClr val="FF0000"/>
                </a:solidFill>
                <a:latin typeface="Comic Sans MS" pitchFamily="66" charset="0"/>
                <a:ea typeface="宋体" pitchFamily="2" charset="-122"/>
              </a:rPr>
              <a:t>does NOT guarantee</a:t>
            </a:r>
            <a:r>
              <a:rPr lang="en-US" altLang="zh-CN" sz="2400" dirty="0" smtClean="0">
                <a:latin typeface="Comic Sans MS" pitchFamily="66" charset="0"/>
                <a:ea typeface="宋体" pitchFamily="2" charset="-122"/>
              </a:rPr>
              <a:t> acceptance after revision.</a:t>
            </a:r>
          </a:p>
          <a:p>
            <a:pPr lvl="1" eaLnBrk="1" hangingPunct="1">
              <a:lnSpc>
                <a:spcPct val="80000"/>
              </a:lnSpc>
            </a:pPr>
            <a:r>
              <a:rPr lang="en-US" altLang="zh-CN" sz="2400" dirty="0" smtClean="0">
                <a:latin typeface="Comic Sans MS" pitchFamily="66" charset="0"/>
                <a:ea typeface="宋体" pitchFamily="2" charset="-122"/>
              </a:rPr>
              <a:t>Do not count on acceptance, but address all comments carefully</a:t>
            </a:r>
          </a:p>
          <a:p>
            <a:pPr eaLnBrk="1" hangingPunct="1">
              <a:lnSpc>
                <a:spcPct val="80000"/>
              </a:lnSpc>
            </a:pPr>
            <a:endParaRPr lang="en-US" altLang="zh-CN" sz="2400" dirty="0" smtClean="0">
              <a:latin typeface="Comic Sans MS" pitchFamily="66" charset="0"/>
              <a:ea typeface="宋体" pitchFamily="2" charset="-122"/>
            </a:endParaRPr>
          </a:p>
          <a:p>
            <a:pPr eaLnBrk="1" hangingPunct="1">
              <a:lnSpc>
                <a:spcPct val="80000"/>
              </a:lnSpc>
            </a:pPr>
            <a:r>
              <a:rPr lang="en-US" altLang="zh-CN" sz="2400" dirty="0" smtClean="0">
                <a:latin typeface="Comic Sans MS" pitchFamily="66" charset="0"/>
                <a:ea typeface="宋体" pitchFamily="2" charset="-122"/>
              </a:rPr>
              <a:t>Revise the manuscript by considering one by one of the reviewers comments</a:t>
            </a:r>
          </a:p>
        </p:txBody>
      </p:sp>
      <p:sp>
        <p:nvSpPr>
          <p:cNvPr id="50179" name="Text Box 4"/>
          <p:cNvSpPr txBox="1">
            <a:spLocks noChangeArrowheads="1"/>
          </p:cNvSpPr>
          <p:nvPr/>
        </p:nvSpPr>
        <p:spPr bwMode="auto">
          <a:xfrm>
            <a:off x="229394" y="381000"/>
            <a:ext cx="5029199" cy="584775"/>
          </a:xfrm>
          <a:prstGeom prst="rect">
            <a:avLst/>
          </a:prstGeom>
          <a:noFill/>
          <a:ln w="9525">
            <a:noFill/>
            <a:miter lim="800000"/>
            <a:headEnd/>
            <a:tailEnd/>
          </a:ln>
        </p:spPr>
        <p:txBody>
          <a:bodyPr wrap="square">
            <a:spAutoFit/>
          </a:bodyPr>
          <a:lstStyle/>
          <a:p>
            <a:pPr>
              <a:spcBef>
                <a:spcPct val="50000"/>
              </a:spcBef>
            </a:pPr>
            <a:r>
              <a:rPr lang="en-US" altLang="zh-CN" sz="3200" b="1" dirty="0" smtClean="0">
                <a:solidFill>
                  <a:srgbClr val="009900"/>
                </a:solidFill>
                <a:latin typeface="Franklin Gothic Medium Cond" pitchFamily="34" charset="0"/>
                <a:ea typeface="宋体" pitchFamily="2" charset="-122"/>
              </a:rPr>
              <a:t>5.1 Reviewing as </a:t>
            </a:r>
            <a:r>
              <a:rPr lang="en-US" altLang="zh-CN" sz="3200" b="1" dirty="0">
                <a:solidFill>
                  <a:srgbClr val="009900"/>
                </a:solidFill>
                <a:latin typeface="Franklin Gothic Medium Cond" pitchFamily="34" charset="0"/>
                <a:ea typeface="宋体" pitchFamily="2" charset="-122"/>
              </a:rPr>
              <a:t>a procedure</a:t>
            </a:r>
            <a:endParaRPr lang="en-GB" sz="3200" b="1" dirty="0">
              <a:solidFill>
                <a:srgbClr val="009900"/>
              </a:solidFill>
              <a:latin typeface="Franklin Gothic Medium Cond" pitchFamily="34" charset="0"/>
            </a:endParaRP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8"/>
          <p:cNvSpPr txBox="1">
            <a:spLocks noChangeArrowheads="1"/>
          </p:cNvSpPr>
          <p:nvPr/>
        </p:nvSpPr>
        <p:spPr bwMode="auto">
          <a:xfrm>
            <a:off x="229394" y="1219200"/>
            <a:ext cx="8173760" cy="978729"/>
          </a:xfrm>
          <a:prstGeom prst="rect">
            <a:avLst/>
          </a:prstGeom>
          <a:noFill/>
          <a:ln w="9525">
            <a:noFill/>
            <a:miter lim="800000"/>
            <a:headEnd/>
            <a:tailEnd/>
          </a:ln>
        </p:spPr>
        <p:txBody>
          <a:bodyPr>
            <a:spAutoFit/>
          </a:bodyPr>
          <a:lstStyle/>
          <a:p>
            <a:pPr>
              <a:lnSpc>
                <a:spcPct val="90000"/>
              </a:lnSpc>
              <a:spcBef>
                <a:spcPct val="50000"/>
              </a:spcBef>
            </a:pPr>
            <a:r>
              <a:rPr lang="en-US" altLang="zh-CN" sz="3200" dirty="0">
                <a:solidFill>
                  <a:srgbClr val="009900"/>
                </a:solidFill>
                <a:latin typeface="Franklin Gothic Medium Cond" pitchFamily="34" charset="0"/>
                <a:ea typeface="宋体" pitchFamily="2" charset="-122"/>
              </a:rPr>
              <a:t>Carefully study the comments and prepare a detailed letter of response.</a:t>
            </a:r>
          </a:p>
        </p:txBody>
      </p:sp>
      <p:pic>
        <p:nvPicPr>
          <p:cNvPr id="83972" name="Picture 4" descr="http://academic.cuesta.edu/acasupp/as/images/boystudy.gif"/>
          <p:cNvPicPr>
            <a:picLocks noChangeAspect="1" noChangeArrowheads="1"/>
          </p:cNvPicPr>
          <p:nvPr/>
        </p:nvPicPr>
        <p:blipFill>
          <a:blip r:embed="rId3" cstate="print"/>
          <a:srcRect/>
          <a:stretch>
            <a:fillRect/>
          </a:stretch>
        </p:blipFill>
        <p:spPr bwMode="auto">
          <a:xfrm>
            <a:off x="3277394" y="1676400"/>
            <a:ext cx="2086541"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1204" name="Rectangle 2"/>
          <p:cNvSpPr>
            <a:spLocks noGrp="1" noChangeArrowheads="1"/>
          </p:cNvSpPr>
          <p:nvPr>
            <p:ph type="title" idx="4294967295"/>
          </p:nvPr>
        </p:nvSpPr>
        <p:spPr>
          <a:xfrm>
            <a:off x="153194" y="304800"/>
            <a:ext cx="4800600" cy="685800"/>
          </a:xfrm>
        </p:spPr>
        <p:txBody>
          <a:bodyPr/>
          <a:lstStyle/>
          <a:p>
            <a:pPr eaLnBrk="1" hangingPunct="1"/>
            <a:r>
              <a:rPr lang="en-US" altLang="zh-CN" dirty="0" smtClean="0">
                <a:solidFill>
                  <a:srgbClr val="009900"/>
                </a:solidFill>
                <a:latin typeface="Franklin Gothic Medium Cond" pitchFamily="34" charset="0"/>
                <a:ea typeface="宋体" pitchFamily="2" charset="-122"/>
              </a:rPr>
              <a:t>5.2 Revision after submission</a:t>
            </a:r>
            <a:endParaRPr lang="zh-CN" altLang="en-US" i="1" dirty="0" smtClean="0">
              <a:solidFill>
                <a:srgbClr val="009900"/>
              </a:solidFill>
              <a:latin typeface="Franklin Gothic Medium Cond" pitchFamily="34" charset="0"/>
              <a:ea typeface="宋体" pitchFamily="2" charset="-122"/>
            </a:endParaRPr>
          </a:p>
        </p:txBody>
      </p:sp>
      <p:sp>
        <p:nvSpPr>
          <p:cNvPr id="5" name="Rectangle 3"/>
          <p:cNvSpPr txBox="1">
            <a:spLocks noChangeArrowheads="1"/>
          </p:cNvSpPr>
          <p:nvPr/>
        </p:nvSpPr>
        <p:spPr bwMode="auto">
          <a:xfrm>
            <a:off x="762795" y="3581400"/>
            <a:ext cx="78486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defTabSz="914400">
              <a:lnSpc>
                <a:spcPct val="80000"/>
              </a:lnSpc>
              <a:spcBef>
                <a:spcPct val="20000"/>
              </a:spcBef>
              <a:buClr>
                <a:srgbClr val="000066"/>
              </a:buClr>
              <a:buSzPct val="70000"/>
              <a:buFont typeface="Wingdings" pitchFamily="2" charset="2"/>
              <a:buChar char="§"/>
            </a:pPr>
            <a:r>
              <a:rPr kumimoji="0" lang="en-US" altLang="zh-CN" sz="2000" b="1" i="0" u="none" strike="noStrike" kern="0" cap="none" spc="0" normalizeH="0" baseline="0" noProof="0" dirty="0" smtClean="0">
                <a:ln>
                  <a:noFill/>
                </a:ln>
                <a:solidFill>
                  <a:srgbClr val="32323D"/>
                </a:solidFill>
                <a:effectLst/>
                <a:uLnTx/>
                <a:uFillTx/>
                <a:latin typeface="Comic Sans MS" pitchFamily="66" charset="0"/>
                <a:ea typeface="宋体" pitchFamily="2" charset="-122"/>
              </a:rPr>
              <a:t>Cut and paste </a:t>
            </a:r>
            <a:r>
              <a:rPr kumimoji="0" lang="en-US" altLang="zh-CN" sz="2000" b="1" i="0" u="none" strike="noStrike" kern="0" cap="none" spc="0" normalizeH="0" baseline="0" noProof="0" dirty="0" smtClean="0">
                <a:ln>
                  <a:noFill/>
                </a:ln>
                <a:solidFill>
                  <a:srgbClr val="FF3300"/>
                </a:solidFill>
                <a:effectLst/>
                <a:uLnTx/>
                <a:uFillTx/>
                <a:latin typeface="Comic Sans MS" pitchFamily="66" charset="0"/>
                <a:ea typeface="宋体" pitchFamily="2" charset="-122"/>
              </a:rPr>
              <a:t>each</a:t>
            </a:r>
            <a:r>
              <a:rPr kumimoji="0" lang="en-US" altLang="zh-CN" sz="2000" b="1" i="0" u="none" strike="noStrike" kern="0" cap="none" spc="0" normalizeH="0" baseline="0" noProof="0" dirty="0" smtClean="0">
                <a:ln>
                  <a:noFill/>
                </a:ln>
                <a:solidFill>
                  <a:srgbClr val="32323D"/>
                </a:solidFill>
                <a:effectLst/>
                <a:uLnTx/>
                <a:uFillTx/>
                <a:latin typeface="Comic Sans MS" pitchFamily="66" charset="0"/>
                <a:ea typeface="宋体" pitchFamily="2" charset="-122"/>
              </a:rPr>
              <a:t> comment by the reviewer. Answer it directly, do not miss any </a:t>
            </a:r>
            <a:r>
              <a:rPr lang="en-US" altLang="zh-CN" sz="2000" b="1" kern="0" dirty="0" smtClean="0">
                <a:solidFill>
                  <a:srgbClr val="32323D"/>
                </a:solidFill>
                <a:latin typeface="Comic Sans MS" pitchFamily="66" charset="0"/>
                <a:ea typeface="宋体" pitchFamily="2" charset="-122"/>
              </a:rPr>
              <a:t>point. Give page and line number</a:t>
            </a:r>
            <a:endParaRPr kumimoji="0" lang="en-US" altLang="zh-CN" sz="2000" b="1" i="0" u="none" strike="noStrike" kern="0" cap="none" spc="0" normalizeH="0" baseline="0" noProof="0" dirty="0" smtClean="0">
              <a:ln>
                <a:noFill/>
              </a:ln>
              <a:solidFill>
                <a:srgbClr val="32323D"/>
              </a:solidFill>
              <a:effectLst/>
              <a:uLnTx/>
              <a:uFillTx/>
              <a:latin typeface="Comic Sans MS" pitchFamily="66" charset="0"/>
              <a:ea typeface="宋体" pitchFamily="2" charset="-122"/>
            </a:endParaRPr>
          </a:p>
          <a:p>
            <a:pPr marL="342900" marR="0" lvl="0" indent="-342900" algn="l" defTabSz="914400" rtl="0" eaLnBrk="1" fontAlgn="base" latinLnBrk="0" hangingPunct="1">
              <a:lnSpc>
                <a:spcPct val="80000"/>
              </a:lnSpc>
              <a:spcBef>
                <a:spcPct val="20000"/>
              </a:spcBef>
              <a:spcAft>
                <a:spcPct val="0"/>
              </a:spcAft>
              <a:buClr>
                <a:srgbClr val="000066"/>
              </a:buClr>
              <a:buSzPct val="70000"/>
              <a:buFont typeface="Wingdings" pitchFamily="2" charset="2"/>
              <a:buNone/>
              <a:tabLst/>
              <a:defRPr/>
            </a:pPr>
            <a:endParaRPr kumimoji="0" lang="en-US" altLang="zh-CN" sz="2000" b="1" i="0" u="none" strike="noStrike" kern="0" cap="none" spc="0" normalizeH="0" baseline="0" noProof="0" dirty="0" smtClean="0">
              <a:ln>
                <a:noFill/>
              </a:ln>
              <a:solidFill>
                <a:srgbClr val="32323D"/>
              </a:solidFill>
              <a:effectLst/>
              <a:uLnTx/>
              <a:uFillTx/>
              <a:latin typeface="Comic Sans MS" pitchFamily="66" charset="0"/>
              <a:ea typeface="宋体" pitchFamily="2" charset="-122"/>
            </a:endParaRPr>
          </a:p>
          <a:p>
            <a:pPr marL="342900" marR="0" lvl="0" indent="-342900" algn="l" defTabSz="914400" rtl="0" eaLnBrk="1" fontAlgn="base" latinLnBrk="0" hangingPunct="1">
              <a:lnSpc>
                <a:spcPct val="80000"/>
              </a:lnSpc>
              <a:spcBef>
                <a:spcPct val="20000"/>
              </a:spcBef>
              <a:spcAft>
                <a:spcPct val="0"/>
              </a:spcAft>
              <a:buClr>
                <a:srgbClr val="000066"/>
              </a:buClr>
              <a:buSzPct val="70000"/>
              <a:buFont typeface="Wingdings" pitchFamily="2" charset="2"/>
              <a:buChar char="§"/>
              <a:tabLst/>
              <a:defRPr/>
            </a:pPr>
            <a:r>
              <a:rPr kumimoji="0" lang="en-US" altLang="zh-CN" sz="2000" b="1" i="0" u="none" strike="noStrike" kern="0" cap="none" spc="0" normalizeH="0" baseline="0" noProof="0" dirty="0" smtClean="0">
                <a:ln>
                  <a:noFill/>
                </a:ln>
                <a:solidFill>
                  <a:srgbClr val="32323D"/>
                </a:solidFill>
                <a:effectLst/>
                <a:uLnTx/>
                <a:uFillTx/>
                <a:latin typeface="Comic Sans MS" pitchFamily="66" charset="0"/>
                <a:ea typeface="宋体" pitchFamily="2" charset="-122"/>
              </a:rPr>
              <a:t>State </a:t>
            </a:r>
            <a:r>
              <a:rPr kumimoji="0" lang="en-US" altLang="zh-CN" sz="2000" b="1" i="0" u="none" strike="noStrike" kern="0" cap="none" spc="0" normalizeH="0" baseline="0" noProof="0" dirty="0" smtClean="0">
                <a:ln>
                  <a:noFill/>
                </a:ln>
                <a:solidFill>
                  <a:srgbClr val="FF3300"/>
                </a:solidFill>
                <a:effectLst/>
                <a:uLnTx/>
                <a:uFillTx/>
                <a:latin typeface="Comic Sans MS" pitchFamily="66" charset="0"/>
                <a:ea typeface="宋体" pitchFamily="2" charset="-122"/>
              </a:rPr>
              <a:t>specifically</a:t>
            </a:r>
            <a:r>
              <a:rPr kumimoji="0" lang="en-US" altLang="zh-CN" sz="2000" b="1" i="0" u="none" strike="noStrike" kern="0" cap="none" spc="0" normalizeH="0" baseline="0" noProof="0" dirty="0" smtClean="0">
                <a:ln>
                  <a:noFill/>
                </a:ln>
                <a:solidFill>
                  <a:srgbClr val="32323D"/>
                </a:solidFill>
                <a:effectLst/>
                <a:uLnTx/>
                <a:uFillTx/>
                <a:latin typeface="Comic Sans MS" pitchFamily="66" charset="0"/>
                <a:ea typeface="宋体" pitchFamily="2" charset="-122"/>
              </a:rPr>
              <a:t> what changes you have made to the manuscript considering the comment. With different color.</a:t>
            </a:r>
          </a:p>
          <a:p>
            <a:pPr marL="342900" marR="0" lvl="0" indent="-342900" algn="l" defTabSz="914400" rtl="0" eaLnBrk="1" fontAlgn="base" latinLnBrk="0" hangingPunct="1">
              <a:lnSpc>
                <a:spcPct val="80000"/>
              </a:lnSpc>
              <a:spcBef>
                <a:spcPct val="20000"/>
              </a:spcBef>
              <a:spcAft>
                <a:spcPct val="0"/>
              </a:spcAft>
              <a:buClr>
                <a:srgbClr val="000066"/>
              </a:buClr>
              <a:buSzPct val="70000"/>
              <a:buFont typeface="Wingdings" pitchFamily="2" charset="2"/>
              <a:buChar char="§"/>
              <a:tabLst/>
              <a:defRPr/>
            </a:pPr>
            <a:endParaRPr kumimoji="0" lang="en-US" altLang="zh-CN" sz="2000" b="1" i="0" u="none" strike="noStrike" kern="0" cap="none" spc="0" normalizeH="0" baseline="0" noProof="0" dirty="0" smtClean="0">
              <a:ln>
                <a:noFill/>
              </a:ln>
              <a:solidFill>
                <a:srgbClr val="32323D"/>
              </a:solidFill>
              <a:effectLst/>
              <a:uLnTx/>
              <a:uFillTx/>
              <a:latin typeface="Comic Sans MS" pitchFamily="66" charset="0"/>
              <a:ea typeface="宋体" pitchFamily="2" charset="-122"/>
            </a:endParaRPr>
          </a:p>
          <a:p>
            <a:pPr marL="342900" marR="0" lvl="0" indent="-342900" algn="l" defTabSz="914400" rtl="0" eaLnBrk="1" fontAlgn="base" latinLnBrk="0" hangingPunct="1">
              <a:lnSpc>
                <a:spcPct val="80000"/>
              </a:lnSpc>
              <a:spcBef>
                <a:spcPct val="20000"/>
              </a:spcBef>
              <a:spcAft>
                <a:spcPct val="0"/>
              </a:spcAft>
              <a:buClr>
                <a:srgbClr val="000066"/>
              </a:buClr>
              <a:buSzPct val="70000"/>
              <a:buFont typeface="Wingdings" pitchFamily="2" charset="2"/>
              <a:buChar char="§"/>
              <a:tabLst/>
              <a:defRPr/>
            </a:pPr>
            <a:r>
              <a:rPr kumimoji="0" lang="en-US" altLang="zh-CN" sz="2000" b="1" i="0" u="none" strike="noStrike" kern="0" cap="none" spc="0" normalizeH="0" baseline="0" noProof="0" dirty="0" smtClean="0">
                <a:ln>
                  <a:noFill/>
                </a:ln>
                <a:solidFill>
                  <a:srgbClr val="32323D"/>
                </a:solidFill>
                <a:effectLst/>
                <a:uLnTx/>
                <a:uFillTx/>
                <a:latin typeface="Comic Sans MS" pitchFamily="66" charset="0"/>
                <a:ea typeface="宋体" pitchFamily="2" charset="-122"/>
              </a:rPr>
              <a:t>Provide a </a:t>
            </a:r>
            <a:r>
              <a:rPr kumimoji="0" lang="en-US" altLang="zh-CN" sz="2000" b="1" i="0" u="none" strike="noStrike" kern="0" cap="none" spc="0" normalizeH="0" baseline="0" noProof="0" dirty="0" smtClean="0">
                <a:ln>
                  <a:noFill/>
                </a:ln>
                <a:solidFill>
                  <a:srgbClr val="FF3300"/>
                </a:solidFill>
                <a:effectLst/>
                <a:uLnTx/>
                <a:uFillTx/>
                <a:latin typeface="Comic Sans MS" pitchFamily="66" charset="0"/>
                <a:ea typeface="宋体" pitchFamily="2" charset="-122"/>
              </a:rPr>
              <a:t>scientific response</a:t>
            </a:r>
            <a:r>
              <a:rPr kumimoji="0" lang="en-US" altLang="zh-CN" sz="2000" b="1" i="0" u="none" strike="noStrike" kern="0" cap="none" spc="0" normalizeH="0" baseline="0" noProof="0" dirty="0" smtClean="0">
                <a:ln>
                  <a:noFill/>
                </a:ln>
                <a:solidFill>
                  <a:srgbClr val="32323D"/>
                </a:solidFill>
                <a:effectLst/>
                <a:uLnTx/>
                <a:uFillTx/>
                <a:latin typeface="Comic Sans MS" pitchFamily="66" charset="0"/>
                <a:ea typeface="宋体" pitchFamily="2" charset="-122"/>
              </a:rPr>
              <a:t> to the comment you accept</a:t>
            </a:r>
          </a:p>
          <a:p>
            <a:pPr marL="342900" marR="0" lvl="0" indent="-342900" algn="l" defTabSz="914400" rtl="0" eaLnBrk="1" fontAlgn="base" latinLnBrk="0" hangingPunct="1">
              <a:lnSpc>
                <a:spcPct val="80000"/>
              </a:lnSpc>
              <a:spcBef>
                <a:spcPct val="20000"/>
              </a:spcBef>
              <a:spcAft>
                <a:spcPct val="0"/>
              </a:spcAft>
              <a:buClr>
                <a:srgbClr val="000066"/>
              </a:buClr>
              <a:buSzPct val="70000"/>
              <a:buFont typeface="Wingdings" pitchFamily="2" charset="2"/>
              <a:buNone/>
              <a:tabLst/>
              <a:defRPr/>
            </a:pPr>
            <a:r>
              <a:rPr kumimoji="0" lang="en-US" altLang="zh-CN" sz="2000" b="1" i="0" u="none" strike="noStrike" kern="0" cap="none" spc="0" normalizeH="0" baseline="0" noProof="0" dirty="0" smtClean="0">
                <a:ln>
                  <a:noFill/>
                </a:ln>
                <a:solidFill>
                  <a:srgbClr val="32323D"/>
                </a:solidFill>
                <a:effectLst/>
                <a:uLnTx/>
                <a:uFillTx/>
                <a:latin typeface="Comic Sans MS" pitchFamily="66" charset="0"/>
                <a:ea typeface="宋体" pitchFamily="2" charset="-122"/>
              </a:rPr>
              <a:t>	or a </a:t>
            </a:r>
            <a:r>
              <a:rPr kumimoji="0" lang="en-US" altLang="zh-CN" sz="2000" b="1" i="0" u="none" strike="noStrike" kern="0" cap="none" spc="0" normalizeH="0" baseline="0" noProof="0" dirty="0" smtClean="0">
                <a:ln>
                  <a:noFill/>
                </a:ln>
                <a:solidFill>
                  <a:srgbClr val="FF3300"/>
                </a:solidFill>
                <a:effectLst/>
                <a:uLnTx/>
                <a:uFillTx/>
                <a:latin typeface="Comic Sans MS" pitchFamily="66" charset="0"/>
                <a:ea typeface="宋体" pitchFamily="2" charset="-122"/>
              </a:rPr>
              <a:t>convincing, solid and polite rebuttal</a:t>
            </a:r>
            <a:r>
              <a:rPr kumimoji="0" lang="en-US" altLang="zh-CN" sz="2000" b="1" i="0" u="none" strike="noStrike" kern="0" cap="none" spc="0" normalizeH="0" baseline="0" noProof="0" dirty="0" smtClean="0">
                <a:ln>
                  <a:noFill/>
                </a:ln>
                <a:solidFill>
                  <a:srgbClr val="32323D"/>
                </a:solidFill>
                <a:effectLst/>
                <a:uLnTx/>
                <a:uFillTx/>
                <a:latin typeface="Comic Sans MS" pitchFamily="66" charset="0"/>
                <a:ea typeface="宋体" pitchFamily="2" charset="-122"/>
              </a:rPr>
              <a:t> to the point you think the reviewer is wrong. </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9394" y="381000"/>
            <a:ext cx="3810000" cy="584775"/>
          </a:xfrm>
          <a:prstGeom prst="rect">
            <a:avLst/>
          </a:prstGeom>
        </p:spPr>
        <p:txBody>
          <a:bodyPr wrap="square">
            <a:spAutoFit/>
          </a:bodyPr>
          <a:lstStyle/>
          <a:p>
            <a:r>
              <a:rPr lang="en-US" altLang="zh-CN" sz="3200" b="1" dirty="0" smtClean="0">
                <a:solidFill>
                  <a:srgbClr val="009900"/>
                </a:solidFill>
                <a:latin typeface="Franklin Gothic Medium Cond" pitchFamily="34" charset="0"/>
                <a:ea typeface="宋体" pitchFamily="2" charset="-122"/>
              </a:rPr>
              <a:t>5.3 letter of response</a:t>
            </a:r>
            <a:endParaRPr lang="en-US" sz="3200" b="1" dirty="0"/>
          </a:p>
        </p:txBody>
      </p:sp>
      <p:sp>
        <p:nvSpPr>
          <p:cNvPr id="189442" name="Rectangle 2"/>
          <p:cNvSpPr>
            <a:spLocks noChangeArrowheads="1"/>
          </p:cNvSpPr>
          <p:nvPr/>
        </p:nvSpPr>
        <p:spPr bwMode="auto">
          <a:xfrm>
            <a:off x="229394" y="1397913"/>
            <a:ext cx="9144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CLARIFICATION for the REVIEWERS</a:t>
            </a:r>
            <a:r>
              <a:rPr kumimoji="0" lang="en-US" sz="2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I appreciate much for your corrections and suggestions for improving the contents of our article.  I have included some information considering your ideas and made some corrections in the texts.  The corrected parts are indicated by red color in the text File.  I am pleased to provide you some clarifications referring to your suggestions and comments as follows:</a:t>
            </a:r>
            <a:endParaRPr kumimoji="0" lang="en-US" sz="28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81794" y="1020634"/>
            <a:ext cx="9220200" cy="54476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For Editor in Chief</a:t>
            </a:r>
            <a:endParaRPr kumimoji="0" lang="en-US" b="0" i="0" u="none" strike="noStrike" cap="none" normalizeH="0" baseline="0" dirty="0" smtClean="0">
              <a:ln>
                <a:noFill/>
              </a:ln>
              <a:solidFill>
                <a:schemeClr val="tx1"/>
              </a:solidFill>
              <a:effectLst/>
              <a:latin typeface="Arial Narrow"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342900" algn="l"/>
              </a:tabLst>
            </a:pPr>
            <a:r>
              <a:rPr kumimoji="0" lang="en-US" sz="1800" b="1" i="0" u="none" strike="noStrike" cap="none" normalizeH="0" baseline="0" dirty="0" smtClean="0">
                <a:ln>
                  <a:noFill/>
                </a:ln>
                <a:solidFill>
                  <a:schemeClr val="tx1"/>
                </a:solidFill>
                <a:effectLst/>
                <a:latin typeface="Arial Narrow" pitchFamily="34" charset="0"/>
                <a:ea typeface="Malgun Gothic" pitchFamily="34" charset="-127"/>
                <a:cs typeface="Arial" pitchFamily="34" charset="0"/>
              </a:rPr>
              <a:t>Q1</a:t>
            </a:r>
            <a:r>
              <a:rPr kumimoji="0" lang="en-US" sz="1800" b="0" i="0" u="none" strike="noStrike" cap="none" normalizeH="0" baseline="0" dirty="0" smtClean="0">
                <a:ln>
                  <a:noFill/>
                </a:ln>
                <a:solidFill>
                  <a:schemeClr val="tx1"/>
                </a:solidFill>
                <a:effectLst/>
                <a:latin typeface="Arial Narrow" pitchFamily="34" charset="0"/>
                <a:ea typeface="Malgun Gothic" pitchFamily="34" charset="-127"/>
                <a:cs typeface="Arial" pitchFamily="34" charset="0"/>
              </a:rPr>
              <a:t>.	We would like to make more scientific communication between our society members through the citation of each others’ papers. Please contain some relevant papers, which were published in JKWST, in your REFERENCE.</a:t>
            </a:r>
            <a:endParaRPr kumimoji="0" lang="en-US" sz="1800" b="0" i="0" u="none" strike="noStrike" cap="none" normalizeH="0" baseline="0" dirty="0" smtClean="0">
              <a:ln>
                <a:noFill/>
              </a:ln>
              <a:solidFill>
                <a:schemeClr val="tx1"/>
              </a:solidFill>
              <a:effectLst/>
              <a:latin typeface="Arial Narrow"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342900" algn="l"/>
              </a:tabLst>
            </a:pPr>
            <a:r>
              <a:rPr kumimoji="0" lang="en-US" sz="1800" b="1" i="0" u="none" strike="noStrike" cap="none" normalizeH="0" baseline="0" dirty="0" smtClean="0">
                <a:ln>
                  <a:noFill/>
                </a:ln>
                <a:solidFill>
                  <a:schemeClr val="tx1"/>
                </a:solidFill>
                <a:effectLst/>
                <a:latin typeface="Arial Narrow" pitchFamily="34" charset="0"/>
                <a:ea typeface="Malgun Gothic" pitchFamily="34" charset="-127"/>
                <a:cs typeface="Arial" pitchFamily="34" charset="0"/>
              </a:rPr>
              <a:t>A1</a:t>
            </a:r>
            <a:r>
              <a:rPr kumimoji="0" lang="en-US" sz="1800" b="0" i="0" u="none" strike="noStrike" cap="none" normalizeH="0" baseline="0" dirty="0" smtClean="0">
                <a:ln>
                  <a:noFill/>
                </a:ln>
                <a:solidFill>
                  <a:schemeClr val="tx1"/>
                </a:solidFill>
                <a:effectLst/>
                <a:latin typeface="Arial Narrow" pitchFamily="34" charset="0"/>
                <a:ea typeface="Malgun Gothic" pitchFamily="34" charset="-127"/>
                <a:cs typeface="Arial" pitchFamily="34" charset="0"/>
              </a:rPr>
              <a:t>.	It is valuable suggestion to put some relevant JKWST articles in our references.  We found some JKWST articles and quoted in our article.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Seo</a:t>
            </a:r>
            <a:r>
              <a:rPr kumimoji="0" lang="en-US" sz="18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J. W., </a:t>
            </a:r>
            <a:r>
              <a:rPr kumimoji="0" lang="en-US" sz="1800"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Eom</a:t>
            </a:r>
            <a:r>
              <a:rPr kumimoji="0" lang="en-US" sz="18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C. D., Park, S. Y. 2014. Study on the Variations of Inter-annual    </a:t>
            </a:r>
            <a:r>
              <a:rPr kumimoji="0" lang="en-US" sz="1800"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Tracheid</a:t>
            </a:r>
            <a:r>
              <a:rPr kumimoji="0" lang="en-US" sz="18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Length for Korean Red Pine from </a:t>
            </a:r>
            <a:r>
              <a:rPr kumimoji="0" lang="en-US" sz="1800"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Sokwang-ri</a:t>
            </a:r>
            <a:r>
              <a:rPr kumimoji="0" lang="en-US" sz="18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in </a:t>
            </a:r>
            <a:r>
              <a:rPr kumimoji="0" lang="en-US" sz="1800"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Uljin</a:t>
            </a:r>
            <a:r>
              <a:rPr kumimoji="0" lang="en-US" sz="18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J. Korean Wood Sci. Technol. 42(6): 646-652, </a:t>
            </a:r>
            <a:r>
              <a:rPr kumimoji="0" lang="en-US" sz="18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quoted at Page 2 lines 55-57</a:t>
            </a:r>
            <a:r>
              <a:rPr kumimoji="0" lang="en-US" sz="18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Kwon, O., Lee, M. R., </a:t>
            </a:r>
            <a:r>
              <a:rPr kumimoji="0" lang="en-US" sz="1800"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Eom</a:t>
            </a:r>
            <a:r>
              <a:rPr kumimoji="0" lang="en-US" sz="18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C. D. 2013. </a:t>
            </a:r>
            <a:r>
              <a:rPr kumimoji="0" lang="en-US" sz="1800" b="0" i="0" u="none" strike="noStrike" cap="none" normalizeH="0" baseline="0" dirty="0" smtClean="0">
                <a:ln>
                  <a:noFill/>
                </a:ln>
                <a:solidFill>
                  <a:schemeClr val="tx1"/>
                </a:solidFill>
                <a:effectLst/>
                <a:latin typeface="Arial Narrow" pitchFamily="34" charset="0"/>
                <a:ea typeface="Malgun Gothic" pitchFamily="34" charset="-127"/>
                <a:cs typeface="Arial" pitchFamily="34" charset="0"/>
              </a:rPr>
              <a:t>Utilization of Light Microscopy and FFT for MFA Measurement from Unstained Sections of Red Pine (</a:t>
            </a:r>
            <a:r>
              <a:rPr kumimoji="0" lang="en-US" sz="1800" b="0" i="0" u="none" strike="noStrike" cap="none" normalizeH="0" baseline="0" dirty="0" err="1" smtClean="0">
                <a:ln>
                  <a:noFill/>
                </a:ln>
                <a:solidFill>
                  <a:schemeClr val="tx1"/>
                </a:solidFill>
                <a:effectLst/>
                <a:latin typeface="Arial Narrow" pitchFamily="34" charset="0"/>
                <a:ea typeface="Malgun Gothic" pitchFamily="34" charset="-127"/>
                <a:cs typeface="Arial" pitchFamily="34" charset="0"/>
              </a:rPr>
              <a:t>Pinus</a:t>
            </a:r>
            <a:r>
              <a:rPr kumimoji="0" lang="en-US" sz="1800" b="0" i="0" u="none" strike="noStrike" cap="none" normalizeH="0" baseline="0" dirty="0" smtClean="0">
                <a:ln>
                  <a:noFill/>
                </a:ln>
                <a:solidFill>
                  <a:schemeClr val="tx1"/>
                </a:solidFill>
                <a:effectLst/>
                <a:latin typeface="Arial Narrow" pitchFamily="34" charset="0"/>
                <a:ea typeface="Malgun Gothic" pitchFamily="34" charset="-127"/>
                <a:cs typeface="Arial" pitchFamily="34" charset="0"/>
              </a:rPr>
              <a:t> </a:t>
            </a:r>
            <a:r>
              <a:rPr kumimoji="0" lang="en-US" sz="1800" b="0" i="0" u="none" strike="noStrike" cap="none" normalizeH="0" baseline="0" dirty="0" err="1" smtClean="0">
                <a:ln>
                  <a:noFill/>
                </a:ln>
                <a:solidFill>
                  <a:schemeClr val="tx1"/>
                </a:solidFill>
                <a:effectLst/>
                <a:latin typeface="Arial Narrow" pitchFamily="34" charset="0"/>
                <a:ea typeface="Malgun Gothic" pitchFamily="34" charset="-127"/>
                <a:cs typeface="Arial" pitchFamily="34" charset="0"/>
              </a:rPr>
              <a:t>densiflora</a:t>
            </a:r>
            <a:r>
              <a:rPr kumimoji="0" lang="en-US" sz="1800" b="0" i="0" u="none" strike="noStrike" cap="none" normalizeH="0" baseline="0" dirty="0" smtClean="0">
                <a:ln>
                  <a:noFill/>
                </a:ln>
                <a:solidFill>
                  <a:schemeClr val="tx1"/>
                </a:solidFill>
                <a:effectLst/>
                <a:latin typeface="Arial Narrow" pitchFamily="34" charset="0"/>
                <a:ea typeface="Malgun Gothic" pitchFamily="34" charset="-127"/>
                <a:cs typeface="Arial" pitchFamily="34" charset="0"/>
              </a:rPr>
              <a:t>). </a:t>
            </a:r>
            <a:r>
              <a:rPr kumimoji="0" lang="en-US" sz="18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J. Korean Wood Sci. &amp; Tech. 41(5):399-405, </a:t>
            </a:r>
            <a:r>
              <a:rPr kumimoji="0" lang="en-US" sz="18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quoted at Page 3 lines 83-86</a:t>
            </a:r>
            <a:r>
              <a:rPr kumimoji="0" lang="en-US" sz="18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Narrow"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Kim, D.W., Hwang S. W., Lee, W. H. 2014. A Study on The Mechanical Properties of Korean Red Pine (</a:t>
            </a:r>
            <a:r>
              <a:rPr kumimoji="0" lang="en-US" sz="1800"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Geumgangsong</a:t>
            </a:r>
            <a:r>
              <a:rPr kumimoji="0" lang="en-US" sz="18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r>
              <a:rPr kumimoji="0" lang="en-US" sz="1800"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Pinus</a:t>
            </a:r>
            <a:r>
              <a:rPr kumimoji="0" lang="en-US" sz="18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r>
              <a:rPr kumimoji="0" lang="en-US" sz="1800"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densiflora</a:t>
            </a:r>
            <a:r>
              <a:rPr kumimoji="0" lang="en-US" sz="18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forma </a:t>
            </a:r>
            <a:r>
              <a:rPr kumimoji="0" lang="en-US" sz="1800"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erecta</a:t>
            </a:r>
            <a:r>
              <a:rPr kumimoji="0" lang="en-US" sz="18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r>
              <a:rPr kumimoji="0" lang="en-US" sz="1800"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Uyeki</a:t>
            </a:r>
            <a:r>
              <a:rPr kumimoji="0" lang="en-US" sz="18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J. Korean Wood Sci. &amp; Tech. 42(1): 58-67, </a:t>
            </a:r>
            <a:r>
              <a:rPr kumimoji="0" lang="en-US" sz="18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quoted at Page 10 lines 310-314</a:t>
            </a:r>
            <a:endParaRPr kumimoji="0" lang="en-US" sz="18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Lee,  A. H., Jang, J. H., Hwang, W. J., KIM, N. H. 2017. Decay and Termite Resistance of Yellow-Hearted Pine (</a:t>
            </a:r>
            <a:r>
              <a:rPr kumimoji="0" lang="en-US" sz="1800" b="0" i="1"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Pinus</a:t>
            </a:r>
            <a:r>
              <a:rPr kumimoji="0" lang="en-US" sz="1800" b="0" i="1"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r>
              <a:rPr kumimoji="0" lang="en-US" sz="1800" b="0" i="1"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densiflora</a:t>
            </a:r>
            <a:r>
              <a:rPr kumimoji="0" lang="en-US" sz="18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for. </a:t>
            </a:r>
            <a:r>
              <a:rPr kumimoji="0" lang="en-US" sz="1800"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erecta</a:t>
            </a:r>
            <a:r>
              <a:rPr kumimoji="0" lang="en-US" sz="18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r>
              <a:rPr kumimoji="0" lang="en-US" sz="1800"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Uyeki</a:t>
            </a:r>
            <a:r>
              <a:rPr kumimoji="0" lang="en-US" sz="18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)J. Korean Wood Sci. Technol. 45(1): 12-19, </a:t>
            </a:r>
            <a:r>
              <a:rPr kumimoji="0" lang="en-US" sz="1800"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quoted at Page 12 lines 372-377</a:t>
            </a:r>
            <a:r>
              <a:rPr kumimoji="0" lang="en-US" sz="1800"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Narrow" pitchFamily="34" charset="0"/>
              <a:cs typeface="Arial" pitchFamily="34" charset="0"/>
            </a:endParaRP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1"/>
          <p:cNvSpPr>
            <a:spLocks noChangeArrowheads="1"/>
          </p:cNvSpPr>
          <p:nvPr/>
        </p:nvSpPr>
        <p:spPr bwMode="auto">
          <a:xfrm>
            <a:off x="153194" y="1295400"/>
            <a:ext cx="93726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9875" algn="l"/>
                <a:tab pos="450850" algn="l"/>
              </a:tabLst>
            </a:pPr>
            <a:r>
              <a:rPr kumimoji="0" lang="en-US"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For Reviewer #1</a:t>
            </a:r>
            <a:r>
              <a:rPr kumimoji="0" lang="en-US"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t>
            </a:r>
            <a:endParaRPr kumimoji="0" lang="en-US" b="0" i="0" u="none" strike="noStrike" cap="none" normalizeH="0" baseline="0" dirty="0" smtClean="0">
              <a:ln>
                <a:noFill/>
              </a:ln>
              <a:solidFill>
                <a:schemeClr val="tx1"/>
              </a:solidFill>
              <a:effectLst/>
              <a:latin typeface="Arial Narrow" pitchFamily="34" charset="0"/>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Tx/>
              <a:buNone/>
              <a:tabLst>
                <a:tab pos="514350" algn="l"/>
              </a:tabLst>
            </a:pPr>
            <a:r>
              <a:rPr kumimoji="0" lang="en-US" b="1"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Q1.	Page 1, </a:t>
            </a:r>
            <a:r>
              <a:rPr kumimoji="0" lang="en-US" b="0" i="0" u="none" strike="noStrike" cap="none" normalizeH="0" baseline="0" dirty="0" smtClean="0">
                <a:ln>
                  <a:noFill/>
                </a:ln>
                <a:solidFill>
                  <a:schemeClr val="tx1"/>
                </a:solidFill>
                <a:effectLst/>
                <a:latin typeface="Arial Narrow" pitchFamily="34" charset="0"/>
                <a:ea typeface="Malgun Gothic" pitchFamily="34" charset="-127"/>
                <a:cs typeface="Arial" pitchFamily="34" charset="0"/>
              </a:rPr>
              <a:t>It is good to have a clear goal statement for the study, weather the author want to analyze the characteristics of anatomical features along the growth rings or author want to study of the properties of the species for furniture.</a:t>
            </a:r>
          </a:p>
          <a:p>
            <a:pPr marL="514350" marR="0" lvl="0" indent="-514350" algn="l" defTabSz="914400" rtl="0" eaLnBrk="0" fontAlgn="base" latinLnBrk="0" hangingPunct="0">
              <a:lnSpc>
                <a:spcPct val="100000"/>
              </a:lnSpc>
              <a:spcBef>
                <a:spcPct val="0"/>
              </a:spcBef>
              <a:spcAft>
                <a:spcPct val="0"/>
              </a:spcAft>
              <a:buClrTx/>
              <a:buSzTx/>
              <a:buFontTx/>
              <a:buNone/>
              <a:tabLst>
                <a:tab pos="514350" algn="l"/>
              </a:tabLst>
            </a:pPr>
            <a:endParaRPr kumimoji="0" lang="en-US" b="1" i="0" u="none" strike="noStrike" cap="none" normalizeH="0" baseline="0" dirty="0" smtClean="0">
              <a:ln>
                <a:noFill/>
              </a:ln>
              <a:solidFill>
                <a:schemeClr val="tx1"/>
              </a:solidFill>
              <a:effectLst/>
              <a:latin typeface="Arial Narrow" pitchFamily="34" charset="0"/>
              <a:ea typeface="Malgun Gothic" pitchFamily="34" charset="-127"/>
              <a:cs typeface="Times New Roman" pitchFamily="18" charset="0"/>
            </a:endParaRPr>
          </a:p>
          <a:p>
            <a:pPr marL="514350" marR="0" lvl="0" indent="-514350" algn="just" defTabSz="914400" rtl="0" eaLnBrk="0" fontAlgn="base" latinLnBrk="0" hangingPunct="0">
              <a:lnSpc>
                <a:spcPct val="100000"/>
              </a:lnSpc>
              <a:spcBef>
                <a:spcPct val="0"/>
              </a:spcBef>
              <a:spcAft>
                <a:spcPct val="0"/>
              </a:spcAft>
              <a:buClrTx/>
              <a:buSzTx/>
              <a:buFontTx/>
              <a:buNone/>
              <a:tabLst>
                <a:tab pos="514350" algn="l"/>
              </a:tabLst>
            </a:pPr>
            <a:r>
              <a:rPr kumimoji="0" lang="en-US" b="1" i="0" u="none" strike="noStrike" cap="none" normalizeH="0" baseline="0" dirty="0" smtClean="0">
                <a:ln>
                  <a:noFill/>
                </a:ln>
                <a:solidFill>
                  <a:schemeClr val="tx1"/>
                </a:solidFill>
                <a:effectLst/>
                <a:latin typeface="Arial Narrow" pitchFamily="34" charset="0"/>
                <a:ea typeface="Malgun Gothic" pitchFamily="34" charset="-127"/>
                <a:cs typeface="Times New Roman" pitchFamily="18" charset="0"/>
              </a:rPr>
              <a:t>A1.	</a:t>
            </a:r>
            <a:r>
              <a:rPr kumimoji="0" lang="en-US" b="0" i="0" u="none" strike="noStrike" cap="none" normalizeH="0" baseline="0" dirty="0" smtClean="0">
                <a:ln>
                  <a:noFill/>
                </a:ln>
                <a:solidFill>
                  <a:schemeClr val="tx1"/>
                </a:solidFill>
                <a:effectLst/>
                <a:latin typeface="Arial Narrow" pitchFamily="34" charset="0"/>
                <a:ea typeface="Malgun Gothic" pitchFamily="34" charset="-127"/>
                <a:cs typeface="Times New Roman" pitchFamily="18" charset="0"/>
              </a:rPr>
              <a:t>I rewrote the clear purpose of the research work (</a:t>
            </a:r>
            <a:r>
              <a:rPr kumimoji="0" lang="en-US" b="1" i="0" u="none" strike="noStrike" cap="none" normalizeH="0" baseline="0" dirty="0" smtClean="0">
                <a:ln>
                  <a:noFill/>
                </a:ln>
                <a:solidFill>
                  <a:schemeClr val="tx1"/>
                </a:solidFill>
                <a:effectLst/>
                <a:latin typeface="Arial Narrow" pitchFamily="34" charset="0"/>
                <a:ea typeface="Malgun Gothic" pitchFamily="34" charset="-127"/>
                <a:cs typeface="Times New Roman" pitchFamily="18" charset="0"/>
              </a:rPr>
              <a:t>in page 1, lines 16-19</a:t>
            </a:r>
            <a:r>
              <a:rPr kumimoji="0" lang="en-US" b="0" i="0" u="none" strike="noStrike" cap="none" normalizeH="0" baseline="0" dirty="0" smtClean="0">
                <a:ln>
                  <a:noFill/>
                </a:ln>
                <a:solidFill>
                  <a:schemeClr val="tx1"/>
                </a:solidFill>
                <a:effectLst/>
                <a:latin typeface="Arial Narrow" pitchFamily="34" charset="0"/>
                <a:ea typeface="Malgun Gothic" pitchFamily="34" charset="-127"/>
                <a:cs typeface="Times New Roman" pitchFamily="18" charset="0"/>
              </a:rPr>
              <a:t>).  </a:t>
            </a:r>
            <a:r>
              <a:rPr kumimoji="0" lang="en-US"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The purpose of this study was to investigate the occurrence of </a:t>
            </a:r>
            <a:r>
              <a:rPr kumimoji="0" lang="id-ID"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juvenil</a:t>
            </a:r>
            <a:r>
              <a:rPr kumimoji="0" lang="en-US"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e and mature on the </a:t>
            </a:r>
            <a:r>
              <a:rPr kumimoji="0" lang="en-US" b="0" i="0" u="none" strike="noStrike" cap="none" normalizeH="0" baseline="0" dirty="0" err="1" smtClean="0">
                <a:ln>
                  <a:noFill/>
                </a:ln>
                <a:solidFill>
                  <a:schemeClr val="tx1"/>
                </a:solidFill>
                <a:effectLst/>
                <a:latin typeface="Arial Narrow" pitchFamily="34" charset="0"/>
                <a:ea typeface="Times New Roman" pitchFamily="18" charset="0"/>
                <a:cs typeface="Arial" pitchFamily="34" charset="0"/>
              </a:rPr>
              <a:t>Merkusii</a:t>
            </a:r>
            <a:r>
              <a:rPr kumimoji="0" lang="en-US"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pine wood and to analyze its radial features based on </a:t>
            </a:r>
            <a:r>
              <a:rPr kumimoji="0" lang="id-ID"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density, </a:t>
            </a:r>
            <a:r>
              <a:rPr kumimoji="0" lang="en-US"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shrinkage, static bending in modulus of rupture and modulus of elasticity, fiber length, </a:t>
            </a:r>
            <a:r>
              <a:rPr kumimoji="0" lang="id-ID"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microfibril angle</a:t>
            </a:r>
            <a:r>
              <a:rPr kumimoji="0" lang="en-US" b="0" i="0" u="none" strike="noStrike" cap="none" normalizeH="0" baseline="0" dirty="0" smtClean="0">
                <a:ln>
                  <a:noFill/>
                </a:ln>
                <a:solidFill>
                  <a:schemeClr val="tx1"/>
                </a:solidFill>
                <a:effectLst/>
                <a:latin typeface="Arial Narrow" pitchFamily="34" charset="0"/>
                <a:ea typeface="Times New Roman" pitchFamily="18" charset="0"/>
                <a:cs typeface="Arial" pitchFamily="34" charset="0"/>
              </a:rPr>
              <a:t>, and durability</a:t>
            </a:r>
            <a:r>
              <a:rPr kumimoji="0" lang="en-US" b="0" i="0" u="none" strike="noStrike" cap="none" normalizeH="0" baseline="0" dirty="0" smtClean="0">
                <a:ln>
                  <a:noFill/>
                </a:ln>
                <a:solidFill>
                  <a:schemeClr val="tx1"/>
                </a:solidFill>
                <a:effectLst/>
                <a:latin typeface="Arial Narrow" pitchFamily="34" charset="0"/>
                <a:ea typeface="Malgun Gothic" pitchFamily="34" charset="-127"/>
                <a:cs typeface="Times New Roman" pitchFamily="18" charset="0"/>
              </a:rPr>
              <a:t>. </a:t>
            </a:r>
            <a:endParaRPr kumimoji="0" lang="en-US" b="0" i="0" u="none" strike="noStrike" cap="none" normalizeH="0" baseline="0" dirty="0" smtClean="0">
              <a:ln>
                <a:noFill/>
              </a:ln>
              <a:solidFill>
                <a:schemeClr val="tx1"/>
              </a:solidFill>
              <a:effectLst/>
              <a:latin typeface="Arial Narrow" pitchFamily="34" charset="0"/>
              <a:cs typeface="Arial" pitchFamily="34" charset="0"/>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journals01.jpg image by Bibliophiliac"/>
          <p:cNvPicPr>
            <a:picLocks noChangeAspect="1" noChangeArrowheads="1"/>
          </p:cNvPicPr>
          <p:nvPr/>
        </p:nvPicPr>
        <p:blipFill>
          <a:blip r:embed="rId3" cstate="print">
            <a:lum bright="84000" contrast="-64000"/>
          </a:blip>
          <a:srcRect/>
          <a:stretch>
            <a:fillRect/>
          </a:stretch>
        </p:blipFill>
        <p:spPr bwMode="auto">
          <a:xfrm>
            <a:off x="1652986" y="1063626"/>
            <a:ext cx="5973793" cy="5622925"/>
          </a:xfrm>
          <a:prstGeom prst="rect">
            <a:avLst/>
          </a:prstGeom>
          <a:noFill/>
          <a:ln w="9525">
            <a:noFill/>
            <a:miter lim="800000"/>
            <a:headEnd/>
            <a:tailEnd/>
          </a:ln>
        </p:spPr>
      </p:pic>
      <p:sp>
        <p:nvSpPr>
          <p:cNvPr id="20484" name="Rectangle 3"/>
          <p:cNvSpPr>
            <a:spLocks noGrp="1" noChangeArrowheads="1"/>
          </p:cNvSpPr>
          <p:nvPr>
            <p:ph type="title"/>
          </p:nvPr>
        </p:nvSpPr>
        <p:spPr>
          <a:xfrm>
            <a:off x="229394" y="304800"/>
            <a:ext cx="6781800" cy="685800"/>
          </a:xfrm>
        </p:spPr>
        <p:txBody>
          <a:bodyPr/>
          <a:lstStyle/>
          <a:p>
            <a:r>
              <a:rPr lang="en-US" altLang="zh-CN" dirty="0" smtClean="0">
                <a:solidFill>
                  <a:srgbClr val="FFFF00"/>
                </a:solidFill>
                <a:latin typeface="Franklin Gothic Medium Cond" pitchFamily="34" charset="0"/>
                <a:ea typeface="宋体" pitchFamily="2" charset="-122"/>
              </a:rPr>
              <a:t>1. Select the proper  journal for submission</a:t>
            </a:r>
            <a:endParaRPr lang="zh-CN" altLang="en-US" dirty="0" smtClean="0">
              <a:solidFill>
                <a:srgbClr val="FFFF00"/>
              </a:solidFill>
              <a:latin typeface="Franklin Gothic Medium Cond" pitchFamily="34" charset="0"/>
              <a:ea typeface="宋体" pitchFamily="2" charset="-122"/>
            </a:endParaRPr>
          </a:p>
        </p:txBody>
      </p:sp>
      <p:sp>
        <p:nvSpPr>
          <p:cNvPr id="20483" name="Rectangle 2"/>
          <p:cNvSpPr>
            <a:spLocks noGrp="1" noChangeArrowheads="1"/>
          </p:cNvSpPr>
          <p:nvPr>
            <p:ph idx="1"/>
          </p:nvPr>
        </p:nvSpPr>
        <p:spPr>
          <a:xfrm>
            <a:off x="305594" y="1143000"/>
            <a:ext cx="9067800" cy="5105399"/>
          </a:xfrm>
        </p:spPr>
        <p:txBody>
          <a:bodyPr/>
          <a:lstStyle/>
          <a:p>
            <a:pPr marL="514350" lvl="1" indent="-400050">
              <a:tabLst>
                <a:tab pos="514350" algn="l"/>
              </a:tabLst>
            </a:pPr>
            <a:r>
              <a:rPr lang="en-US" altLang="zh-CN" sz="3200" b="1" dirty="0" smtClean="0">
                <a:latin typeface="Franklin Gothic Medium Cond" pitchFamily="34" charset="0"/>
                <a:ea typeface="宋体" pitchFamily="2" charset="-122"/>
              </a:rPr>
              <a:t>Search a Journal by </a:t>
            </a:r>
            <a:r>
              <a:rPr lang="en-US" altLang="zh-CN" sz="3200" b="1" dirty="0" smtClean="0">
                <a:solidFill>
                  <a:srgbClr val="FF0000"/>
                </a:solidFill>
                <a:latin typeface="Franklin Gothic Medium Cond" pitchFamily="34" charset="0"/>
                <a:ea typeface="宋体" pitchFamily="2" charset="-122"/>
              </a:rPr>
              <a:t>Journal Finder</a:t>
            </a:r>
            <a:r>
              <a:rPr lang="en-US" altLang="zh-CN" sz="3200" dirty="0" smtClean="0">
                <a:solidFill>
                  <a:srgbClr val="FF0000"/>
                </a:solidFill>
                <a:latin typeface="Franklin Gothic Medium Cond" pitchFamily="34" charset="0"/>
                <a:ea typeface="宋体" pitchFamily="2" charset="-122"/>
              </a:rPr>
              <a:t>.</a:t>
            </a:r>
          </a:p>
          <a:p>
            <a:pPr marL="514350" lvl="1" indent="-400050">
              <a:tabLst>
                <a:tab pos="514350" algn="l"/>
              </a:tabLst>
            </a:pPr>
            <a:endParaRPr lang="en-US" altLang="zh-CN" sz="3200" dirty="0" smtClean="0">
              <a:latin typeface="Franklin Gothic Medium Cond" pitchFamily="34" charset="0"/>
              <a:ea typeface="宋体" pitchFamily="2" charset="-122"/>
            </a:endParaRPr>
          </a:p>
          <a:p>
            <a:pPr marL="514350" lvl="1" indent="-400050">
              <a:tabLst>
                <a:tab pos="514350" algn="l"/>
              </a:tabLst>
            </a:pPr>
            <a:r>
              <a:rPr lang="en-US" altLang="zh-CN" sz="3200" b="1" dirty="0" smtClean="0">
                <a:latin typeface="Franklin Gothic Medium Cond" pitchFamily="34" charset="0"/>
                <a:ea typeface="宋体" pitchFamily="2" charset="-122"/>
              </a:rPr>
              <a:t>Ask</a:t>
            </a:r>
            <a:r>
              <a:rPr lang="en-US" altLang="zh-CN" sz="3200" dirty="0" smtClean="0">
                <a:latin typeface="Franklin Gothic Medium Cond" pitchFamily="34" charset="0"/>
                <a:ea typeface="宋体" pitchFamily="2" charset="-122"/>
              </a:rPr>
              <a:t> yourself the following questions:</a:t>
            </a:r>
          </a:p>
          <a:p>
            <a:pPr marL="800100" lvl="2" indent="-342900">
              <a:tabLst>
                <a:tab pos="742950" algn="l"/>
              </a:tabLst>
            </a:pPr>
            <a:r>
              <a:rPr lang="en-US" altLang="zh-CN" sz="3200" dirty="0" smtClean="0">
                <a:latin typeface="Franklin Gothic Medium Cond" pitchFamily="34" charset="0"/>
                <a:ea typeface="宋体" pitchFamily="2" charset="-122"/>
              </a:rPr>
              <a:t>Is the journal </a:t>
            </a:r>
            <a:r>
              <a:rPr lang="en-US" altLang="zh-CN" sz="3200" b="1" dirty="0" smtClean="0">
                <a:latin typeface="Franklin Gothic Medium Cond" pitchFamily="34" charset="0"/>
                <a:ea typeface="宋体" pitchFamily="2" charset="-122"/>
              </a:rPr>
              <a:t>peer-reviewed</a:t>
            </a:r>
            <a:r>
              <a:rPr lang="en-US" altLang="zh-CN" sz="3200" dirty="0" smtClean="0">
                <a:latin typeface="Franklin Gothic Medium Cond" pitchFamily="34" charset="0"/>
                <a:ea typeface="宋体" pitchFamily="2" charset="-122"/>
              </a:rPr>
              <a:t>?</a:t>
            </a:r>
          </a:p>
          <a:p>
            <a:pPr marL="800100" lvl="2" indent="-342900">
              <a:tabLst>
                <a:tab pos="742950" algn="l"/>
              </a:tabLst>
            </a:pPr>
            <a:r>
              <a:rPr lang="en-US" altLang="zh-CN" sz="3200" dirty="0" smtClean="0">
                <a:latin typeface="Franklin Gothic Medium Cond" pitchFamily="34" charset="0"/>
                <a:ea typeface="宋体" pitchFamily="2" charset="-122"/>
              </a:rPr>
              <a:t>Is the journal </a:t>
            </a:r>
            <a:r>
              <a:rPr lang="en-US" altLang="zh-CN" sz="3200" b="1" dirty="0" smtClean="0">
                <a:latin typeface="Franklin Gothic Medium Cond" pitchFamily="34" charset="0"/>
                <a:ea typeface="宋体" pitchFamily="2" charset="-122"/>
              </a:rPr>
              <a:t>relevant?</a:t>
            </a:r>
          </a:p>
          <a:p>
            <a:pPr marL="800100" lvl="2" indent="-342900">
              <a:tabLst>
                <a:tab pos="742950" algn="l"/>
              </a:tabLst>
            </a:pPr>
            <a:r>
              <a:rPr lang="en-US" sz="3200" dirty="0" smtClean="0">
                <a:solidFill>
                  <a:schemeClr val="tx1"/>
                </a:solidFill>
                <a:latin typeface="Franklin Gothic Medium Cond" pitchFamily="34" charset="0"/>
              </a:rPr>
              <a:t>Is the journal </a:t>
            </a:r>
            <a:r>
              <a:rPr lang="en-US" sz="3200" b="1" dirty="0" smtClean="0">
                <a:solidFill>
                  <a:schemeClr val="tx1"/>
                </a:solidFill>
                <a:latin typeface="Franklin Gothic Medium Cond" pitchFamily="34" charset="0"/>
              </a:rPr>
              <a:t>a prestigious journal?</a:t>
            </a:r>
            <a:endParaRPr lang="en-US" altLang="zh-CN" sz="3200" dirty="0" smtClean="0">
              <a:latin typeface="Franklin Gothic Medium Cond" pitchFamily="34" charset="0"/>
              <a:ea typeface="宋体" pitchFamily="2" charset="-122"/>
            </a:endParaRPr>
          </a:p>
          <a:p>
            <a:pPr marL="800100" lvl="2" indent="-342900">
              <a:tabLst>
                <a:tab pos="742950" algn="l"/>
              </a:tabLst>
            </a:pPr>
            <a:r>
              <a:rPr lang="en-US" sz="3200" dirty="0" smtClean="0">
                <a:solidFill>
                  <a:schemeClr val="tx1"/>
                </a:solidFill>
                <a:latin typeface="Franklin Gothic Medium Cond" pitchFamily="34" charset="0"/>
              </a:rPr>
              <a:t>Is the journal </a:t>
            </a:r>
            <a:r>
              <a:rPr lang="en-US" sz="3200" b="1" dirty="0" smtClean="0">
                <a:solidFill>
                  <a:schemeClr val="tx1"/>
                </a:solidFill>
                <a:latin typeface="Franklin Gothic Medium Cond" pitchFamily="34" charset="0"/>
              </a:rPr>
              <a:t>discoverable?</a:t>
            </a:r>
            <a:endParaRPr lang="en-US" sz="3200" dirty="0" smtClean="0">
              <a:solidFill>
                <a:schemeClr val="tx1"/>
              </a:solidFill>
              <a:latin typeface="Franklin Gothic Medium Cond" pitchFamily="34" charset="0"/>
            </a:endParaRPr>
          </a:p>
          <a:p>
            <a:pPr marL="800100" lvl="2" indent="-342900">
              <a:tabLst>
                <a:tab pos="742950" algn="l"/>
              </a:tabLst>
            </a:pPr>
            <a:r>
              <a:rPr lang="en-US" sz="3200" dirty="0" smtClean="0">
                <a:solidFill>
                  <a:schemeClr val="tx1"/>
                </a:solidFill>
                <a:latin typeface="Franklin Gothic Medium Cond" pitchFamily="34" charset="0"/>
              </a:rPr>
              <a:t>Is the journal</a:t>
            </a:r>
            <a:r>
              <a:rPr lang="en-US" sz="3200" b="1" dirty="0" smtClean="0">
                <a:solidFill>
                  <a:schemeClr val="tx1"/>
                </a:solidFill>
                <a:latin typeface="Franklin Gothic Medium Cond" pitchFamily="34" charset="0"/>
              </a:rPr>
              <a:t> open access?</a:t>
            </a:r>
            <a:endParaRPr lang="en-US" altLang="zh-CN" sz="3200" dirty="0" smtClean="0">
              <a:latin typeface="Franklin Gothic Medium Cond" pitchFamily="34" charset="0"/>
              <a:ea typeface="宋体" pitchFamily="2" charset="-122"/>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05594" y="1475601"/>
            <a:ext cx="93726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69875" algn="l"/>
                <a:tab pos="450850" algn="l"/>
              </a:tabLst>
            </a:pPr>
            <a:r>
              <a:rPr kumimoji="0" lang="en-US" sz="36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As the REVISION was complete</a:t>
            </a:r>
          </a:p>
          <a:p>
            <a:pPr marL="0" marR="0" lvl="0" indent="0" algn="ctr" defTabSz="914400" rtl="0" eaLnBrk="1" fontAlgn="base" latinLnBrk="0" hangingPunct="1">
              <a:lnSpc>
                <a:spcPct val="100000"/>
              </a:lnSpc>
              <a:spcBef>
                <a:spcPct val="0"/>
              </a:spcBef>
              <a:spcAft>
                <a:spcPct val="0"/>
              </a:spcAft>
              <a:buClrTx/>
              <a:buSzTx/>
              <a:buFontTx/>
              <a:buNone/>
              <a:tabLst>
                <a:tab pos="269875" algn="l"/>
                <a:tab pos="450850" algn="l"/>
              </a:tabLst>
            </a:pPr>
            <a:r>
              <a:rPr kumimoji="0" lang="en-US" sz="3600" b="1" i="0" u="none" strike="noStrike" cap="none" normalizeH="0" dirty="0" smtClean="0">
                <a:ln>
                  <a:noFill/>
                </a:ln>
                <a:solidFill>
                  <a:schemeClr val="tx1"/>
                </a:solidFill>
                <a:effectLst/>
                <a:latin typeface="Comic Sans MS" pitchFamily="66" charset="0"/>
                <a:ea typeface="Times New Roman" pitchFamily="18" charset="0"/>
                <a:cs typeface="Arial" pitchFamily="34" charset="0"/>
              </a:rPr>
              <a:t>And</a:t>
            </a:r>
          </a:p>
          <a:p>
            <a:pPr marL="0" marR="0" lvl="0" indent="0" algn="ctr" defTabSz="914400" rtl="0" eaLnBrk="1" fontAlgn="base" latinLnBrk="0" hangingPunct="1">
              <a:lnSpc>
                <a:spcPct val="100000"/>
              </a:lnSpc>
              <a:spcBef>
                <a:spcPct val="0"/>
              </a:spcBef>
              <a:spcAft>
                <a:spcPct val="0"/>
              </a:spcAft>
              <a:buClrTx/>
              <a:buSzTx/>
              <a:buFontTx/>
              <a:buNone/>
              <a:tabLst>
                <a:tab pos="269875" algn="l"/>
                <a:tab pos="450850" algn="l"/>
              </a:tabLst>
            </a:pPr>
            <a:r>
              <a:rPr kumimoji="0" lang="en-US" sz="3600" b="1" i="0" u="none" strike="noStrike" cap="none" normalizeH="0" dirty="0" smtClean="0">
                <a:ln>
                  <a:noFill/>
                </a:ln>
                <a:solidFill>
                  <a:schemeClr val="tx1"/>
                </a:solidFill>
                <a:effectLst/>
                <a:latin typeface="Comic Sans MS" pitchFamily="66" charset="0"/>
                <a:ea typeface="Times New Roman" pitchFamily="18" charset="0"/>
                <a:cs typeface="Arial" pitchFamily="34" charset="0"/>
              </a:rPr>
              <a:t> the Letter </a:t>
            </a:r>
            <a:r>
              <a:rPr kumimoji="0" lang="en-US" sz="3600" b="1" i="0" u="none" strike="noStrike" cap="none" normalizeH="0" baseline="0" dirty="0" smtClean="0">
                <a:ln>
                  <a:noFill/>
                </a:ln>
                <a:solidFill>
                  <a:schemeClr val="tx1"/>
                </a:solidFill>
                <a:effectLst/>
                <a:latin typeface="Comic Sans MS" pitchFamily="66" charset="0"/>
                <a:ea typeface="Malgun Gothic" pitchFamily="34" charset="-127"/>
                <a:cs typeface="Times New Roman" pitchFamily="18" charset="0"/>
              </a:rPr>
              <a:t>of Response was prepared</a:t>
            </a:r>
          </a:p>
          <a:p>
            <a:pPr marL="0" marR="0" lvl="0" indent="0" algn="ctr" defTabSz="914400" rtl="0" eaLnBrk="1" fontAlgn="base" latinLnBrk="0" hangingPunct="1">
              <a:lnSpc>
                <a:spcPct val="100000"/>
              </a:lnSpc>
              <a:spcBef>
                <a:spcPct val="0"/>
              </a:spcBef>
              <a:spcAft>
                <a:spcPct val="0"/>
              </a:spcAft>
              <a:buClrTx/>
              <a:buSzTx/>
              <a:buFontTx/>
              <a:buNone/>
              <a:tabLst>
                <a:tab pos="269875" algn="l"/>
                <a:tab pos="450850" algn="l"/>
              </a:tabLst>
            </a:pPr>
            <a:endParaRPr lang="en-US" sz="3600" b="1" dirty="0" smtClean="0">
              <a:solidFill>
                <a:schemeClr val="tx1"/>
              </a:solidFill>
              <a:latin typeface="Comic Sans MS" pitchFamily="66" charset="0"/>
              <a:ea typeface="Malgun Gothic" pitchFamily="34" charset="-127"/>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269875" algn="l"/>
                <a:tab pos="450850" algn="l"/>
              </a:tabLst>
            </a:pPr>
            <a:r>
              <a:rPr kumimoji="0" lang="en-US" sz="3600" b="1" i="0" u="none" strike="noStrike" cap="none" normalizeH="0" baseline="0" dirty="0" smtClean="0">
                <a:ln>
                  <a:noFill/>
                </a:ln>
                <a:solidFill>
                  <a:schemeClr val="tx1"/>
                </a:solidFill>
                <a:effectLst/>
                <a:latin typeface="Comic Sans MS" pitchFamily="66" charset="0"/>
                <a:ea typeface="Malgun Gothic" pitchFamily="34" charset="-127"/>
                <a:cs typeface="Times New Roman" pitchFamily="18" charset="0"/>
              </a:rPr>
              <a:t>Then</a:t>
            </a:r>
          </a:p>
          <a:p>
            <a:pPr marL="0" marR="0" lvl="0" indent="0" algn="ctr" defTabSz="914400" rtl="0" eaLnBrk="1" fontAlgn="base" latinLnBrk="0" hangingPunct="1">
              <a:lnSpc>
                <a:spcPct val="100000"/>
              </a:lnSpc>
              <a:spcBef>
                <a:spcPct val="0"/>
              </a:spcBef>
              <a:spcAft>
                <a:spcPct val="0"/>
              </a:spcAft>
              <a:buClrTx/>
              <a:buSzTx/>
              <a:buFontTx/>
              <a:buNone/>
              <a:tabLst>
                <a:tab pos="269875" algn="l"/>
                <a:tab pos="450850" algn="l"/>
              </a:tabLst>
            </a:pPr>
            <a:r>
              <a:rPr lang="en-US" sz="3600" b="1" dirty="0" smtClean="0">
                <a:solidFill>
                  <a:schemeClr val="tx1"/>
                </a:solidFill>
                <a:latin typeface="Comic Sans MS" pitchFamily="66" charset="0"/>
                <a:ea typeface="Malgun Gothic" pitchFamily="34" charset="-127"/>
                <a:cs typeface="Times New Roman" pitchFamily="18" charset="0"/>
              </a:rPr>
              <a:t>Submitting the REVISION and Letter</a:t>
            </a:r>
          </a:p>
          <a:p>
            <a:pPr marL="0" marR="0" lvl="0" indent="0" algn="ctr" defTabSz="914400" rtl="0" eaLnBrk="1" fontAlgn="base" latinLnBrk="0" hangingPunct="1">
              <a:lnSpc>
                <a:spcPct val="100000"/>
              </a:lnSpc>
              <a:spcBef>
                <a:spcPct val="0"/>
              </a:spcBef>
              <a:spcAft>
                <a:spcPct val="0"/>
              </a:spcAft>
              <a:buClrTx/>
              <a:buSzTx/>
              <a:buFontTx/>
              <a:buNone/>
              <a:tabLst>
                <a:tab pos="269875" algn="l"/>
                <a:tab pos="450850" algn="l"/>
              </a:tabLst>
            </a:pPr>
            <a:r>
              <a:rPr kumimoji="0" lang="en-US" sz="3600" b="1" i="0" u="none" strike="noStrike" cap="none" normalizeH="0" baseline="0" dirty="0" smtClean="0">
                <a:ln>
                  <a:noFill/>
                </a:ln>
                <a:solidFill>
                  <a:srgbClr val="009900"/>
                </a:solidFill>
                <a:effectLst/>
                <a:latin typeface="Comic Sans MS" pitchFamily="66" charset="0"/>
                <a:ea typeface="Malgun Gothic" pitchFamily="34" charset="-127"/>
                <a:cs typeface="Times New Roman" pitchFamily="18" charset="0"/>
              </a:rPr>
              <a:t>Online through the Journal LOGIN</a:t>
            </a:r>
            <a:endParaRPr kumimoji="0" lang="en-US" sz="3600" b="1" i="0" u="none" strike="noStrike" cap="none" normalizeH="0" baseline="0" dirty="0" smtClean="0">
              <a:ln>
                <a:noFill/>
              </a:ln>
              <a:solidFill>
                <a:srgbClr val="009900"/>
              </a:solidFill>
              <a:effectLst/>
              <a:latin typeface="Comic Sans MS" pitchFamily="66" charset="0"/>
              <a:cs typeface="Arial" pitchFamily="34" charset="0"/>
            </a:endParaRPr>
          </a:p>
        </p:txBody>
      </p:sp>
      <p:sp>
        <p:nvSpPr>
          <p:cNvPr id="3" name="Rectangle 2"/>
          <p:cNvSpPr/>
          <p:nvPr/>
        </p:nvSpPr>
        <p:spPr>
          <a:xfrm>
            <a:off x="229394" y="381000"/>
            <a:ext cx="4073551" cy="584775"/>
          </a:xfrm>
          <a:prstGeom prst="rect">
            <a:avLst/>
          </a:prstGeom>
        </p:spPr>
        <p:txBody>
          <a:bodyPr wrap="none">
            <a:spAutoFit/>
          </a:bodyPr>
          <a:lstStyle/>
          <a:p>
            <a:r>
              <a:rPr lang="en-US" sz="3200" b="1" dirty="0" smtClean="0">
                <a:solidFill>
                  <a:srgbClr val="009900"/>
                </a:solidFill>
                <a:latin typeface="Comic Sans MS" pitchFamily="66" charset="0"/>
                <a:ea typeface="Malgun Gothic" pitchFamily="34" charset="-127"/>
                <a:cs typeface="Times New Roman" pitchFamily="18" charset="0"/>
              </a:rPr>
              <a:t>5.4  Re-Submitting</a:t>
            </a:r>
            <a:endParaRPr lang="en-US" sz="3200" dirty="0">
              <a:solidFill>
                <a:srgbClr val="009900"/>
              </a:solidFill>
            </a:endParaRPr>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itorial Manager1.jpg"/>
          <p:cNvPicPr>
            <a:picLocks noChangeAspect="1"/>
          </p:cNvPicPr>
          <p:nvPr/>
        </p:nvPicPr>
        <p:blipFill>
          <a:blip r:embed="rId2" cstate="print"/>
          <a:stretch>
            <a:fillRect/>
          </a:stretch>
        </p:blipFill>
        <p:spPr>
          <a:xfrm>
            <a:off x="0" y="990600"/>
            <a:ext cx="9735511" cy="5638800"/>
          </a:xfrm>
          <a:prstGeom prst="rect">
            <a:avLst/>
          </a:prstGeom>
        </p:spPr>
      </p:pic>
      <p:sp>
        <p:nvSpPr>
          <p:cNvPr id="3" name="Right Arrow 2"/>
          <p:cNvSpPr/>
          <p:nvPr/>
        </p:nvSpPr>
        <p:spPr>
          <a:xfrm rot="8884246">
            <a:off x="6102735" y="3530110"/>
            <a:ext cx="1902887" cy="27867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3"/>
          <p:cNvSpPr>
            <a:spLocks noGrp="1" noChangeArrowheads="1"/>
          </p:cNvSpPr>
          <p:nvPr>
            <p:ph type="body" idx="4294967295"/>
          </p:nvPr>
        </p:nvSpPr>
        <p:spPr>
          <a:xfrm>
            <a:off x="229394" y="1143000"/>
            <a:ext cx="8915400" cy="5334000"/>
          </a:xfrm>
        </p:spPr>
        <p:txBody>
          <a:bodyPr/>
          <a:lstStyle/>
          <a:p>
            <a:pPr eaLnBrk="1" hangingPunct="1">
              <a:lnSpc>
                <a:spcPct val="80000"/>
              </a:lnSpc>
            </a:pPr>
            <a:r>
              <a:rPr lang="en-US" sz="2400" dirty="0" smtClean="0">
                <a:latin typeface="Comic Sans MS" pitchFamily="66" charset="0"/>
              </a:rPr>
              <a:t>Never resubmitting a rejected manuscript directly to another journal without any significant revision</a:t>
            </a:r>
          </a:p>
          <a:p>
            <a:pPr eaLnBrk="1" hangingPunct="1">
              <a:lnSpc>
                <a:spcPct val="80000"/>
              </a:lnSpc>
            </a:pPr>
            <a:endParaRPr lang="en-US" altLang="zh-CN" sz="1000" dirty="0" smtClean="0">
              <a:latin typeface="Comic Sans MS" pitchFamily="66" charset="0"/>
              <a:ea typeface="宋体" pitchFamily="2" charset="-122"/>
            </a:endParaRPr>
          </a:p>
          <a:p>
            <a:pPr eaLnBrk="1" hangingPunct="1">
              <a:lnSpc>
                <a:spcPct val="80000"/>
              </a:lnSpc>
            </a:pPr>
            <a:r>
              <a:rPr lang="en-US" altLang="zh-CN" sz="2400" dirty="0" smtClean="0">
                <a:latin typeface="Comic Sans MS" pitchFamily="66" charset="0"/>
                <a:ea typeface="宋体" pitchFamily="2" charset="-122"/>
              </a:rPr>
              <a:t>The original reviewers (even editors) may eventually find it, which can lead to animosity towards the author.</a:t>
            </a:r>
          </a:p>
          <a:p>
            <a:pPr eaLnBrk="1" hangingPunct="1">
              <a:lnSpc>
                <a:spcPct val="80000"/>
              </a:lnSpc>
            </a:pPr>
            <a:endParaRPr lang="en-US" altLang="zh-CN" sz="1000" dirty="0" smtClean="0">
              <a:latin typeface="Comic Sans MS" pitchFamily="66" charset="0"/>
              <a:ea typeface="宋体" pitchFamily="2" charset="-122"/>
            </a:endParaRPr>
          </a:p>
          <a:p>
            <a:pPr eaLnBrk="1" hangingPunct="1">
              <a:lnSpc>
                <a:spcPct val="80000"/>
              </a:lnSpc>
            </a:pPr>
            <a:r>
              <a:rPr lang="en-US" altLang="zh-CN" sz="2400" dirty="0" smtClean="0">
                <a:latin typeface="Comic Sans MS" pitchFamily="66" charset="0"/>
                <a:ea typeface="宋体" pitchFamily="2" charset="-122"/>
              </a:rPr>
              <a:t>A possible strategy</a:t>
            </a:r>
          </a:p>
          <a:p>
            <a:pPr lvl="1" eaLnBrk="1" hangingPunct="1">
              <a:lnSpc>
                <a:spcPct val="80000"/>
              </a:lnSpc>
            </a:pPr>
            <a:r>
              <a:rPr lang="en-US" altLang="zh-CN" sz="2400" dirty="0" smtClean="0">
                <a:latin typeface="Comic Sans MS" pitchFamily="66" charset="0"/>
                <a:ea typeface="宋体" pitchFamily="2" charset="-122"/>
              </a:rPr>
              <a:t>In your </a:t>
            </a:r>
            <a:r>
              <a:rPr lang="en-US" altLang="zh-CN" sz="2400" dirty="0" smtClean="0">
                <a:solidFill>
                  <a:srgbClr val="FF3300"/>
                </a:solidFill>
                <a:latin typeface="Comic Sans MS" pitchFamily="66" charset="0"/>
                <a:ea typeface="宋体" pitchFamily="2" charset="-122"/>
              </a:rPr>
              <a:t>cover letter</a:t>
            </a:r>
            <a:r>
              <a:rPr lang="en-US" altLang="zh-CN" sz="2400" dirty="0" smtClean="0">
                <a:latin typeface="Comic Sans MS" pitchFamily="66" charset="0"/>
                <a:ea typeface="宋体" pitchFamily="2" charset="-122"/>
              </a:rPr>
              <a:t>, declare that the paper was rejected and name the journal.</a:t>
            </a:r>
          </a:p>
          <a:p>
            <a:pPr lvl="1" eaLnBrk="1" hangingPunct="1">
              <a:lnSpc>
                <a:spcPct val="80000"/>
              </a:lnSpc>
            </a:pPr>
            <a:r>
              <a:rPr lang="en-US" altLang="zh-CN" sz="2400" dirty="0" smtClean="0">
                <a:solidFill>
                  <a:srgbClr val="FF3300"/>
                </a:solidFill>
                <a:latin typeface="Comic Sans MS" pitchFamily="66" charset="0"/>
                <a:ea typeface="宋体" pitchFamily="2" charset="-122"/>
              </a:rPr>
              <a:t>Include</a:t>
            </a:r>
            <a:r>
              <a:rPr lang="en-US" altLang="zh-CN" sz="2400" dirty="0" smtClean="0">
                <a:latin typeface="Comic Sans MS" pitchFamily="66" charset="0"/>
                <a:ea typeface="宋体" pitchFamily="2" charset="-122"/>
              </a:rPr>
              <a:t> the referees’ reports and </a:t>
            </a:r>
            <a:r>
              <a:rPr lang="en-US" altLang="zh-CN" sz="2400" dirty="0" smtClean="0">
                <a:solidFill>
                  <a:srgbClr val="FF3300"/>
                </a:solidFill>
                <a:latin typeface="Comic Sans MS" pitchFamily="66" charset="0"/>
                <a:ea typeface="宋体" pitchFamily="2" charset="-122"/>
              </a:rPr>
              <a:t>a detailed letter of response</a:t>
            </a:r>
            <a:r>
              <a:rPr lang="en-US" altLang="zh-CN" sz="2400" dirty="0" smtClean="0">
                <a:latin typeface="Comic Sans MS" pitchFamily="66" charset="0"/>
                <a:ea typeface="宋体" pitchFamily="2" charset="-122"/>
              </a:rPr>
              <a:t>, showing how each comment has been addressed.</a:t>
            </a:r>
          </a:p>
          <a:p>
            <a:pPr lvl="1" eaLnBrk="1" hangingPunct="1">
              <a:lnSpc>
                <a:spcPct val="80000"/>
              </a:lnSpc>
            </a:pPr>
            <a:r>
              <a:rPr lang="en-US" altLang="zh-CN" sz="2400" dirty="0" smtClean="0">
                <a:solidFill>
                  <a:srgbClr val="FF3300"/>
                </a:solidFill>
                <a:latin typeface="Comic Sans MS" pitchFamily="66" charset="0"/>
                <a:ea typeface="宋体" pitchFamily="2" charset="-122"/>
              </a:rPr>
              <a:t>Explain why</a:t>
            </a:r>
            <a:r>
              <a:rPr lang="en-US" altLang="zh-CN" sz="2400" dirty="0" smtClean="0">
                <a:latin typeface="Comic Sans MS" pitchFamily="66" charset="0"/>
                <a:ea typeface="宋体" pitchFamily="2" charset="-122"/>
              </a:rPr>
              <a:t> you are resubmitting the paper to this journal : e.g.</a:t>
            </a:r>
          </a:p>
          <a:p>
            <a:pPr lvl="1" eaLnBrk="1" hangingPunct="1">
              <a:lnSpc>
                <a:spcPct val="80000"/>
              </a:lnSpc>
              <a:buNone/>
            </a:pPr>
            <a:r>
              <a:rPr lang="en-US" altLang="zh-CN" sz="2400" dirty="0" smtClean="0">
                <a:latin typeface="Comic Sans MS" pitchFamily="66" charset="0"/>
                <a:ea typeface="宋体" pitchFamily="2" charset="-122"/>
              </a:rPr>
              <a:t>	this journal is a more appropriate journal;</a:t>
            </a:r>
          </a:p>
          <a:p>
            <a:pPr lvl="1" eaLnBrk="1" hangingPunct="1">
              <a:lnSpc>
                <a:spcPct val="80000"/>
              </a:lnSpc>
              <a:buNone/>
            </a:pPr>
            <a:r>
              <a:rPr lang="en-US" altLang="zh-CN" sz="2400" dirty="0" smtClean="0">
                <a:latin typeface="Comic Sans MS" pitchFamily="66" charset="0"/>
                <a:ea typeface="宋体" pitchFamily="2" charset="-122"/>
              </a:rPr>
              <a:t>	the manuscript has been improved as a result of its</a:t>
            </a:r>
            <a:br>
              <a:rPr lang="en-US" altLang="zh-CN" sz="2400" dirty="0" smtClean="0">
                <a:latin typeface="Comic Sans MS" pitchFamily="66" charset="0"/>
                <a:ea typeface="宋体" pitchFamily="2" charset="-122"/>
              </a:rPr>
            </a:br>
            <a:r>
              <a:rPr lang="en-US" altLang="zh-CN" sz="2400" dirty="0" smtClean="0">
                <a:latin typeface="Comic Sans MS" pitchFamily="66" charset="0"/>
                <a:ea typeface="宋体" pitchFamily="2" charset="-122"/>
              </a:rPr>
              <a:t>previous review</a:t>
            </a:r>
          </a:p>
        </p:txBody>
      </p:sp>
      <p:sp>
        <p:nvSpPr>
          <p:cNvPr id="53252" name="Text Box 6"/>
          <p:cNvSpPr txBox="1">
            <a:spLocks noChangeArrowheads="1"/>
          </p:cNvSpPr>
          <p:nvPr/>
        </p:nvSpPr>
        <p:spPr bwMode="auto">
          <a:xfrm>
            <a:off x="153194" y="381000"/>
            <a:ext cx="7162800" cy="523220"/>
          </a:xfrm>
          <a:prstGeom prst="rect">
            <a:avLst/>
          </a:prstGeom>
          <a:noFill/>
          <a:ln w="9525">
            <a:noFill/>
            <a:miter lim="800000"/>
            <a:headEnd/>
            <a:tailEnd/>
          </a:ln>
        </p:spPr>
        <p:txBody>
          <a:bodyPr wrap="square">
            <a:spAutoFit/>
          </a:bodyPr>
          <a:lstStyle/>
          <a:p>
            <a:pPr>
              <a:spcBef>
                <a:spcPct val="50000"/>
              </a:spcBef>
            </a:pPr>
            <a:r>
              <a:rPr lang="en-GB" sz="2800" b="1" dirty="0" smtClean="0">
                <a:solidFill>
                  <a:srgbClr val="009900"/>
                </a:solidFill>
                <a:latin typeface="Comic Sans MS" pitchFamily="66" charset="0"/>
              </a:rPr>
              <a:t>5.5 NOTE for REJECTED Manuscript!</a:t>
            </a:r>
            <a:endParaRPr lang="en-GB" sz="2800" b="1" dirty="0">
              <a:solidFill>
                <a:srgbClr val="009900"/>
              </a:solidFill>
              <a:latin typeface="Comic Sans MS" pitchFamily="66" charset="0"/>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229394" y="304800"/>
            <a:ext cx="4750488" cy="685800"/>
          </a:xfrm>
        </p:spPr>
        <p:txBody>
          <a:bodyPr/>
          <a:lstStyle/>
          <a:p>
            <a:r>
              <a:rPr lang="en-US" altLang="zh-CN" dirty="0" smtClean="0">
                <a:solidFill>
                  <a:srgbClr val="009900"/>
                </a:solidFill>
                <a:latin typeface="Franklin Gothic Medium Cond" pitchFamily="34" charset="0"/>
                <a:ea typeface="宋体" pitchFamily="2" charset="-122"/>
              </a:rPr>
              <a:t>6. Important to remember</a:t>
            </a:r>
          </a:p>
        </p:txBody>
      </p:sp>
      <p:sp>
        <p:nvSpPr>
          <p:cNvPr id="54275" name="Rectangle 3"/>
          <p:cNvSpPr>
            <a:spLocks noGrp="1" noChangeArrowheads="1"/>
          </p:cNvSpPr>
          <p:nvPr>
            <p:ph type="body" idx="4294967295"/>
          </p:nvPr>
        </p:nvSpPr>
        <p:spPr>
          <a:xfrm>
            <a:off x="762794" y="1295400"/>
            <a:ext cx="7620000" cy="4724400"/>
          </a:xfrm>
        </p:spPr>
        <p:txBody>
          <a:bodyPr/>
          <a:lstStyle/>
          <a:p>
            <a:pPr>
              <a:lnSpc>
                <a:spcPct val="90000"/>
              </a:lnSpc>
            </a:pPr>
            <a:r>
              <a:rPr lang="en-US" altLang="zh-CN" sz="2400" b="0" dirty="0" smtClean="0">
                <a:latin typeface="Comic Sans MS" pitchFamily="66" charset="0"/>
                <a:ea typeface="宋体" pitchFamily="2" charset="-122"/>
              </a:rPr>
              <a:t>Preparation is important but </a:t>
            </a:r>
            <a:r>
              <a:rPr lang="en-US" altLang="zh-CN" sz="2400" dirty="0" smtClean="0">
                <a:latin typeface="Comic Sans MS" pitchFamily="66" charset="0"/>
                <a:ea typeface="宋体" pitchFamily="2" charset="-122"/>
              </a:rPr>
              <a:t>do not spend too much time on your preparations</a:t>
            </a:r>
          </a:p>
          <a:p>
            <a:pPr>
              <a:lnSpc>
                <a:spcPct val="90000"/>
              </a:lnSpc>
            </a:pPr>
            <a:endParaRPr lang="en-US" altLang="zh-CN" sz="1000" dirty="0" smtClean="0">
              <a:latin typeface="Comic Sans MS" pitchFamily="66" charset="0"/>
              <a:ea typeface="宋体" pitchFamily="2" charset="-122"/>
            </a:endParaRPr>
          </a:p>
          <a:p>
            <a:pPr>
              <a:lnSpc>
                <a:spcPct val="90000"/>
              </a:lnSpc>
            </a:pPr>
            <a:r>
              <a:rPr lang="en-US" altLang="zh-CN" sz="2400" b="0" dirty="0" smtClean="0">
                <a:latin typeface="Comic Sans MS" pitchFamily="66" charset="0"/>
                <a:ea typeface="宋体" pitchFamily="2" charset="-122"/>
              </a:rPr>
              <a:t>Submit to </a:t>
            </a:r>
            <a:r>
              <a:rPr lang="en-US" altLang="zh-CN" sz="2400" dirty="0" smtClean="0">
                <a:latin typeface="Comic Sans MS" pitchFamily="66" charset="0"/>
                <a:ea typeface="宋体" pitchFamily="2" charset="-122"/>
              </a:rPr>
              <a:t>the right journal</a:t>
            </a:r>
            <a:r>
              <a:rPr lang="en-US" altLang="zh-CN" sz="2400" b="0" dirty="0" smtClean="0">
                <a:latin typeface="Comic Sans MS" pitchFamily="66" charset="0"/>
                <a:ea typeface="宋体" pitchFamily="2" charset="-122"/>
              </a:rPr>
              <a:t>  (scope and prestige)</a:t>
            </a:r>
          </a:p>
          <a:p>
            <a:pPr>
              <a:lnSpc>
                <a:spcPct val="90000"/>
              </a:lnSpc>
            </a:pPr>
            <a:endParaRPr lang="en-US" altLang="zh-CN" sz="1000" b="0" dirty="0" smtClean="0">
              <a:latin typeface="Comic Sans MS" pitchFamily="66" charset="0"/>
              <a:ea typeface="宋体" pitchFamily="2" charset="-122"/>
            </a:endParaRPr>
          </a:p>
          <a:p>
            <a:pPr>
              <a:lnSpc>
                <a:spcPct val="90000"/>
              </a:lnSpc>
            </a:pPr>
            <a:r>
              <a:rPr lang="en-US" altLang="zh-CN" sz="2400" b="0" dirty="0" smtClean="0">
                <a:latin typeface="Comic Sans MS" pitchFamily="66" charset="0"/>
                <a:ea typeface="宋体" pitchFamily="2" charset="-122"/>
              </a:rPr>
              <a:t>Submit to </a:t>
            </a:r>
            <a:r>
              <a:rPr lang="en-US" altLang="zh-CN" sz="2400" dirty="0" smtClean="0">
                <a:latin typeface="Comic Sans MS" pitchFamily="66" charset="0"/>
                <a:ea typeface="宋体" pitchFamily="2" charset="-122"/>
              </a:rPr>
              <a:t>one journal only</a:t>
            </a:r>
          </a:p>
          <a:p>
            <a:pPr>
              <a:lnSpc>
                <a:spcPct val="90000"/>
              </a:lnSpc>
            </a:pPr>
            <a:endParaRPr lang="en-US" altLang="zh-CN" sz="1000" b="0" dirty="0" smtClean="0">
              <a:latin typeface="Comic Sans MS" pitchFamily="66" charset="0"/>
              <a:ea typeface="宋体" pitchFamily="2" charset="-122"/>
            </a:endParaRPr>
          </a:p>
          <a:p>
            <a:pPr>
              <a:lnSpc>
                <a:spcPct val="90000"/>
              </a:lnSpc>
            </a:pPr>
            <a:r>
              <a:rPr lang="en-US" altLang="zh-CN" sz="2400" b="0" dirty="0" smtClean="0">
                <a:latin typeface="Comic Sans MS" pitchFamily="66" charset="0"/>
                <a:ea typeface="宋体" pitchFamily="2" charset="-122"/>
              </a:rPr>
              <a:t>Check </a:t>
            </a:r>
            <a:r>
              <a:rPr lang="en-US" altLang="zh-CN" sz="2400" dirty="0" smtClean="0">
                <a:latin typeface="Comic Sans MS" pitchFamily="66" charset="0"/>
                <a:ea typeface="宋体" pitchFamily="2" charset="-122"/>
              </a:rPr>
              <a:t>the English</a:t>
            </a:r>
          </a:p>
          <a:p>
            <a:pPr>
              <a:lnSpc>
                <a:spcPct val="90000"/>
              </a:lnSpc>
              <a:buFont typeface="Wingdings" pitchFamily="2" charset="2"/>
              <a:buNone/>
            </a:pPr>
            <a:endParaRPr lang="en-US" altLang="zh-CN" sz="1000" b="0" dirty="0" smtClean="0">
              <a:latin typeface="Comic Sans MS" pitchFamily="66" charset="0"/>
              <a:ea typeface="宋体" pitchFamily="2" charset="-122"/>
            </a:endParaRPr>
          </a:p>
          <a:p>
            <a:pPr>
              <a:lnSpc>
                <a:spcPct val="90000"/>
              </a:lnSpc>
            </a:pPr>
            <a:r>
              <a:rPr lang="en-US" altLang="zh-CN" sz="2400" b="0" dirty="0" smtClean="0">
                <a:latin typeface="Comic Sans MS" pitchFamily="66" charset="0"/>
                <a:ea typeface="宋体" pitchFamily="2" charset="-122"/>
              </a:rPr>
              <a:t>Pay attention to </a:t>
            </a:r>
            <a:r>
              <a:rPr lang="en-US" altLang="zh-CN" sz="2400" dirty="0" smtClean="0">
                <a:latin typeface="Comic Sans MS" pitchFamily="66" charset="0"/>
                <a:ea typeface="宋体" pitchFamily="2" charset="-122"/>
              </a:rPr>
              <a:t>structure</a:t>
            </a:r>
          </a:p>
          <a:p>
            <a:pPr>
              <a:lnSpc>
                <a:spcPct val="90000"/>
              </a:lnSpc>
            </a:pPr>
            <a:endParaRPr lang="en-US" altLang="zh-CN" sz="1000" dirty="0" smtClean="0">
              <a:latin typeface="Comic Sans MS" pitchFamily="66" charset="0"/>
              <a:ea typeface="宋体" pitchFamily="2" charset="-122"/>
            </a:endParaRPr>
          </a:p>
          <a:p>
            <a:pPr>
              <a:lnSpc>
                <a:spcPct val="90000"/>
              </a:lnSpc>
            </a:pPr>
            <a:r>
              <a:rPr lang="en-US" altLang="zh-CN" sz="2400" b="0" dirty="0" smtClean="0">
                <a:latin typeface="Comic Sans MS" pitchFamily="66" charset="0"/>
                <a:ea typeface="宋体" pitchFamily="2" charset="-122"/>
              </a:rPr>
              <a:t>Pay attention to </a:t>
            </a:r>
            <a:r>
              <a:rPr lang="en-US" altLang="zh-CN" sz="2400" dirty="0" smtClean="0">
                <a:latin typeface="Comic Sans MS" pitchFamily="66" charset="0"/>
                <a:ea typeface="宋体" pitchFamily="2" charset="-122"/>
              </a:rPr>
              <a:t>journal requirements</a:t>
            </a:r>
          </a:p>
          <a:p>
            <a:pPr>
              <a:lnSpc>
                <a:spcPct val="90000"/>
              </a:lnSpc>
            </a:pPr>
            <a:endParaRPr lang="en-US" altLang="zh-CN" sz="2400" b="0" dirty="0" smtClean="0">
              <a:latin typeface="Comic Sans MS" pitchFamily="66" charset="0"/>
              <a:ea typeface="宋体" pitchFamily="2" charset="-122"/>
            </a:endParaRPr>
          </a:p>
          <a:p>
            <a:pPr>
              <a:lnSpc>
                <a:spcPct val="90000"/>
              </a:lnSpc>
            </a:pPr>
            <a:r>
              <a:rPr lang="en-US" altLang="zh-CN" sz="2400" dirty="0" smtClean="0">
                <a:latin typeface="Comic Sans MS" pitchFamily="66" charset="0"/>
                <a:ea typeface="宋体" pitchFamily="2" charset="-122"/>
              </a:rPr>
              <a:t>Be honest</a:t>
            </a:r>
          </a:p>
          <a:p>
            <a:pPr>
              <a:lnSpc>
                <a:spcPct val="90000"/>
              </a:lnSpc>
              <a:buFont typeface="Wingdings" pitchFamily="2" charset="2"/>
              <a:buNone/>
            </a:pPr>
            <a:endParaRPr lang="zh-CN" altLang="en-US" sz="2400" b="0" dirty="0" smtClean="0">
              <a:latin typeface="Comic Sans MS" pitchFamily="66" charset="0"/>
              <a:ea typeface="宋体" pitchFamily="2" charset="-122"/>
            </a:endParaRP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8" descr="http://swcenter.fortlewis.edu/images_web/photos/searching-man.jpg"/>
          <p:cNvPicPr>
            <a:picLocks noChangeAspect="1" noChangeArrowheads="1"/>
          </p:cNvPicPr>
          <p:nvPr/>
        </p:nvPicPr>
        <p:blipFill>
          <a:blip r:embed="rId2" cstate="print"/>
          <a:srcRect/>
          <a:stretch>
            <a:fillRect/>
          </a:stretch>
        </p:blipFill>
        <p:spPr bwMode="auto">
          <a:xfrm>
            <a:off x="2362994" y="1295400"/>
            <a:ext cx="3746307" cy="4316412"/>
          </a:xfrm>
          <a:prstGeom prst="rect">
            <a:avLst/>
          </a:prstGeom>
          <a:noFill/>
          <a:ln w="9525">
            <a:noFill/>
            <a:miter lim="800000"/>
            <a:headEnd/>
            <a:tailEnd/>
          </a:ln>
        </p:spPr>
      </p:pic>
      <p:sp>
        <p:nvSpPr>
          <p:cNvPr id="55299" name="Rectangle 2"/>
          <p:cNvSpPr>
            <a:spLocks noGrp="1" noChangeArrowheads="1"/>
          </p:cNvSpPr>
          <p:nvPr>
            <p:ph type="title" idx="4294967295"/>
          </p:nvPr>
        </p:nvSpPr>
        <p:spPr>
          <a:xfrm>
            <a:off x="467858" y="265113"/>
            <a:ext cx="2809536" cy="685800"/>
          </a:xfrm>
        </p:spPr>
        <p:txBody>
          <a:bodyPr/>
          <a:lstStyle/>
          <a:p>
            <a:pPr eaLnBrk="1" hangingPunct="1"/>
            <a:r>
              <a:rPr lang="en-US" altLang="zh-CN" dirty="0" smtClean="0">
                <a:solidFill>
                  <a:srgbClr val="009900"/>
                </a:solidFill>
                <a:latin typeface="Comic Sans MS" pitchFamily="66" charset="0"/>
                <a:ea typeface="宋体" pitchFamily="2" charset="-122"/>
              </a:rPr>
              <a:t>Questions?</a:t>
            </a:r>
            <a:endParaRPr lang="zh-CN" altLang="en-US" dirty="0" smtClean="0">
              <a:solidFill>
                <a:srgbClr val="009900"/>
              </a:solidFill>
              <a:latin typeface="Comic Sans MS" pitchFamily="66" charset="0"/>
              <a:ea typeface="宋体" pitchFamily="2" charset="-122"/>
            </a:endParaRPr>
          </a:p>
        </p:txBody>
      </p:sp>
      <p:sp>
        <p:nvSpPr>
          <p:cNvPr id="55300" name="Text Box 4"/>
          <p:cNvSpPr txBox="1">
            <a:spLocks noChangeArrowheads="1"/>
          </p:cNvSpPr>
          <p:nvPr/>
        </p:nvSpPr>
        <p:spPr bwMode="auto">
          <a:xfrm>
            <a:off x="1905794" y="5334000"/>
            <a:ext cx="6052610" cy="830997"/>
          </a:xfrm>
          <a:prstGeom prst="rect">
            <a:avLst/>
          </a:prstGeom>
          <a:noFill/>
          <a:ln w="9525">
            <a:noFill/>
            <a:miter lim="800000"/>
            <a:headEnd/>
            <a:tailEnd/>
          </a:ln>
        </p:spPr>
        <p:txBody>
          <a:bodyPr wrap="square">
            <a:spAutoFit/>
          </a:bodyPr>
          <a:lstStyle/>
          <a:p>
            <a:pPr>
              <a:spcBef>
                <a:spcPct val="50000"/>
              </a:spcBef>
            </a:pPr>
            <a:r>
              <a:rPr lang="en-GB" dirty="0">
                <a:solidFill>
                  <a:srgbClr val="009900"/>
                </a:solidFill>
                <a:latin typeface="Lucida Sans" pitchFamily="34" charset="0"/>
              </a:rPr>
              <a:t>Or for questions later, please </a:t>
            </a:r>
            <a:r>
              <a:rPr lang="en-GB" dirty="0" smtClean="0">
                <a:solidFill>
                  <a:srgbClr val="009900"/>
                </a:solidFill>
                <a:latin typeface="Lucida Sans" pitchFamily="34" charset="0"/>
              </a:rPr>
              <a:t>contact :  wayandar@indo.net.id</a:t>
            </a:r>
            <a:endParaRPr lang="en-GB" dirty="0">
              <a:solidFill>
                <a:srgbClr val="009900"/>
              </a:solidFill>
              <a:latin typeface="Lucida Sans" pitchFamily="34" charset="0"/>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43994" y="2438400"/>
            <a:ext cx="4114800" cy="1981200"/>
          </a:xfrm>
          <a:prstGeom prst="rect">
            <a:avLst/>
          </a:prstGeom>
        </p:spPr>
        <p:txBody>
          <a:bodyPr vert="horz" anchor="ctr">
            <a:noAutofit/>
            <a:scene3d>
              <a:camera prst="orthographicFront"/>
              <a:lightRig rig="soft" dir="t"/>
            </a:scene3d>
            <a:sp3d prstMaterial="softEdge">
              <a:bevelT w="25400" h="25400"/>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0" b="1" i="0" u="none" strike="noStrike" kern="1200" cap="none" spc="0" normalizeH="0" baseline="0" noProof="0" dirty="0" smtClean="0">
                <a:ln>
                  <a:noFill/>
                </a:ln>
                <a:solidFill>
                  <a:srgbClr val="0000FF"/>
                </a:solidFill>
                <a:uLnTx/>
                <a:uFillTx/>
                <a:latin typeface="Gill Sans MT Condensed" pitchFamily="34" charset="0"/>
                <a:ea typeface="+mj-ea"/>
                <a:cs typeface="+mj-cs"/>
              </a:rPr>
              <a:t>TERIMAKASIH</a:t>
            </a:r>
            <a:endParaRPr kumimoji="0" lang="en-US" sz="8000" b="1" i="0" u="none" strike="noStrike" kern="1200" cap="none" spc="0" normalizeH="0" baseline="0" noProof="0" dirty="0">
              <a:ln>
                <a:noFill/>
              </a:ln>
              <a:solidFill>
                <a:srgbClr val="0000FF"/>
              </a:solidFill>
              <a:uLnTx/>
              <a:uFillTx/>
              <a:latin typeface="Gill Sans MT Condensed" pitchFamily="34" charset="0"/>
              <a:ea typeface="+mj-ea"/>
              <a:cs typeface="+mj-cs"/>
            </a:endParaRPr>
          </a:p>
        </p:txBody>
      </p:sp>
    </p:spTree>
    <p:extLst>
      <p:ext uri="{BB962C8B-B14F-4D97-AF65-F5344CB8AC3E}">
        <p14:creationId xmlns:p14="http://schemas.microsoft.com/office/powerpoint/2010/main" xmlns="" val="29387694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43" y="381000"/>
            <a:ext cx="4375851" cy="533400"/>
          </a:xfrm>
        </p:spPr>
        <p:txBody>
          <a:bodyPr/>
          <a:lstStyle/>
          <a:p>
            <a:r>
              <a:rPr lang="en-US" dirty="0" smtClean="0">
                <a:solidFill>
                  <a:srgbClr val="009900"/>
                </a:solidFill>
              </a:rPr>
              <a:t>1.1 Journal Finders</a:t>
            </a:r>
            <a:endParaRPr lang="en-US" dirty="0">
              <a:solidFill>
                <a:srgbClr val="009900"/>
              </a:solidFill>
            </a:endParaRPr>
          </a:p>
        </p:txBody>
      </p:sp>
      <p:sp>
        <p:nvSpPr>
          <p:cNvPr id="6" name="Rectangle 5"/>
          <p:cNvSpPr/>
          <p:nvPr/>
        </p:nvSpPr>
        <p:spPr>
          <a:xfrm>
            <a:off x="153194" y="1143000"/>
            <a:ext cx="9296400" cy="2062103"/>
          </a:xfrm>
          <a:prstGeom prst="rect">
            <a:avLst/>
          </a:prstGeom>
        </p:spPr>
        <p:txBody>
          <a:bodyPr wrap="square">
            <a:spAutoFit/>
          </a:bodyPr>
          <a:lstStyle/>
          <a:p>
            <a:r>
              <a:rPr lang="en-US" sz="3200" b="1" dirty="0" smtClean="0">
                <a:solidFill>
                  <a:schemeClr val="tx1"/>
                </a:solidFill>
              </a:rPr>
              <a:t>Scholarl</a:t>
            </a:r>
            <a:r>
              <a:rPr lang="en-US" sz="3200" dirty="0" smtClean="0">
                <a:solidFill>
                  <a:schemeClr val="tx1"/>
                </a:solidFill>
              </a:rPr>
              <a:t>y </a:t>
            </a:r>
            <a:r>
              <a:rPr lang="en-US" sz="3200" b="1" dirty="0" smtClean="0">
                <a:solidFill>
                  <a:schemeClr val="tx1"/>
                </a:solidFill>
              </a:rPr>
              <a:t>Peer review</a:t>
            </a:r>
            <a:r>
              <a:rPr lang="en-US" sz="3200" dirty="0" smtClean="0">
                <a:solidFill>
                  <a:schemeClr val="tx1"/>
                </a:solidFill>
              </a:rPr>
              <a:t> is the process of subjecting an author's scholarly work, </a:t>
            </a:r>
            <a:r>
              <a:rPr lang="en-US" sz="3200" b="1" dirty="0" smtClean="0">
                <a:solidFill>
                  <a:schemeClr val="tx1"/>
                </a:solidFill>
              </a:rPr>
              <a:t>research</a:t>
            </a:r>
            <a:r>
              <a:rPr lang="en-US" sz="3200" dirty="0" smtClean="0">
                <a:solidFill>
                  <a:schemeClr val="tx1"/>
                </a:solidFill>
              </a:rPr>
              <a:t>, or ideas to the scrutiny of others who are experts in the same field, before a paper describing this work is published in a journal, conference proceedings or as a book. </a:t>
            </a:r>
            <a:endParaRPr lang="en-US" sz="3200" dirty="0">
              <a:solidFill>
                <a:schemeClr val="tx1"/>
              </a:solidFill>
            </a:endParaRPr>
          </a:p>
        </p:txBody>
      </p:sp>
      <p:sp>
        <p:nvSpPr>
          <p:cNvPr id="7" name="Rectangle 6"/>
          <p:cNvSpPr/>
          <p:nvPr/>
        </p:nvSpPr>
        <p:spPr>
          <a:xfrm>
            <a:off x="610394" y="3581400"/>
            <a:ext cx="4343400" cy="2462213"/>
          </a:xfrm>
          <a:prstGeom prst="rect">
            <a:avLst/>
          </a:prstGeom>
        </p:spPr>
        <p:txBody>
          <a:bodyPr wrap="square">
            <a:spAutoFit/>
          </a:bodyPr>
          <a:lstStyle/>
          <a:p>
            <a:r>
              <a:rPr lang="en-US" sz="3600" b="1" dirty="0" smtClean="0">
                <a:solidFill>
                  <a:schemeClr val="tx1"/>
                </a:solidFill>
              </a:rPr>
              <a:t>Some Journal Finders :</a:t>
            </a:r>
          </a:p>
          <a:p>
            <a:endParaRPr lang="en-US" sz="1000" b="1" dirty="0" smtClean="0">
              <a:solidFill>
                <a:schemeClr val="tx1"/>
              </a:solidFill>
            </a:endParaRPr>
          </a:p>
          <a:p>
            <a:r>
              <a:rPr lang="en-US" sz="3600" dirty="0" smtClean="0">
                <a:solidFill>
                  <a:schemeClr val="tx1"/>
                </a:solidFill>
              </a:rPr>
              <a:t>Elsevier Journal finder</a:t>
            </a:r>
          </a:p>
          <a:p>
            <a:r>
              <a:rPr lang="en-US" sz="3600" dirty="0" smtClean="0">
                <a:solidFill>
                  <a:schemeClr val="tx1"/>
                </a:solidFill>
              </a:rPr>
              <a:t>Manuscript matcher</a:t>
            </a:r>
          </a:p>
          <a:p>
            <a:r>
              <a:rPr lang="en-US" sz="3600" dirty="0" smtClean="0">
                <a:solidFill>
                  <a:schemeClr val="tx1"/>
                </a:solidFill>
              </a:rPr>
              <a:t>Springer Nature </a:t>
            </a:r>
            <a:r>
              <a:rPr lang="en-US" sz="3600" dirty="0" err="1" smtClean="0">
                <a:solidFill>
                  <a:schemeClr val="tx1"/>
                </a:solidFill>
              </a:rPr>
              <a:t>Suggester</a:t>
            </a:r>
            <a:endParaRPr lang="en-US" sz="3600" dirty="0" smtClean="0">
              <a:solidFill>
                <a:schemeClr val="tx1"/>
              </a:solidFill>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
            <a:ext cx="4860370" cy="707886"/>
          </a:xfrm>
          <a:prstGeom prst="rect">
            <a:avLst/>
          </a:prstGeom>
        </p:spPr>
        <p:txBody>
          <a:bodyPr wrap="none">
            <a:spAutoFit/>
          </a:bodyPr>
          <a:lstStyle/>
          <a:p>
            <a:r>
              <a:rPr lang="en-US" sz="4000" dirty="0" smtClean="0"/>
              <a:t>Elsevier Journal finder (Scopus)</a:t>
            </a:r>
            <a:endParaRPr lang="en-US" sz="4000" dirty="0"/>
          </a:p>
        </p:txBody>
      </p:sp>
      <p:pic>
        <p:nvPicPr>
          <p:cNvPr id="5" name="Picture 4" descr="Elsevier Journal Finder.jpg"/>
          <p:cNvPicPr>
            <a:picLocks noChangeAspect="1"/>
          </p:cNvPicPr>
          <p:nvPr/>
        </p:nvPicPr>
        <p:blipFill>
          <a:blip r:embed="rId2" cstate="print"/>
          <a:srcRect l="2936" r="2622" b="60965"/>
          <a:stretch>
            <a:fillRect/>
          </a:stretch>
        </p:blipFill>
        <p:spPr>
          <a:xfrm>
            <a:off x="305594" y="990600"/>
            <a:ext cx="9372600" cy="5486400"/>
          </a:xfrm>
          <a:prstGeom prst="rect">
            <a:avLst/>
          </a:prstGeo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6006773" cy="707886"/>
          </a:xfrm>
          <a:prstGeom prst="rect">
            <a:avLst/>
          </a:prstGeom>
        </p:spPr>
        <p:txBody>
          <a:bodyPr wrap="none">
            <a:spAutoFit/>
          </a:bodyPr>
          <a:lstStyle/>
          <a:p>
            <a:r>
              <a:rPr lang="en-US" sz="4000" dirty="0" smtClean="0"/>
              <a:t>Manuscript matcher (Thomson Reuters)</a:t>
            </a:r>
            <a:endParaRPr lang="en-US" sz="4000" dirty="0"/>
          </a:p>
        </p:txBody>
      </p:sp>
      <p:pic>
        <p:nvPicPr>
          <p:cNvPr id="6" name="Picture 5" descr="EndNote.jpg"/>
          <p:cNvPicPr>
            <a:picLocks noChangeAspect="1"/>
          </p:cNvPicPr>
          <p:nvPr/>
        </p:nvPicPr>
        <p:blipFill>
          <a:blip r:embed="rId2" cstate="print"/>
          <a:srcRect l="6863" t="17778" r="14052" b="42646"/>
          <a:stretch>
            <a:fillRect/>
          </a:stretch>
        </p:blipFill>
        <p:spPr>
          <a:xfrm>
            <a:off x="229394" y="836960"/>
            <a:ext cx="9297194" cy="6021040"/>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ringer Journal Suggester1.jpg"/>
          <p:cNvPicPr>
            <a:picLocks noChangeAspect="1"/>
          </p:cNvPicPr>
          <p:nvPr/>
        </p:nvPicPr>
        <p:blipFill>
          <a:blip r:embed="rId2" cstate="print"/>
          <a:srcRect l="5425" t="14444" r="3987" b="78708"/>
          <a:stretch>
            <a:fillRect/>
          </a:stretch>
        </p:blipFill>
        <p:spPr>
          <a:xfrm>
            <a:off x="0" y="914400"/>
            <a:ext cx="7010400" cy="685801"/>
          </a:xfrm>
          <a:prstGeom prst="rect">
            <a:avLst/>
          </a:prstGeom>
        </p:spPr>
      </p:pic>
      <p:pic>
        <p:nvPicPr>
          <p:cNvPr id="5" name="Picture 4" descr="Springer Journal Suggester1.jpg"/>
          <p:cNvPicPr>
            <a:picLocks noChangeAspect="1"/>
          </p:cNvPicPr>
          <p:nvPr/>
        </p:nvPicPr>
        <p:blipFill>
          <a:blip r:embed="rId2" cstate="print"/>
          <a:srcRect l="5425" t="33786" r="3987" b="20000"/>
          <a:stretch>
            <a:fillRect/>
          </a:stretch>
        </p:blipFill>
        <p:spPr>
          <a:xfrm>
            <a:off x="762794" y="1223639"/>
            <a:ext cx="8534400" cy="5634361"/>
          </a:xfrm>
          <a:prstGeom prst="rect">
            <a:avLst/>
          </a:prstGeom>
        </p:spPr>
      </p:pic>
      <p:sp>
        <p:nvSpPr>
          <p:cNvPr id="6" name="Rectangle 5"/>
          <p:cNvSpPr/>
          <p:nvPr/>
        </p:nvSpPr>
        <p:spPr>
          <a:xfrm>
            <a:off x="0" y="228600"/>
            <a:ext cx="5408853" cy="707886"/>
          </a:xfrm>
          <a:prstGeom prst="rect">
            <a:avLst/>
          </a:prstGeom>
        </p:spPr>
        <p:txBody>
          <a:bodyPr wrap="none">
            <a:spAutoFit/>
          </a:bodyPr>
          <a:lstStyle/>
          <a:p>
            <a:r>
              <a:rPr lang="en-US" sz="4000" dirty="0" smtClean="0"/>
              <a:t>Springer Nature </a:t>
            </a:r>
            <a:r>
              <a:rPr lang="en-US" sz="4000" dirty="0" err="1" smtClean="0"/>
              <a:t>Suggester</a:t>
            </a:r>
            <a:r>
              <a:rPr lang="en-US" sz="4000" dirty="0" smtClean="0"/>
              <a:t> (Scopus)</a:t>
            </a:r>
            <a:endParaRPr lang="en-US" sz="4000" dirty="0"/>
          </a:p>
        </p:txBody>
      </p:sp>
      <p:sp>
        <p:nvSpPr>
          <p:cNvPr id="189441" name="Rectangle 1"/>
          <p:cNvSpPr>
            <a:spLocks noChangeArrowheads="1"/>
          </p:cNvSpPr>
          <p:nvPr/>
        </p:nvSpPr>
        <p:spPr bwMode="auto">
          <a:xfrm>
            <a:off x="2134394" y="1752600"/>
            <a:ext cx="4630627" cy="70788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 pos="630238" algn="l"/>
              </a:tabLst>
            </a:pPr>
            <a:r>
              <a:rPr kumimoji="0" lang="en-US" sz="2000" b="1" i="0" u="none" strike="noStrike" cap="none" normalizeH="0" baseline="0" dirty="0" smtClean="0">
                <a:ln>
                  <a:noFill/>
                </a:ln>
                <a:solidFill>
                  <a:schemeClr val="tx1"/>
                </a:solidFill>
                <a:effectLst/>
                <a:latin typeface="Franklin Gothic Medium Cond" pitchFamily="34" charset="0"/>
                <a:ea typeface="Calibri" pitchFamily="34" charset="0"/>
                <a:cs typeface="Arial" pitchFamily="34" charset="0"/>
              </a:rPr>
              <a:t>Radial Variation in Selected Wood Properties of</a:t>
            </a:r>
            <a:endParaRPr kumimoji="0" lang="en-US" sz="2000" b="1" i="0" u="none" strike="noStrike" cap="none" normalizeH="0" baseline="0" dirty="0" smtClean="0">
              <a:ln>
                <a:noFill/>
              </a:ln>
              <a:solidFill>
                <a:schemeClr val="tx1"/>
              </a:solidFill>
              <a:effectLst/>
              <a:latin typeface="Franklin Gothic Medium Cond"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 pos="630238" algn="l"/>
              </a:tabLst>
            </a:pPr>
            <a:r>
              <a:rPr kumimoji="0" lang="en-US" sz="2000" b="1" i="0" u="none" strike="noStrike" cap="none" normalizeH="0" baseline="0" dirty="0" smtClean="0">
                <a:ln>
                  <a:noFill/>
                </a:ln>
                <a:solidFill>
                  <a:schemeClr val="tx1"/>
                </a:solidFill>
                <a:effectLst/>
                <a:latin typeface="Franklin Gothic Medium Cond" pitchFamily="34" charset="0"/>
                <a:ea typeface="Calibri" pitchFamily="34" charset="0"/>
                <a:cs typeface="Times New Roman" pitchFamily="18" charset="0"/>
              </a:rPr>
              <a:t>Indonesian </a:t>
            </a:r>
            <a:r>
              <a:rPr kumimoji="0" lang="en-US" sz="2000" b="1" i="0" u="none" strike="noStrike" cap="none" normalizeH="0" baseline="0" dirty="0" err="1" smtClean="0">
                <a:ln>
                  <a:noFill/>
                </a:ln>
                <a:solidFill>
                  <a:schemeClr val="tx1"/>
                </a:solidFill>
                <a:effectLst/>
                <a:latin typeface="Franklin Gothic Medium Cond" pitchFamily="34" charset="0"/>
                <a:ea typeface="Calibri" pitchFamily="34" charset="0"/>
                <a:cs typeface="Times New Roman" pitchFamily="18" charset="0"/>
              </a:rPr>
              <a:t>Merkusii</a:t>
            </a:r>
            <a:r>
              <a:rPr kumimoji="0" lang="en-US" sz="2000" b="1" i="0" u="none" strike="noStrike" cap="none" normalizeH="0" baseline="0" dirty="0" smtClean="0">
                <a:ln>
                  <a:noFill/>
                </a:ln>
                <a:solidFill>
                  <a:schemeClr val="tx1"/>
                </a:solidFill>
                <a:effectLst/>
                <a:latin typeface="Franklin Gothic Medium Cond" pitchFamily="34" charset="0"/>
                <a:ea typeface="Calibri" pitchFamily="34" charset="0"/>
                <a:cs typeface="Times New Roman" pitchFamily="18" charset="0"/>
              </a:rPr>
              <a:t> Pine</a:t>
            </a:r>
            <a:r>
              <a:rPr kumimoji="0" lang="en-US" sz="2000" b="0" i="0" u="none" strike="noStrike" cap="none" normalizeH="0" baseline="0" dirty="0" smtClean="0">
                <a:ln>
                  <a:noFill/>
                </a:ln>
                <a:solidFill>
                  <a:schemeClr val="tx1"/>
                </a:solidFill>
                <a:effectLst/>
                <a:latin typeface="Franklin Gothic Medium Cond" pitchFamily="34" charset="0"/>
                <a:cs typeface="Arial" pitchFamily="34" charset="0"/>
              </a:rPr>
              <a:t> </a:t>
            </a:r>
          </a:p>
        </p:txBody>
      </p:sp>
      <p:sp>
        <p:nvSpPr>
          <p:cNvPr id="8" name="Left Arrow 7"/>
          <p:cNvSpPr/>
          <p:nvPr/>
        </p:nvSpPr>
        <p:spPr>
          <a:xfrm rot="19582580">
            <a:off x="6692741" y="1551819"/>
            <a:ext cx="1676400" cy="18654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01194" y="3429000"/>
            <a:ext cx="2260555" cy="1015663"/>
          </a:xfrm>
          <a:prstGeom prst="rect">
            <a:avLst/>
          </a:prstGeom>
        </p:spPr>
        <p:txBody>
          <a:bodyPr wrap="none">
            <a:spAutoFit/>
          </a:bodyPr>
          <a:lstStyle/>
          <a:p>
            <a:r>
              <a:rPr lang="en-US" sz="6000" dirty="0" smtClean="0">
                <a:solidFill>
                  <a:schemeClr val="tx1"/>
                </a:solidFill>
              </a:rPr>
              <a:t>ABSTRACT</a:t>
            </a:r>
            <a:endParaRPr lang="en-US" sz="6000" dirty="0">
              <a:solidFill>
                <a:schemeClr val="tx1"/>
              </a:solidFill>
            </a:endParaRPr>
          </a:p>
        </p:txBody>
      </p:sp>
      <p:sp>
        <p:nvSpPr>
          <p:cNvPr id="12" name="Left Arrow 11"/>
          <p:cNvSpPr/>
          <p:nvPr/>
        </p:nvSpPr>
        <p:spPr>
          <a:xfrm rot="19582580">
            <a:off x="5263774" y="3262628"/>
            <a:ext cx="1676400" cy="2499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
          <p:cNvSpPr>
            <a:spLocks noChangeArrowheads="1"/>
          </p:cNvSpPr>
          <p:nvPr/>
        </p:nvSpPr>
        <p:spPr bwMode="auto">
          <a:xfrm>
            <a:off x="2210594" y="5410200"/>
            <a:ext cx="1419748"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 pos="630238" algn="l"/>
              </a:tabLst>
            </a:pPr>
            <a:r>
              <a:rPr kumimoji="0" lang="en-US" sz="2000" b="1" i="0" u="none" strike="noStrike" cap="none" normalizeH="0" baseline="0" dirty="0" smtClean="0">
                <a:ln>
                  <a:noFill/>
                </a:ln>
                <a:solidFill>
                  <a:schemeClr val="tx1"/>
                </a:solidFill>
                <a:effectLst/>
                <a:latin typeface="Franklin Gothic Medium Cond" pitchFamily="34" charset="0"/>
                <a:ea typeface="Calibri" pitchFamily="34" charset="0"/>
                <a:cs typeface="Arial" pitchFamily="34" charset="0"/>
              </a:rPr>
              <a:t>Life Sciences</a:t>
            </a:r>
            <a:endParaRPr kumimoji="0" lang="en-US" sz="2000" b="0" i="0" u="none" strike="noStrike" cap="none" normalizeH="0" baseline="0" dirty="0" smtClean="0">
              <a:ln>
                <a:noFill/>
              </a:ln>
              <a:solidFill>
                <a:schemeClr val="tx1"/>
              </a:solidFill>
              <a:effectLst/>
              <a:latin typeface="Franklin Gothic Medium Cond" pitchFamily="34" charset="0"/>
              <a:cs typeface="Arial" pitchFamily="34" charset="0"/>
            </a:endParaRPr>
          </a:p>
        </p:txBody>
      </p:sp>
      <p:sp>
        <p:nvSpPr>
          <p:cNvPr id="14" name="Left Arrow 13"/>
          <p:cNvSpPr/>
          <p:nvPr/>
        </p:nvSpPr>
        <p:spPr>
          <a:xfrm rot="19582580">
            <a:off x="3511174" y="5091428"/>
            <a:ext cx="1676400" cy="2499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rot="21315310">
            <a:off x="2463042" y="6143706"/>
            <a:ext cx="1676400" cy="64606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heme4">
  <a:themeElements>
    <a:clrScheme name="2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15101</TotalTime>
  <Words>1353</Words>
  <Application>Microsoft Office PowerPoint</Application>
  <PresentationFormat>Custom</PresentationFormat>
  <Paragraphs>274</Paragraphs>
  <Slides>55</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Theme4</vt:lpstr>
      <vt:lpstr>Visio</vt:lpstr>
      <vt:lpstr>Slide 1</vt:lpstr>
      <vt:lpstr>Slide 2</vt:lpstr>
      <vt:lpstr>The Road to Publication</vt:lpstr>
      <vt:lpstr>What type of manuscript?</vt:lpstr>
      <vt:lpstr>1. Select the proper  journal for submission</vt:lpstr>
      <vt:lpstr>1.1 Journal Finders</vt:lpstr>
      <vt:lpstr>Slide 7</vt:lpstr>
      <vt:lpstr>Slide 8</vt:lpstr>
      <vt:lpstr>Slide 9</vt:lpstr>
      <vt:lpstr>Slide 10</vt:lpstr>
      <vt:lpstr>1.2 Is the journal peer-reviewed?</vt:lpstr>
      <vt:lpstr>1.3  Is the journal relevant?</vt:lpstr>
      <vt:lpstr>1.4 Is the Journal a prestigious journal?</vt:lpstr>
      <vt:lpstr>Slide 14</vt:lpstr>
      <vt:lpstr>Slide 15</vt:lpstr>
      <vt:lpstr>The Importance of the Rank in DIKTI</vt:lpstr>
      <vt:lpstr>1.5 Is the Journal discoverable?</vt:lpstr>
      <vt:lpstr>1.6  Is the Journal open access?</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How To Get Your Article Published</vt:lpstr>
      <vt:lpstr>Slide 43</vt:lpstr>
      <vt:lpstr>Slide 44</vt:lpstr>
      <vt:lpstr>Slide 45</vt:lpstr>
      <vt:lpstr>5.2 Revision after submission</vt:lpstr>
      <vt:lpstr>Slide 47</vt:lpstr>
      <vt:lpstr>Slide 48</vt:lpstr>
      <vt:lpstr>Slide 49</vt:lpstr>
      <vt:lpstr>Slide 50</vt:lpstr>
      <vt:lpstr>Slide 51</vt:lpstr>
      <vt:lpstr>Slide 52</vt:lpstr>
      <vt:lpstr>6. Important to remember</vt:lpstr>
      <vt:lpstr>Questions?</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screen</dc:title>
  <dc:creator>PresentationPoint</dc:creator>
  <cp:lastModifiedBy>Wayan Darmawan</cp:lastModifiedBy>
  <cp:revision>1844</cp:revision>
  <cp:lastPrinted>2014-07-02T10:19:23Z</cp:lastPrinted>
  <dcterms:created xsi:type="dcterms:W3CDTF">2004-11-16T16:03:16Z</dcterms:created>
  <dcterms:modified xsi:type="dcterms:W3CDTF">2018-07-16T05:10:55Z</dcterms:modified>
</cp:coreProperties>
</file>