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58" r:id="rId8"/>
    <p:sldId id="270" r:id="rId9"/>
    <p:sldId id="271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6" r:id="rId18"/>
    <p:sldId id="274" r:id="rId19"/>
    <p:sldId id="275" r:id="rId20"/>
    <p:sldId id="277" r:id="rId21"/>
    <p:sldId id="25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98EC4-2EF6-445C-B75F-EEF31F08136E}" type="doc">
      <dgm:prSet loTypeId="urn:microsoft.com/office/officeart/2005/8/layout/arrow2" loCatId="process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id-ID"/>
        </a:p>
      </dgm:t>
    </dgm:pt>
    <dgm:pt modelId="{467D3F28-2D37-46B3-9A6F-5AD4597D635C}">
      <dgm:prSet phldrT="[Text]"/>
      <dgm:spPr/>
      <dgm:t>
        <a:bodyPr/>
        <a:lstStyle/>
        <a:p>
          <a:r>
            <a:rPr lang="en-US" dirty="0" smtClean="0"/>
            <a:t>Research</a:t>
          </a:r>
          <a:endParaRPr lang="id-ID" dirty="0"/>
        </a:p>
      </dgm:t>
    </dgm:pt>
    <dgm:pt modelId="{792EF0DF-E390-47C6-9759-D865C254D744}" type="parTrans" cxnId="{846E5AE9-7527-473E-9430-282FEFF93988}">
      <dgm:prSet/>
      <dgm:spPr/>
      <dgm:t>
        <a:bodyPr/>
        <a:lstStyle/>
        <a:p>
          <a:endParaRPr lang="id-ID"/>
        </a:p>
      </dgm:t>
    </dgm:pt>
    <dgm:pt modelId="{B0E0524C-3B15-4D3F-90EC-D5539B563C0E}" type="sibTrans" cxnId="{846E5AE9-7527-473E-9430-282FEFF93988}">
      <dgm:prSet/>
      <dgm:spPr/>
      <dgm:t>
        <a:bodyPr/>
        <a:lstStyle/>
        <a:p>
          <a:endParaRPr lang="id-ID"/>
        </a:p>
      </dgm:t>
    </dgm:pt>
    <dgm:pt modelId="{D90BE648-603B-4E5E-8411-CAB64220A068}">
      <dgm:prSet phldrT="[Text]"/>
      <dgm:spPr/>
      <dgm:t>
        <a:bodyPr/>
        <a:lstStyle/>
        <a:p>
          <a:r>
            <a:rPr lang="en-US" dirty="0" smtClean="0"/>
            <a:t>Output/outcome</a:t>
          </a:r>
          <a:endParaRPr lang="id-ID" dirty="0"/>
        </a:p>
      </dgm:t>
    </dgm:pt>
    <dgm:pt modelId="{9FA931AA-2265-4826-8CC8-32A3D40F5F95}" type="parTrans" cxnId="{CF0E3256-4E68-4295-9556-DBA4377B1BD1}">
      <dgm:prSet/>
      <dgm:spPr/>
      <dgm:t>
        <a:bodyPr/>
        <a:lstStyle/>
        <a:p>
          <a:endParaRPr lang="id-ID"/>
        </a:p>
      </dgm:t>
    </dgm:pt>
    <dgm:pt modelId="{45F11C19-F581-4ABF-9F98-09D874264429}" type="sibTrans" cxnId="{CF0E3256-4E68-4295-9556-DBA4377B1BD1}">
      <dgm:prSet/>
      <dgm:spPr/>
      <dgm:t>
        <a:bodyPr/>
        <a:lstStyle/>
        <a:p>
          <a:endParaRPr lang="id-ID"/>
        </a:p>
      </dgm:t>
    </dgm:pt>
    <dgm:pt modelId="{18FDCE84-B3FB-4005-B93A-69C1415004E4}">
      <dgm:prSet phldrT="[Text]"/>
      <dgm:spPr/>
      <dgm:t>
        <a:bodyPr/>
        <a:lstStyle/>
        <a:p>
          <a:r>
            <a:rPr lang="id-ID" dirty="0" smtClean="0"/>
            <a:t>University Research</a:t>
          </a:r>
          <a:endParaRPr lang="id-ID" dirty="0"/>
        </a:p>
      </dgm:t>
    </dgm:pt>
    <dgm:pt modelId="{B2F3D353-070E-4B46-998C-D106BFFE5603}" type="parTrans" cxnId="{8DCF5100-FF0C-46FA-BBE3-523708F102BE}">
      <dgm:prSet/>
      <dgm:spPr/>
      <dgm:t>
        <a:bodyPr/>
        <a:lstStyle/>
        <a:p>
          <a:endParaRPr lang="id-ID"/>
        </a:p>
      </dgm:t>
    </dgm:pt>
    <dgm:pt modelId="{149977C2-0F2B-43C9-B1E3-646661BB5E50}" type="sibTrans" cxnId="{8DCF5100-FF0C-46FA-BBE3-523708F102BE}">
      <dgm:prSet/>
      <dgm:spPr/>
      <dgm:t>
        <a:bodyPr/>
        <a:lstStyle/>
        <a:p>
          <a:endParaRPr lang="id-ID"/>
        </a:p>
      </dgm:t>
    </dgm:pt>
    <dgm:pt modelId="{459ADBD2-891E-4B65-863D-B8ADF12B380E}">
      <dgm:prSet/>
      <dgm:spPr/>
      <dgm:t>
        <a:bodyPr/>
        <a:lstStyle/>
        <a:p>
          <a:r>
            <a:rPr lang="id-ID" dirty="0" smtClean="0"/>
            <a:t>Economy</a:t>
          </a:r>
          <a:endParaRPr lang="id-ID" dirty="0"/>
        </a:p>
      </dgm:t>
    </dgm:pt>
    <dgm:pt modelId="{FE648C8B-B0FB-46D8-AA37-42255F89963F}" type="parTrans" cxnId="{F72C3566-E7DD-492F-A970-F087AECE6A29}">
      <dgm:prSet/>
      <dgm:spPr/>
      <dgm:t>
        <a:bodyPr/>
        <a:lstStyle/>
        <a:p>
          <a:endParaRPr lang="id-ID"/>
        </a:p>
      </dgm:t>
    </dgm:pt>
    <dgm:pt modelId="{4CF9679B-5066-45AE-906E-5CC58A4F305B}" type="sibTrans" cxnId="{F72C3566-E7DD-492F-A970-F087AECE6A29}">
      <dgm:prSet/>
      <dgm:spPr/>
      <dgm:t>
        <a:bodyPr/>
        <a:lstStyle/>
        <a:p>
          <a:endParaRPr lang="id-ID"/>
        </a:p>
      </dgm:t>
    </dgm:pt>
    <dgm:pt modelId="{C3803433-3E78-4BAF-AB97-E25FAE10B03D}" type="pres">
      <dgm:prSet presAssocID="{9FE98EC4-2EF6-445C-B75F-EEF31F08136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73886-6FE9-4A3E-9E17-FB8D4318F134}" type="pres">
      <dgm:prSet presAssocID="{9FE98EC4-2EF6-445C-B75F-EEF31F08136E}" presName="arrow" presStyleLbl="bgShp" presStyleIdx="0" presStyleCnt="1" custLinFactNeighborX="0" custLinFactNeighborY="3833"/>
      <dgm:spPr/>
    </dgm:pt>
    <dgm:pt modelId="{43C1A363-33A9-4712-B513-1A6EBBE91256}" type="pres">
      <dgm:prSet presAssocID="{9FE98EC4-2EF6-445C-B75F-EEF31F08136E}" presName="arrowDiagram4" presStyleCnt="0"/>
      <dgm:spPr/>
    </dgm:pt>
    <dgm:pt modelId="{2D71B7B7-DCC0-4886-BD7D-4DDA28C581F5}" type="pres">
      <dgm:prSet presAssocID="{467D3F28-2D37-46B3-9A6F-5AD4597D635C}" presName="bullet4a" presStyleLbl="node1" presStyleIdx="0" presStyleCnt="4"/>
      <dgm:spPr>
        <a:solidFill>
          <a:srgbClr val="0070C0"/>
        </a:solidFill>
      </dgm:spPr>
    </dgm:pt>
    <dgm:pt modelId="{60ACF9EB-8CEE-444D-9EDF-904484A96DA6}" type="pres">
      <dgm:prSet presAssocID="{467D3F28-2D37-46B3-9A6F-5AD4597D635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F7667-B1A2-4F61-A306-B82D63AC0A7A}" type="pres">
      <dgm:prSet presAssocID="{D90BE648-603B-4E5E-8411-CAB64220A068}" presName="bullet4b" presStyleLbl="node1" presStyleIdx="1" presStyleCnt="4"/>
      <dgm:spPr>
        <a:solidFill>
          <a:srgbClr val="C00000"/>
        </a:solidFill>
      </dgm:spPr>
    </dgm:pt>
    <dgm:pt modelId="{8FE14617-4903-4106-9725-7CC621C9239F}" type="pres">
      <dgm:prSet presAssocID="{D90BE648-603B-4E5E-8411-CAB64220A06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EC6F2-E9ED-4AF2-A446-C5918C4B6525}" type="pres">
      <dgm:prSet presAssocID="{18FDCE84-B3FB-4005-B93A-69C1415004E4}" presName="bullet4c" presStyleLbl="node1" presStyleIdx="2" presStyleCnt="4"/>
      <dgm:spPr>
        <a:solidFill>
          <a:srgbClr val="0070C0"/>
        </a:solidFill>
      </dgm:spPr>
    </dgm:pt>
    <dgm:pt modelId="{70777EE2-B9A1-4F9C-ADB6-B4B8F8FBD080}" type="pres">
      <dgm:prSet presAssocID="{18FDCE84-B3FB-4005-B93A-69C1415004E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3A4950-3B70-40E0-A50E-7044DC75C608}" type="pres">
      <dgm:prSet presAssocID="{459ADBD2-891E-4B65-863D-B8ADF12B380E}" presName="bullet4d" presStyleLbl="node1" presStyleIdx="3" presStyleCnt="4"/>
      <dgm:spPr>
        <a:solidFill>
          <a:srgbClr val="C00000"/>
        </a:solidFill>
      </dgm:spPr>
    </dgm:pt>
    <dgm:pt modelId="{3C167D92-6BE5-47CA-8479-C9A9A0A9FE1A}" type="pres">
      <dgm:prSet presAssocID="{459ADBD2-891E-4B65-863D-B8ADF12B380E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2C3566-E7DD-492F-A970-F087AECE6A29}" srcId="{9FE98EC4-2EF6-445C-B75F-EEF31F08136E}" destId="{459ADBD2-891E-4B65-863D-B8ADF12B380E}" srcOrd="3" destOrd="0" parTransId="{FE648C8B-B0FB-46D8-AA37-42255F89963F}" sibTransId="{4CF9679B-5066-45AE-906E-5CC58A4F305B}"/>
    <dgm:cxn modelId="{8DCF5100-FF0C-46FA-BBE3-523708F102BE}" srcId="{9FE98EC4-2EF6-445C-B75F-EEF31F08136E}" destId="{18FDCE84-B3FB-4005-B93A-69C1415004E4}" srcOrd="2" destOrd="0" parTransId="{B2F3D353-070E-4B46-998C-D106BFFE5603}" sibTransId="{149977C2-0F2B-43C9-B1E3-646661BB5E50}"/>
    <dgm:cxn modelId="{5EC7EE65-2974-4C81-B1EA-82F76D59DB32}" type="presOf" srcId="{9FE98EC4-2EF6-445C-B75F-EEF31F08136E}" destId="{C3803433-3E78-4BAF-AB97-E25FAE10B03D}" srcOrd="0" destOrd="0" presId="urn:microsoft.com/office/officeart/2005/8/layout/arrow2"/>
    <dgm:cxn modelId="{CF0E3256-4E68-4295-9556-DBA4377B1BD1}" srcId="{9FE98EC4-2EF6-445C-B75F-EEF31F08136E}" destId="{D90BE648-603B-4E5E-8411-CAB64220A068}" srcOrd="1" destOrd="0" parTransId="{9FA931AA-2265-4826-8CC8-32A3D40F5F95}" sibTransId="{45F11C19-F581-4ABF-9F98-09D874264429}"/>
    <dgm:cxn modelId="{4EDDC74C-43D1-4065-B8A3-102CBFF583A3}" type="presOf" srcId="{467D3F28-2D37-46B3-9A6F-5AD4597D635C}" destId="{60ACF9EB-8CEE-444D-9EDF-904484A96DA6}" srcOrd="0" destOrd="0" presId="urn:microsoft.com/office/officeart/2005/8/layout/arrow2"/>
    <dgm:cxn modelId="{85CA3C3A-2406-4017-8118-97EF7030D86E}" type="presOf" srcId="{18FDCE84-B3FB-4005-B93A-69C1415004E4}" destId="{70777EE2-B9A1-4F9C-ADB6-B4B8F8FBD080}" srcOrd="0" destOrd="0" presId="urn:microsoft.com/office/officeart/2005/8/layout/arrow2"/>
    <dgm:cxn modelId="{B4E9D7EA-3A04-40EA-B3F9-3075AEE0E05B}" type="presOf" srcId="{459ADBD2-891E-4B65-863D-B8ADF12B380E}" destId="{3C167D92-6BE5-47CA-8479-C9A9A0A9FE1A}" srcOrd="0" destOrd="0" presId="urn:microsoft.com/office/officeart/2005/8/layout/arrow2"/>
    <dgm:cxn modelId="{13AA0B2F-BE69-4042-A2FC-C25066E3469A}" type="presOf" srcId="{D90BE648-603B-4E5E-8411-CAB64220A068}" destId="{8FE14617-4903-4106-9725-7CC621C9239F}" srcOrd="0" destOrd="0" presId="urn:microsoft.com/office/officeart/2005/8/layout/arrow2"/>
    <dgm:cxn modelId="{846E5AE9-7527-473E-9430-282FEFF93988}" srcId="{9FE98EC4-2EF6-445C-B75F-EEF31F08136E}" destId="{467D3F28-2D37-46B3-9A6F-5AD4597D635C}" srcOrd="0" destOrd="0" parTransId="{792EF0DF-E390-47C6-9759-D865C254D744}" sibTransId="{B0E0524C-3B15-4D3F-90EC-D5539B563C0E}"/>
    <dgm:cxn modelId="{F276154A-6CC7-4616-BA41-513FF3C98E4D}" type="presParOf" srcId="{C3803433-3E78-4BAF-AB97-E25FAE10B03D}" destId="{57573886-6FE9-4A3E-9E17-FB8D4318F134}" srcOrd="0" destOrd="0" presId="urn:microsoft.com/office/officeart/2005/8/layout/arrow2"/>
    <dgm:cxn modelId="{2010279B-E63F-4DB0-837D-399CA319B120}" type="presParOf" srcId="{C3803433-3E78-4BAF-AB97-E25FAE10B03D}" destId="{43C1A363-33A9-4712-B513-1A6EBBE91256}" srcOrd="1" destOrd="0" presId="urn:microsoft.com/office/officeart/2005/8/layout/arrow2"/>
    <dgm:cxn modelId="{778BF8B7-F4BE-4DDD-A721-8B2684DF0C77}" type="presParOf" srcId="{43C1A363-33A9-4712-B513-1A6EBBE91256}" destId="{2D71B7B7-DCC0-4886-BD7D-4DDA28C581F5}" srcOrd="0" destOrd="0" presId="urn:microsoft.com/office/officeart/2005/8/layout/arrow2"/>
    <dgm:cxn modelId="{9E129027-5D5B-4212-81C9-9CE3960F0BF1}" type="presParOf" srcId="{43C1A363-33A9-4712-B513-1A6EBBE91256}" destId="{60ACF9EB-8CEE-444D-9EDF-904484A96DA6}" srcOrd="1" destOrd="0" presId="urn:microsoft.com/office/officeart/2005/8/layout/arrow2"/>
    <dgm:cxn modelId="{EB015E0B-84A1-470C-A900-CB824A5C4D7B}" type="presParOf" srcId="{43C1A363-33A9-4712-B513-1A6EBBE91256}" destId="{1C3F7667-B1A2-4F61-A306-B82D63AC0A7A}" srcOrd="2" destOrd="0" presId="urn:microsoft.com/office/officeart/2005/8/layout/arrow2"/>
    <dgm:cxn modelId="{737225A5-EFDC-4078-A5CF-B7A90688D72C}" type="presParOf" srcId="{43C1A363-33A9-4712-B513-1A6EBBE91256}" destId="{8FE14617-4903-4106-9725-7CC621C9239F}" srcOrd="3" destOrd="0" presId="urn:microsoft.com/office/officeart/2005/8/layout/arrow2"/>
    <dgm:cxn modelId="{AB5EB181-5390-405D-839A-31DFCFA26721}" type="presParOf" srcId="{43C1A363-33A9-4712-B513-1A6EBBE91256}" destId="{25CEC6F2-E9ED-4AF2-A446-C5918C4B6525}" srcOrd="4" destOrd="0" presId="urn:microsoft.com/office/officeart/2005/8/layout/arrow2"/>
    <dgm:cxn modelId="{546CF0BF-4109-4B3B-BB2E-3E190495BE19}" type="presParOf" srcId="{43C1A363-33A9-4712-B513-1A6EBBE91256}" destId="{70777EE2-B9A1-4F9C-ADB6-B4B8F8FBD080}" srcOrd="5" destOrd="0" presId="urn:microsoft.com/office/officeart/2005/8/layout/arrow2"/>
    <dgm:cxn modelId="{D9BE6768-9C98-4C06-8541-7E046D69C4D2}" type="presParOf" srcId="{43C1A363-33A9-4712-B513-1A6EBBE91256}" destId="{653A4950-3B70-40E0-A50E-7044DC75C608}" srcOrd="6" destOrd="0" presId="urn:microsoft.com/office/officeart/2005/8/layout/arrow2"/>
    <dgm:cxn modelId="{4C2C96CB-A772-421E-9289-87986DF4B65A}" type="presParOf" srcId="{43C1A363-33A9-4712-B513-1A6EBBE91256}" destId="{3C167D92-6BE5-47CA-8479-C9A9A0A9FE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73886-6FE9-4A3E-9E17-FB8D4318F134}">
      <dsp:nvSpPr>
        <dsp:cNvPr id="0" name=""/>
        <dsp:cNvSpPr/>
      </dsp:nvSpPr>
      <dsp:spPr>
        <a:xfrm>
          <a:off x="0" y="409438"/>
          <a:ext cx="7929618" cy="49560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1B7B7-DCC0-4886-BD7D-4DDA28C581F5}">
      <dsp:nvSpPr>
        <dsp:cNvPr id="0" name=""/>
        <dsp:cNvSpPr/>
      </dsp:nvSpPr>
      <dsp:spPr>
        <a:xfrm>
          <a:off x="781067" y="3904764"/>
          <a:ext cx="182381" cy="18238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F9EB-8CEE-444D-9EDF-904484A96DA6}">
      <dsp:nvSpPr>
        <dsp:cNvPr id="0" name=""/>
        <dsp:cNvSpPr/>
      </dsp:nvSpPr>
      <dsp:spPr>
        <a:xfrm>
          <a:off x="872257" y="3995954"/>
          <a:ext cx="1355964" cy="117953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</a:t>
          </a:r>
          <a:endParaRPr lang="id-ID" sz="1400" kern="1200" dirty="0"/>
        </a:p>
      </dsp:txBody>
      <dsp:txXfrm>
        <a:off x="872257" y="3995954"/>
        <a:ext cx="1355964" cy="1179530"/>
      </dsp:txXfrm>
    </dsp:sp>
    <dsp:sp modelId="{1C3F7667-B1A2-4F61-A306-B82D63AC0A7A}">
      <dsp:nvSpPr>
        <dsp:cNvPr id="0" name=""/>
        <dsp:cNvSpPr/>
      </dsp:nvSpPr>
      <dsp:spPr>
        <a:xfrm>
          <a:off x="2069630" y="2751996"/>
          <a:ext cx="317184" cy="31718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14617-4903-4106-9725-7CC621C9239F}">
      <dsp:nvSpPr>
        <dsp:cNvPr id="0" name=""/>
        <dsp:cNvSpPr/>
      </dsp:nvSpPr>
      <dsp:spPr>
        <a:xfrm>
          <a:off x="2228222" y="2910588"/>
          <a:ext cx="1665219" cy="2264897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Output/outcome</a:t>
          </a:r>
          <a:endParaRPr lang="id-ID" sz="1400" kern="1200" dirty="0"/>
        </a:p>
      </dsp:txBody>
      <dsp:txXfrm>
        <a:off x="2228222" y="2910588"/>
        <a:ext cx="1665219" cy="2264897"/>
      </dsp:txXfrm>
    </dsp:sp>
    <dsp:sp modelId="{25CEC6F2-E9ED-4AF2-A446-C5918C4B6525}">
      <dsp:nvSpPr>
        <dsp:cNvPr id="0" name=""/>
        <dsp:cNvSpPr/>
      </dsp:nvSpPr>
      <dsp:spPr>
        <a:xfrm>
          <a:off x="3715026" y="1902535"/>
          <a:ext cx="420269" cy="42026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77EE2-B9A1-4F9C-ADB6-B4B8F8FBD080}">
      <dsp:nvSpPr>
        <dsp:cNvPr id="0" name=""/>
        <dsp:cNvSpPr/>
      </dsp:nvSpPr>
      <dsp:spPr>
        <a:xfrm>
          <a:off x="3925160" y="2112670"/>
          <a:ext cx="1665219" cy="3062814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9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University Research</a:t>
          </a:r>
          <a:endParaRPr lang="id-ID" sz="1400" kern="1200" dirty="0"/>
        </a:p>
      </dsp:txBody>
      <dsp:txXfrm>
        <a:off x="3925160" y="2112670"/>
        <a:ext cx="1665219" cy="3062814"/>
      </dsp:txXfrm>
    </dsp:sp>
    <dsp:sp modelId="{653A4950-3B70-40E0-A50E-7044DC75C608}">
      <dsp:nvSpPr>
        <dsp:cNvPr id="0" name=""/>
        <dsp:cNvSpPr/>
      </dsp:nvSpPr>
      <dsp:spPr>
        <a:xfrm>
          <a:off x="5507119" y="1340524"/>
          <a:ext cx="563002" cy="56300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67D92-6BE5-47CA-8479-C9A9A0A9FE1A}">
      <dsp:nvSpPr>
        <dsp:cNvPr id="0" name=""/>
        <dsp:cNvSpPr/>
      </dsp:nvSpPr>
      <dsp:spPr>
        <a:xfrm>
          <a:off x="5788621" y="1622025"/>
          <a:ext cx="1665219" cy="35534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32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Economy</a:t>
          </a:r>
          <a:endParaRPr lang="id-ID" sz="1400" kern="1200" dirty="0"/>
        </a:p>
      </dsp:txBody>
      <dsp:txXfrm>
        <a:off x="5788621" y="1622025"/>
        <a:ext cx="1665219" cy="355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77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29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94B4-5D21-4F81-9287-E4977A9FFF97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8F2A36-82BE-4455-8171-D7F739A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asebank.manchester.ac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finder.elsevier.com/" TargetMode="External"/><Relationship Id="rId2" Type="http://schemas.openxmlformats.org/officeDocument/2006/relationships/hyperlink" Target="https://www.edanzediting.com/journal-sele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uggester.springer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5" Type="http://schemas.microsoft.com/office/2007/relationships/hdphoto" Target="../media/hdphoto11.wdp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63624"/>
            <a:ext cx="8915399" cy="226278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PUBLIKASI ILMIAH DI ERA DIGITAL - IMPLEMENTASI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SUMINAR PRATAPA</a:t>
            </a:r>
          </a:p>
          <a:p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11431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C. MENGGUNAKAN </a:t>
            </a:r>
            <a:r>
              <a:rPr lang="en-US" b="1" i="1" dirty="0" smtClean="0">
                <a:solidFill>
                  <a:srgbClr val="0070C0"/>
                </a:solidFill>
              </a:rPr>
              <a:t>PHRASE BANK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8" y="3852331"/>
            <a:ext cx="6865008" cy="1076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888" y="5389923"/>
            <a:ext cx="67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err="1">
                <a:hlinkClick r:id="rId3"/>
              </a:rPr>
              <a:t>www.phrasebank.manchester.ac.uk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1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587" y="260649"/>
            <a:ext cx="7886700" cy="8640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PhraseBank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1587" y="4486649"/>
            <a:ext cx="7886700" cy="1883867"/>
          </a:xfrm>
        </p:spPr>
        <p:txBody>
          <a:bodyPr/>
          <a:lstStyle/>
          <a:p>
            <a:r>
              <a:rPr lang="en-US" dirty="0" err="1" smtClean="0"/>
              <a:t>Kuning</a:t>
            </a:r>
            <a:r>
              <a:rPr lang="en-US" dirty="0" smtClean="0"/>
              <a:t>: parameter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endParaRPr lang="en-US" dirty="0" smtClean="0"/>
          </a:p>
          <a:p>
            <a:r>
              <a:rPr lang="en-US" dirty="0" err="1" smtClean="0"/>
              <a:t>Hijau</a:t>
            </a:r>
            <a:r>
              <a:rPr lang="en-US" dirty="0" smtClean="0"/>
              <a:t>: parameter-parameter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 </a:t>
            </a:r>
            <a:r>
              <a:rPr lang="en-US" dirty="0" err="1" smtClean="0"/>
              <a:t>naik</a:t>
            </a:r>
            <a:endParaRPr lang="en-US" dirty="0" smtClean="0"/>
          </a:p>
          <a:p>
            <a:r>
              <a:rPr lang="en-US" dirty="0" err="1" smtClean="0"/>
              <a:t>Biru</a:t>
            </a:r>
            <a:r>
              <a:rPr lang="en-US" dirty="0" smtClean="0"/>
              <a:t>: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i="1" dirty="0" smtClean="0"/>
              <a:t>Vol</a:t>
            </a:r>
            <a:r>
              <a:rPr lang="en-US" dirty="0" smtClean="0"/>
              <a:t> = </a:t>
            </a:r>
            <a:r>
              <a:rPr lang="en-US" i="1" dirty="0" err="1" smtClean="0"/>
              <a:t>a.b.c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/>
              <a:t>Vol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pemaknaan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penjelasan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menjawab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pertanyaan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WHY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1268762"/>
            <a:ext cx="82962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276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4581128"/>
            <a:ext cx="7886700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Table 3 presents the crystallographic structural data of </a:t>
            </a:r>
            <a:r>
              <a:rPr lang="en-US" dirty="0" err="1" smtClean="0">
                <a:solidFill>
                  <a:srgbClr val="FF0000"/>
                </a:solidFill>
              </a:rPr>
              <a:t>forsterite</a:t>
            </a:r>
            <a:r>
              <a:rPr lang="en-US" dirty="0" smtClean="0">
                <a:solidFill>
                  <a:srgbClr val="FF0000"/>
                </a:solidFill>
              </a:rPr>
              <a:t> in the B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-added ceramics from the Rietveld analysis of the XRD patterns given in Figure 2.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88" y="5877273"/>
            <a:ext cx="7859787" cy="69432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687" y="1268761"/>
            <a:ext cx="8106494" cy="3236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88088" y="13407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en-US" dirty="0" err="1">
                <a:solidFill>
                  <a:srgbClr val="00B050"/>
                </a:solidFill>
              </a:rPr>
              <a:t>PhraseBank</a:t>
            </a:r>
            <a:r>
              <a:rPr lang="en-US" dirty="0">
                <a:solidFill>
                  <a:srgbClr val="00B050"/>
                </a:solidFill>
              </a:rPr>
              <a:t> offers..</a:t>
            </a:r>
          </a:p>
        </p:txBody>
      </p:sp>
    </p:spTree>
    <p:extLst>
      <p:ext uri="{BB962C8B-B14F-4D97-AF65-F5344CB8AC3E}">
        <p14:creationId xmlns:p14="http://schemas.microsoft.com/office/powerpoint/2010/main" val="13731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02" y="1340769"/>
            <a:ext cx="7806530" cy="250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276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724" y="4043496"/>
            <a:ext cx="7886700" cy="201622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It is apparent from this table that </a:t>
            </a:r>
            <a:r>
              <a:rPr lang="en-US" dirty="0" smtClean="0">
                <a:solidFill>
                  <a:srgbClr val="0070C0"/>
                </a:solidFill>
              </a:rPr>
              <a:t>the volume unit cell of </a:t>
            </a:r>
            <a:r>
              <a:rPr lang="en-US" dirty="0" err="1" smtClean="0">
                <a:solidFill>
                  <a:srgbClr val="0070C0"/>
                </a:solidFill>
              </a:rPr>
              <a:t>forsterite</a:t>
            </a:r>
            <a:r>
              <a:rPr lang="en-US" dirty="0" smtClean="0">
                <a:solidFill>
                  <a:srgbClr val="0070C0"/>
                </a:solidFill>
              </a:rPr>
              <a:t> increases as more B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is added. There is, however, different expansion of the cell parameters with such addition. The </a:t>
            </a:r>
            <a:r>
              <a:rPr lang="en-US" i="1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parameter decreases by approximately 0.4%, while the </a:t>
            </a:r>
            <a:r>
              <a:rPr lang="en-US" i="1" dirty="0" smtClean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en-US" i="1" dirty="0" smtClean="0">
                <a:solidFill>
                  <a:srgbClr val="0070C0"/>
                </a:solidFill>
              </a:rPr>
              <a:t> c </a:t>
            </a:r>
            <a:r>
              <a:rPr lang="en-US" dirty="0" smtClean="0">
                <a:solidFill>
                  <a:srgbClr val="0070C0"/>
                </a:solidFill>
              </a:rPr>
              <a:t>parameters by 0.4% and 0.3%, respectively. Therefore, the overall expansion is positive, resulting in increasing cell volume of </a:t>
            </a:r>
            <a:r>
              <a:rPr lang="en-US" dirty="0" err="1" smtClean="0">
                <a:solidFill>
                  <a:srgbClr val="0070C0"/>
                </a:solidFill>
              </a:rPr>
              <a:t>forsterite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160" y="134076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</a:t>
            </a:r>
            <a:r>
              <a:rPr lang="en-US" sz="1600" dirty="0" err="1">
                <a:solidFill>
                  <a:srgbClr val="00B050"/>
                </a:solidFill>
              </a:rPr>
              <a:t>PhraseBank</a:t>
            </a:r>
            <a:r>
              <a:rPr lang="en-US" sz="1600" dirty="0">
                <a:solidFill>
                  <a:srgbClr val="00B050"/>
                </a:solidFill>
              </a:rPr>
              <a:t> offers..</a:t>
            </a:r>
          </a:p>
        </p:txBody>
      </p:sp>
    </p:spTree>
    <p:extLst>
      <p:ext uri="{BB962C8B-B14F-4D97-AF65-F5344CB8AC3E}">
        <p14:creationId xmlns:p14="http://schemas.microsoft.com/office/powerpoint/2010/main" val="14443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276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40768"/>
            <a:ext cx="7886700" cy="208823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It is apparent from this table that </a:t>
            </a:r>
            <a:r>
              <a:rPr lang="en-US" dirty="0" smtClean="0">
                <a:solidFill>
                  <a:srgbClr val="0070C0"/>
                </a:solidFill>
              </a:rPr>
              <a:t>the volume unit cell of </a:t>
            </a:r>
            <a:r>
              <a:rPr lang="en-US" dirty="0" err="1" smtClean="0">
                <a:solidFill>
                  <a:srgbClr val="0070C0"/>
                </a:solidFill>
              </a:rPr>
              <a:t>forsterite</a:t>
            </a:r>
            <a:r>
              <a:rPr lang="en-US" dirty="0" smtClean="0">
                <a:solidFill>
                  <a:srgbClr val="0070C0"/>
                </a:solidFill>
              </a:rPr>
              <a:t> increases as more B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is added. There is, however, different expansion of the cell parameters with such addition. The </a:t>
            </a:r>
            <a:r>
              <a:rPr lang="en-US" i="1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parameter decreases by approximately 0.4%, while the </a:t>
            </a:r>
            <a:r>
              <a:rPr lang="en-US" i="1" dirty="0" smtClean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en-US" i="1" dirty="0" smtClean="0">
                <a:solidFill>
                  <a:srgbClr val="0070C0"/>
                </a:solidFill>
              </a:rPr>
              <a:t> c </a:t>
            </a:r>
            <a:r>
              <a:rPr lang="en-US" dirty="0" smtClean="0">
                <a:solidFill>
                  <a:srgbClr val="0070C0"/>
                </a:solidFill>
              </a:rPr>
              <a:t>parameters by 0.4% and 0.3%, respectively. Therefore, the overall expansion is positive, resulting in increasing cell volume of </a:t>
            </a:r>
            <a:r>
              <a:rPr lang="en-US" dirty="0" err="1" smtClean="0">
                <a:solidFill>
                  <a:srgbClr val="0070C0"/>
                </a:solidFill>
              </a:rPr>
              <a:t>forsterite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8" y="3704804"/>
            <a:ext cx="8201025" cy="26765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474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D. MANAJER </a:t>
            </a:r>
            <a:r>
              <a:rPr lang="en-US" b="1" dirty="0">
                <a:solidFill>
                  <a:srgbClr val="0070C0"/>
                </a:solidFill>
              </a:rPr>
              <a:t>REFERENSI - </a:t>
            </a:r>
            <a:r>
              <a:rPr lang="id-ID" b="1" dirty="0">
                <a:solidFill>
                  <a:srgbClr val="0070C0"/>
                </a:solidFill>
              </a:rPr>
              <a:t>ZOTERO</a:t>
            </a:r>
          </a:p>
        </p:txBody>
      </p:sp>
    </p:spTree>
    <p:extLst>
      <p:ext uri="{BB962C8B-B14F-4D97-AF65-F5344CB8AC3E}">
        <p14:creationId xmlns:p14="http://schemas.microsoft.com/office/powerpoint/2010/main" val="40287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725470"/>
          </a:xfrm>
        </p:spPr>
        <p:txBody>
          <a:bodyPr>
            <a:normAutofit/>
          </a:bodyPr>
          <a:lstStyle/>
          <a:p>
            <a:r>
              <a:rPr lang="id-ID" dirty="0" smtClean="0"/>
              <a:t>Instal Zotero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2596" y="1155680"/>
            <a:ext cx="559495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2596" y="5029200"/>
            <a:ext cx="681918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b="1" dirty="0" err="1" smtClean="0"/>
              <a:t>Zotero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9212" y="2133600"/>
            <a:ext cx="7048564" cy="377762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Mengumpulkan</a:t>
            </a:r>
            <a:r>
              <a:rPr lang="en-US" sz="2400" dirty="0" smtClean="0"/>
              <a:t> metadata</a:t>
            </a:r>
          </a:p>
          <a:p>
            <a:r>
              <a:rPr lang="en-US" sz="2400" dirty="0" err="1" smtClean="0"/>
              <a:t>Menyimpan</a:t>
            </a:r>
            <a:r>
              <a:rPr lang="en-US" sz="2400" dirty="0" smtClean="0"/>
              <a:t> metadata</a:t>
            </a:r>
          </a:p>
          <a:p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koneksi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word processor</a:t>
            </a:r>
            <a:r>
              <a:rPr lang="en-US" sz="2400" dirty="0" smtClean="0"/>
              <a:t>, missal Word,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metadata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sitasi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</a:t>
            </a:r>
            <a:r>
              <a:rPr lang="en-US" sz="2400" dirty="0" smtClean="0"/>
              <a:t> (</a:t>
            </a:r>
            <a:r>
              <a:rPr lang="en-US" sz="2400" dirty="0" err="1" smtClean="0"/>
              <a:t>referensi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12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id-ID" dirty="0" smtClean="0"/>
              <a:t>Konversi PDF </a:t>
            </a:r>
            <a:r>
              <a:rPr lang="id-ID" dirty="0" smtClean="0">
                <a:sym typeface="Wingdings" pitchFamily="2" charset="2"/>
              </a:rPr>
              <a:t> Metadata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024034" y="1285861"/>
            <a:ext cx="6357982" cy="301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Suminar\AppData\Local\Temp\SNAGHTML44011a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095868" y="4500570"/>
            <a:ext cx="5238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Mengubah</a:t>
            </a:r>
            <a:r>
              <a:rPr lang="en-US" dirty="0"/>
              <a:t> </a:t>
            </a:r>
            <a:r>
              <a:rPr lang="en-US" i="1" dirty="0"/>
              <a:t>Style</a:t>
            </a:r>
            <a:r>
              <a:rPr lang="en-US" dirty="0"/>
              <a:t> </a:t>
            </a:r>
            <a:r>
              <a:rPr lang="en-US" sz="2400" dirty="0"/>
              <a:t>(https://</a:t>
            </a:r>
            <a:r>
              <a:rPr lang="en-US" sz="2400" dirty="0" err="1"/>
              <a:t>www.zotero.org</a:t>
            </a:r>
            <a:r>
              <a:rPr lang="en-US" sz="2400" dirty="0"/>
              <a:t>/styles)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2650" y="1286009"/>
            <a:ext cx="4993617" cy="2673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555" y="3566160"/>
            <a:ext cx="4607422" cy="30736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12703" y="3707083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17159" y="306210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2609" y="3833097"/>
            <a:ext cx="694470" cy="52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23" y="0"/>
            <a:ext cx="9948801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Sitasi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i="1" dirty="0" smtClean="0"/>
              <a:t>Google Scholar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Zotero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Cara:</a:t>
            </a:r>
          </a:p>
          <a:p>
            <a:r>
              <a:rPr lang="en-US" sz="2000" dirty="0" err="1" smtClean="0"/>
              <a:t>Pilih</a:t>
            </a:r>
            <a:r>
              <a:rPr lang="en-US" sz="2000" dirty="0" smtClean="0"/>
              <a:t> kata-kata </a:t>
            </a:r>
            <a:r>
              <a:rPr lang="en-US" sz="2000" dirty="0" err="1" smtClean="0"/>
              <a:t>kunci</a:t>
            </a:r>
            <a:endParaRPr lang="en-US" sz="2000" dirty="0" smtClean="0"/>
          </a:p>
          <a:p>
            <a:r>
              <a:rPr lang="en-US" sz="2000" dirty="0" err="1" smtClean="0"/>
              <a:t>Buka</a:t>
            </a:r>
            <a:r>
              <a:rPr lang="en-US" sz="2000" dirty="0" smtClean="0"/>
              <a:t> </a:t>
            </a:r>
            <a:r>
              <a:rPr lang="en-US" sz="2000" i="1" dirty="0" smtClean="0"/>
              <a:t>Google Scholar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kata </a:t>
            </a:r>
            <a:r>
              <a:rPr lang="en-US" sz="2000" dirty="0" err="1" smtClean="0"/>
              <a:t>kunci</a:t>
            </a:r>
            <a:endParaRPr lang="en-US" sz="2000" dirty="0" smtClean="0"/>
          </a:p>
          <a:p>
            <a:r>
              <a:rPr lang="en-US" sz="2000" dirty="0" err="1" smtClean="0"/>
              <a:t>Tambahkan</a:t>
            </a:r>
            <a:r>
              <a:rPr lang="en-US" sz="2000" dirty="0" smtClean="0"/>
              <a:t> “</a:t>
            </a:r>
            <a:r>
              <a:rPr lang="en-US" sz="2000" dirty="0" err="1" smtClean="0"/>
              <a:t>sepuluh</a:t>
            </a:r>
            <a:r>
              <a:rPr lang="en-US" sz="2000" dirty="0" smtClean="0"/>
              <a:t> </a:t>
            </a:r>
            <a:r>
              <a:rPr lang="en-US" sz="2000" dirty="0" err="1" smtClean="0"/>
              <a:t>nopember</a:t>
            </a:r>
            <a:r>
              <a:rPr lang="en-US" sz="2000" dirty="0" smtClean="0"/>
              <a:t>”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kata </a:t>
            </a:r>
            <a:r>
              <a:rPr lang="en-US" sz="2000" dirty="0" err="1" smtClean="0"/>
              <a:t>kunci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cari</a:t>
            </a:r>
            <a:endParaRPr lang="en-US" sz="2000" dirty="0" smtClean="0"/>
          </a:p>
          <a:p>
            <a:r>
              <a:rPr lang="en-US" sz="2000" dirty="0" err="1" smtClean="0"/>
              <a:t>Unduh</a:t>
            </a:r>
            <a:r>
              <a:rPr lang="en-US" sz="2000" dirty="0" smtClean="0"/>
              <a:t> metadata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i="1" dirty="0" err="1" smtClean="0"/>
              <a:t>Zotero</a:t>
            </a:r>
            <a:endParaRPr lang="en-US" sz="2000" dirty="0" smtClean="0"/>
          </a:p>
          <a:p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55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E. MEMILIH JURNAL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manuskrip</a:t>
            </a:r>
            <a:endParaRPr lang="en-US" dirty="0" smtClean="0"/>
          </a:p>
          <a:p>
            <a:r>
              <a:rPr lang="en-US" dirty="0" err="1" smtClean="0"/>
              <a:t>Kunjungi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EDANZ: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www.edanzediting.com</a:t>
            </a:r>
            <a:r>
              <a:rPr lang="en-US" dirty="0" smtClean="0">
                <a:hlinkClick r:id="rId2"/>
              </a:rPr>
              <a:t>/journal-selector</a:t>
            </a:r>
            <a:r>
              <a:rPr lang="en-US" dirty="0" smtClean="0"/>
              <a:t>; </a:t>
            </a:r>
            <a:r>
              <a:rPr lang="en-US" dirty="0" err="1" smtClean="0"/>
              <a:t>atau</a:t>
            </a:r>
            <a:endParaRPr lang="en-US" dirty="0" smtClean="0"/>
          </a:p>
          <a:p>
            <a:pPr lvl="1"/>
            <a:r>
              <a:rPr lang="en-US" dirty="0"/>
              <a:t>ELSEVIER: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journalfinder.elsevier.com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; </a:t>
            </a:r>
            <a:r>
              <a:rPr lang="en-US" dirty="0" err="1" smtClean="0"/>
              <a:t>atau</a:t>
            </a:r>
            <a:endParaRPr lang="en-US" dirty="0" smtClean="0"/>
          </a:p>
          <a:p>
            <a:pPr lvl="1"/>
            <a:r>
              <a:rPr lang="en-US" dirty="0"/>
              <a:t>SPRINGER: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journalsuggester.springer.com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;</a:t>
            </a:r>
          </a:p>
          <a:p>
            <a:r>
              <a:rPr lang="en-US" dirty="0" smtClean="0"/>
              <a:t>Cara:</a:t>
            </a:r>
          </a:p>
          <a:p>
            <a:pPr lvl="1"/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copy-paste</a:t>
            </a:r>
          </a:p>
          <a:p>
            <a:pPr lvl="1"/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copy-paste</a:t>
            </a:r>
          </a:p>
          <a:p>
            <a:r>
              <a:rPr lang="en-US" dirty="0" err="1" smtClean="0"/>
              <a:t>Unduh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i="1" dirty="0" smtClean="0"/>
              <a:t>Guide for Authors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29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12" y="2779776"/>
            <a:ext cx="1870596" cy="160417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3147651"/>
              </p:ext>
            </p:extLst>
          </p:nvPr>
        </p:nvGraphicFramePr>
        <p:xfrm>
          <a:off x="2205179" y="470322"/>
          <a:ext cx="7929618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graduates-648x26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5668" y="604054"/>
            <a:ext cx="2691692" cy="10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8" y="51558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89" y="5141027"/>
            <a:ext cx="2093380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8" y="3312227"/>
            <a:ext cx="3926541" cy="1828800"/>
          </a:xfrm>
          <a:prstGeom prst="rect">
            <a:avLst/>
          </a:prstGeom>
        </p:spPr>
      </p:pic>
      <p:pic>
        <p:nvPicPr>
          <p:cNvPr id="9" name="Content Placeholder 3" descr="science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8728" y="2860541"/>
            <a:ext cx="776451" cy="903371"/>
          </a:xfrm>
          <a:prstGeom prst="rect">
            <a:avLst/>
          </a:prstGeom>
        </p:spPr>
      </p:pic>
      <p:pic>
        <p:nvPicPr>
          <p:cNvPr id="10" name="Picture 2" descr="https://encrypted-tbn2.gstatic.com/images?q=tbn:ANd9GcQqWcXPYWdzVUPG5jrbtxPIBKj_MUiBzJjramUZfVt7NMEtLzk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46908" y="1999597"/>
            <a:ext cx="1428760" cy="780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3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A. ISI MANUSKRIP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651248"/>
          </a:xfrm>
        </p:spPr>
        <p:txBody>
          <a:bodyPr>
            <a:normAutofit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berpedoman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IMRAD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Alternatif</a:t>
            </a:r>
            <a:r>
              <a:rPr lang="en-US" dirty="0" smtClean="0"/>
              <a:t>)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lang="en-US" dirty="0" smtClean="0"/>
          </a:p>
          <a:p>
            <a:pPr lvl="1"/>
            <a:r>
              <a:rPr lang="en-US" u="sng" dirty="0" err="1"/>
              <a:t>Tipe</a:t>
            </a:r>
            <a:r>
              <a:rPr lang="en-US" u="sng" dirty="0"/>
              <a:t> 1 (</a:t>
            </a:r>
            <a:r>
              <a:rPr lang="en-US" u="sng" dirty="0" err="1"/>
              <a:t>membahas</a:t>
            </a:r>
            <a:r>
              <a:rPr lang="en-US" u="sng" dirty="0"/>
              <a:t> 1 </a:t>
            </a:r>
            <a:r>
              <a:rPr lang="en-US" u="sng" dirty="0" err="1"/>
              <a:t>hasil</a:t>
            </a:r>
            <a:r>
              <a:rPr lang="en-US" u="sng" dirty="0"/>
              <a:t>)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/yang </a:t>
            </a:r>
            <a:r>
              <a:rPr lang="en-US" dirty="0" err="1"/>
              <a:t>dibahas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/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tsb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(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?)</a:t>
            </a:r>
          </a:p>
          <a:p>
            <a:pPr lvl="2">
              <a:spcBef>
                <a:spcPts val="0"/>
              </a:spcBef>
            </a:pPr>
            <a:r>
              <a:rPr lang="en-US" dirty="0" err="1"/>
              <a:t>Pemaknaan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Komparasi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lain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Penutup</a:t>
            </a:r>
            <a:endParaRPr lang="en-US" dirty="0" smtClean="0"/>
          </a:p>
          <a:p>
            <a:pPr lvl="1"/>
            <a:r>
              <a:rPr lang="en-US" u="sng" dirty="0" err="1"/>
              <a:t>Tipe</a:t>
            </a:r>
            <a:r>
              <a:rPr lang="en-US" u="sng" dirty="0"/>
              <a:t> 2 (</a:t>
            </a:r>
            <a:r>
              <a:rPr lang="en-US" u="sng" dirty="0" err="1"/>
              <a:t>membandingkan</a:t>
            </a:r>
            <a:r>
              <a:rPr lang="en-US" u="sng" dirty="0"/>
              <a:t> 2 </a:t>
            </a:r>
            <a:r>
              <a:rPr lang="en-US" u="sng" dirty="0" err="1"/>
              <a:t>hasil</a:t>
            </a:r>
            <a:r>
              <a:rPr lang="en-US" u="sng" dirty="0"/>
              <a:t>)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yang </a:t>
            </a:r>
            <a:r>
              <a:rPr lang="en-US" dirty="0" err="1"/>
              <a:t>dikritisi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yang </a:t>
            </a:r>
            <a:r>
              <a:rPr lang="en-US" dirty="0" err="1"/>
              <a:t>dikritisi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manuskrip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Komparasi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lain</a:t>
            </a:r>
          </a:p>
          <a:p>
            <a:pPr lvl="2">
              <a:spcBef>
                <a:spcPts val="0"/>
              </a:spcBef>
            </a:pPr>
            <a:r>
              <a:rPr lang="en-US" dirty="0" err="1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696" y="0"/>
            <a:ext cx="7178546" cy="5504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752" y="5445224"/>
            <a:ext cx="5295900" cy="104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832" y="3548320"/>
            <a:ext cx="468172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Info </a:t>
            </a:r>
            <a:r>
              <a:rPr lang="en-US" dirty="0" err="1">
                <a:solidFill>
                  <a:srgbClr val="C00000"/>
                </a:solidFill>
              </a:rPr>
              <a:t>tentang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artikel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ini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173038" indent="-173038">
              <a:buFontTx/>
              <a:buChar char="-"/>
            </a:pPr>
            <a:r>
              <a:rPr lang="en-US" dirty="0" err="1">
                <a:solidFill>
                  <a:srgbClr val="C00000"/>
                </a:solidFill>
              </a:rPr>
              <a:t>Menggunakan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baku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lokal</a:t>
            </a:r>
            <a:r>
              <a:rPr lang="en-US" dirty="0">
                <a:solidFill>
                  <a:srgbClr val="C00000"/>
                </a:solidFill>
              </a:rPr>
              <a:t> Indonesia</a:t>
            </a:r>
          </a:p>
          <a:p>
            <a:pPr marL="173038" indent="-173038">
              <a:buFontTx/>
              <a:buChar char="-"/>
            </a:pP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menggunakan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alat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canggih</a:t>
            </a:r>
            <a:endParaRPr lang="en-US" dirty="0">
              <a:solidFill>
                <a:srgbClr val="C00000"/>
              </a:solidFill>
            </a:endParaRP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Dana </a:t>
            </a:r>
            <a:r>
              <a:rPr lang="en-US" dirty="0" err="1">
                <a:solidFill>
                  <a:srgbClr val="C00000"/>
                </a:solidFill>
              </a:rPr>
              <a:t>lokal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skema</a:t>
            </a:r>
            <a:r>
              <a:rPr lang="en-US" dirty="0">
                <a:solidFill>
                  <a:srgbClr val="C00000"/>
                </a:solidFill>
              </a:rPr>
              <a:t> PDD</a:t>
            </a:r>
          </a:p>
          <a:p>
            <a:pPr marL="173038" indent="-173038">
              <a:buFontTx/>
              <a:buChar char="-"/>
            </a:pPr>
            <a:r>
              <a:rPr lang="en-US" dirty="0" err="1">
                <a:solidFill>
                  <a:srgbClr val="C00000"/>
                </a:solidFill>
              </a:rPr>
              <a:t>Penulis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pertama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>
                <a:solidFill>
                  <a:srgbClr val="C00000"/>
                </a:solidFill>
              </a:rPr>
              <a:t>mhs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doktor</a:t>
            </a:r>
            <a:endParaRPr lang="en-US" dirty="0">
              <a:solidFill>
                <a:srgbClr val="C00000"/>
              </a:solidFill>
            </a:endParaRPr>
          </a:p>
          <a:p>
            <a:pPr marL="173038" indent="-173038">
              <a:buFontTx/>
              <a:buChar char="-"/>
            </a:pPr>
            <a:r>
              <a:rPr lang="en-US" dirty="0" err="1">
                <a:solidFill>
                  <a:srgbClr val="C00000"/>
                </a:solidFill>
              </a:rPr>
              <a:t>Jurnal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terbitan</a:t>
            </a:r>
            <a:r>
              <a:rPr lang="en-US" dirty="0">
                <a:solidFill>
                  <a:srgbClr val="C00000"/>
                </a:solidFill>
              </a:rPr>
              <a:t> Elsevier, </a:t>
            </a:r>
            <a:r>
              <a:rPr lang="en-US" dirty="0" err="1">
                <a:solidFill>
                  <a:srgbClr val="C00000"/>
                </a:solidFill>
              </a:rPr>
              <a:t>Q1</a:t>
            </a:r>
            <a:r>
              <a:rPr lang="en-US" dirty="0">
                <a:solidFill>
                  <a:srgbClr val="C00000"/>
                </a:solidFill>
              </a:rPr>
              <a:t>, gratis</a:t>
            </a:r>
          </a:p>
        </p:txBody>
      </p:sp>
    </p:spTree>
    <p:extLst>
      <p:ext uri="{BB962C8B-B14F-4D97-AF65-F5344CB8AC3E}">
        <p14:creationId xmlns:p14="http://schemas.microsoft.com/office/powerpoint/2010/main" val="33851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640" y="365127"/>
            <a:ext cx="7372710" cy="831626"/>
          </a:xfrm>
        </p:spPr>
        <p:txBody>
          <a:bodyPr>
            <a:norm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641" y="1417639"/>
            <a:ext cx="6858719" cy="50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549" y="233361"/>
            <a:ext cx="8315325" cy="639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2264" y="404665"/>
            <a:ext cx="1284384" cy="46166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0056" y="2367169"/>
            <a:ext cx="3384376" cy="83099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Explanation &amp;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7548" y="3013501"/>
            <a:ext cx="3001652" cy="83099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References to support discussion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99656" y="1556792"/>
            <a:ext cx="360040" cy="1382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75720" y="3844498"/>
            <a:ext cx="701280" cy="808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0056" y="6162971"/>
            <a:ext cx="1947296" cy="46166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528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B. MENGGUNAKAN </a:t>
            </a:r>
            <a:r>
              <a:rPr lang="en-US" i="1" dirty="0" smtClean="0">
                <a:solidFill>
                  <a:srgbClr val="0070C0"/>
                </a:solidFill>
              </a:rPr>
              <a:t>GOOGLE TRANSLATE</a:t>
            </a:r>
            <a:r>
              <a:rPr lang="en-US" dirty="0" smtClean="0">
                <a:solidFill>
                  <a:srgbClr val="0070C0"/>
                </a:solidFill>
              </a:rPr>
              <a:t> DAN GRAMMARLY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manuskrip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Bahasa Indonesia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endParaRPr lang="en-US" sz="2000" dirty="0" smtClean="0"/>
          </a:p>
          <a:p>
            <a:r>
              <a:rPr lang="en-US" sz="2000" i="1" dirty="0" smtClean="0"/>
              <a:t>Google Translate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menerjemahkan</a:t>
            </a:r>
            <a:endParaRPr lang="en-US" sz="2000" dirty="0" smtClean="0"/>
          </a:p>
          <a:p>
            <a:r>
              <a:rPr lang="en-US" sz="2000" dirty="0" smtClean="0"/>
              <a:t>Bahasa Indonesia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Bahasa </a:t>
            </a:r>
            <a:r>
              <a:rPr lang="en-US" sz="2000" dirty="0" err="1" smtClean="0">
                <a:sym typeface="Wingdings" panose="05000000000000000000" pitchFamily="2" charset="2"/>
              </a:rPr>
              <a:t>Inggris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juga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baik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benar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err="1" smtClean="0">
                <a:sym typeface="Wingdings" panose="05000000000000000000" pitchFamily="2" charset="2"/>
              </a:rPr>
              <a:t>Praktek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2000" dirty="0" err="1" smtClean="0">
                <a:sym typeface="Wingdings" panose="05000000000000000000" pitchFamily="2" charset="2"/>
              </a:rPr>
              <a:t>Kalaupun</a:t>
            </a:r>
            <a:r>
              <a:rPr lang="en-US" sz="2000" dirty="0" smtClean="0">
                <a:sym typeface="Wingdings" panose="05000000000000000000" pitchFamily="2" charset="2"/>
              </a:rPr>
              <a:t> Bahasa </a:t>
            </a:r>
            <a:r>
              <a:rPr lang="en-US" sz="2000" dirty="0" err="1" smtClean="0">
                <a:sym typeface="Wingdings" panose="05000000000000000000" pitchFamily="2" charset="2"/>
              </a:rPr>
              <a:t>Inggris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kurang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sempurna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gunakan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ym typeface="Wingdings" panose="05000000000000000000" pitchFamily="2" charset="2"/>
              </a:rPr>
              <a:t>Grammarly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err="1" smtClean="0">
                <a:sym typeface="Wingdings" panose="05000000000000000000" pitchFamily="2" charset="2"/>
              </a:rPr>
              <a:t>Praktek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92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" y="416052"/>
            <a:ext cx="5590309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72" y="342614"/>
            <a:ext cx="6358128" cy="4796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7336" y="5495544"/>
            <a:ext cx="5733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/>
              <a:t> </a:t>
            </a:r>
            <a:r>
              <a:rPr lang="en-US" dirty="0" err="1" smtClean="0"/>
              <a:t>terjemahan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Google Translate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9193" y="381514"/>
            <a:ext cx="8911687" cy="1280890"/>
          </a:xfrm>
        </p:spPr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err="1" smtClean="0"/>
              <a:t>Grammarly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9" y="1264555"/>
            <a:ext cx="101458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79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1283</TotalTime>
  <Words>580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Wisp</vt:lpstr>
      <vt:lpstr>PUBLIKASI ILMIAH DI ERA DIGITAL - IMPLEMENTASI</vt:lpstr>
      <vt:lpstr>PowerPoint Presentation</vt:lpstr>
      <vt:lpstr>A. ISI MANUSKRIP</vt:lpstr>
      <vt:lpstr>PowerPoint Presentation</vt:lpstr>
      <vt:lpstr>Contoh diskusi</vt:lpstr>
      <vt:lpstr>PowerPoint Presentation</vt:lpstr>
      <vt:lpstr>B. MENGGUNAKAN GOOGLE TRANSLATE DAN GRAMMARLY</vt:lpstr>
      <vt:lpstr>PowerPoint Presentation</vt:lpstr>
      <vt:lpstr>Menggunakan Grammarly</vt:lpstr>
      <vt:lpstr>C. MENGGUNAKAN PHRASE BANK</vt:lpstr>
      <vt:lpstr>Use of PhraseBank</vt:lpstr>
      <vt:lpstr>Results</vt:lpstr>
      <vt:lpstr>Discussion – explaining results</vt:lpstr>
      <vt:lpstr>Discussion – explaining results</vt:lpstr>
      <vt:lpstr>D. MANAJER REFERENSI - ZOTERO</vt:lpstr>
      <vt:lpstr>Instal Zotero</vt:lpstr>
      <vt:lpstr>Fungsi Zotero</vt:lpstr>
      <vt:lpstr>Konversi PDF  Metadata</vt:lpstr>
      <vt:lpstr>Mengubah Style (https://www.zotero.org/styles)</vt:lpstr>
      <vt:lpstr>Meningkatkan Sitasi memanfaatkan Google Scholar dan Zotero</vt:lpstr>
      <vt:lpstr>E. MEMILIH JURNAL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PUBLIKASI ILMIAH DI ERA DIGITAL - IMPLEMENTASI</dc:title>
  <dc:creator>Reviewer</dc:creator>
  <cp:lastModifiedBy>Reviewer</cp:lastModifiedBy>
  <cp:revision>13</cp:revision>
  <dcterms:created xsi:type="dcterms:W3CDTF">2018-07-03T08:54:21Z</dcterms:created>
  <dcterms:modified xsi:type="dcterms:W3CDTF">2018-07-06T02:12:33Z</dcterms:modified>
</cp:coreProperties>
</file>