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529" r:id="rId3"/>
    <p:sldId id="503" r:id="rId4"/>
    <p:sldId id="508" r:id="rId5"/>
    <p:sldId id="507" r:id="rId6"/>
    <p:sldId id="505" r:id="rId7"/>
    <p:sldId id="506" r:id="rId8"/>
    <p:sldId id="300" r:id="rId9"/>
    <p:sldId id="360" r:id="rId10"/>
    <p:sldId id="445" r:id="rId11"/>
    <p:sldId id="472" r:id="rId12"/>
    <p:sldId id="511" r:id="rId13"/>
    <p:sldId id="514" r:id="rId14"/>
    <p:sldId id="527" r:id="rId15"/>
    <p:sldId id="528" r:id="rId16"/>
    <p:sldId id="454" r:id="rId17"/>
    <p:sldId id="366" r:id="rId18"/>
    <p:sldId id="367" r:id="rId19"/>
    <p:sldId id="420" r:id="rId20"/>
    <p:sldId id="461" r:id="rId21"/>
    <p:sldId id="368" r:id="rId22"/>
    <p:sldId id="370" r:id="rId23"/>
    <p:sldId id="449" r:id="rId24"/>
    <p:sldId id="450" r:id="rId25"/>
    <p:sldId id="451" r:id="rId26"/>
    <p:sldId id="496" r:id="rId27"/>
    <p:sldId id="452" r:id="rId28"/>
    <p:sldId id="453" r:id="rId29"/>
    <p:sldId id="470" r:id="rId30"/>
    <p:sldId id="369" r:id="rId31"/>
    <p:sldId id="512" r:id="rId32"/>
    <p:sldId id="374" r:id="rId33"/>
    <p:sldId id="463" r:id="rId34"/>
    <p:sldId id="376" r:id="rId35"/>
    <p:sldId id="377" r:id="rId36"/>
    <p:sldId id="378" r:id="rId37"/>
    <p:sldId id="379" r:id="rId38"/>
    <p:sldId id="380" r:id="rId39"/>
    <p:sldId id="382" r:id="rId40"/>
    <p:sldId id="383" r:id="rId41"/>
    <p:sldId id="384" r:id="rId42"/>
    <p:sldId id="513" r:id="rId43"/>
    <p:sldId id="427" r:id="rId44"/>
    <p:sldId id="504" r:id="rId45"/>
    <p:sldId id="424" r:id="rId46"/>
    <p:sldId id="523" r:id="rId47"/>
    <p:sldId id="522" r:id="rId48"/>
    <p:sldId id="524" r:id="rId49"/>
    <p:sldId id="525" r:id="rId50"/>
    <p:sldId id="425" r:id="rId51"/>
    <p:sldId id="526" r:id="rId52"/>
    <p:sldId id="386" r:id="rId53"/>
    <p:sldId id="387" r:id="rId54"/>
    <p:sldId id="497" r:id="rId55"/>
    <p:sldId id="388" r:id="rId56"/>
    <p:sldId id="426" r:id="rId57"/>
    <p:sldId id="391" r:id="rId58"/>
    <p:sldId id="392" r:id="rId59"/>
    <p:sldId id="393" r:id="rId60"/>
    <p:sldId id="395" r:id="rId61"/>
    <p:sldId id="396" r:id="rId62"/>
    <p:sldId id="397" r:id="rId63"/>
    <p:sldId id="398" r:id="rId64"/>
    <p:sldId id="399" r:id="rId65"/>
    <p:sldId id="515" r:id="rId66"/>
    <p:sldId id="491" r:id="rId67"/>
    <p:sldId id="400" r:id="rId68"/>
    <p:sldId id="401" r:id="rId69"/>
    <p:sldId id="402" r:id="rId70"/>
    <p:sldId id="403" r:id="rId71"/>
    <p:sldId id="516" r:id="rId72"/>
    <p:sldId id="517" r:id="rId73"/>
    <p:sldId id="518" r:id="rId74"/>
    <p:sldId id="493" r:id="rId75"/>
    <p:sldId id="519" r:id="rId76"/>
    <p:sldId id="520" r:id="rId77"/>
    <p:sldId id="521" r:id="rId78"/>
    <p:sldId id="456" r:id="rId79"/>
    <p:sldId id="466" r:id="rId80"/>
    <p:sldId id="409" r:id="rId81"/>
    <p:sldId id="410" r:id="rId82"/>
    <p:sldId id="530" r:id="rId83"/>
    <p:sldId id="475" r:id="rId84"/>
    <p:sldId id="531" r:id="rId85"/>
    <p:sldId id="532" r:id="rId86"/>
    <p:sldId id="533" r:id="rId87"/>
    <p:sldId id="534" r:id="rId88"/>
    <p:sldId id="476" r:id="rId89"/>
    <p:sldId id="477" r:id="rId90"/>
    <p:sldId id="479" r:id="rId91"/>
    <p:sldId id="480" r:id="rId92"/>
    <p:sldId id="501" r:id="rId93"/>
    <p:sldId id="499" r:id="rId94"/>
    <p:sldId id="502" r:id="rId95"/>
    <p:sldId id="494" r:id="rId96"/>
    <p:sldId id="483" r:id="rId97"/>
    <p:sldId id="485" r:id="rId98"/>
    <p:sldId id="487" r:id="rId99"/>
    <p:sldId id="489" r:id="rId100"/>
    <p:sldId id="490" r:id="rId101"/>
    <p:sldId id="296"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30" y="4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5/22/2018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5/22/2018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istro.org/"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rvice.elsevier.com/app/home/supporthub/publish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elsevier.com/journal-authors/ethics" TargetMode="External"/><Relationship Id="rId2" Type="http://schemas.openxmlformats.org/officeDocument/2006/relationships/hyperlink" Target="https://www.elsevier.com/publishingethics" TargetMode="External"/><Relationship Id="rId1" Type="http://schemas.openxmlformats.org/officeDocument/2006/relationships/slideLayout" Target="../slideLayouts/slideLayout2.xml"/><Relationship Id="rId4" Type="http://schemas.openxmlformats.org/officeDocument/2006/relationships/hyperlink" Target="http://service.elsevier.com/app/answers/detail/a_id/286/supporthub/publish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elsevier.com/editors/plagdetect" TargetMode="External"/><Relationship Id="rId2" Type="http://schemas.openxmlformats.org/officeDocument/2006/relationships/hyperlink" Target="https://www.elsevier.com/authors/journal-authors/policies-and-ethic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elsevier.com/authors/article-transfer-servic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lsevier.com/permissions" TargetMode="External"/><Relationship Id="rId2" Type="http://schemas.openxmlformats.org/officeDocument/2006/relationships/hyperlink" Target="https://www.elsevier.com/copyright" TargetMode="External"/><Relationship Id="rId1" Type="http://schemas.openxmlformats.org/officeDocument/2006/relationships/slideLayout" Target="../slideLayouts/slideLayout2.xml"/><Relationship Id="rId6" Type="http://schemas.openxmlformats.org/officeDocument/2006/relationships/hyperlink" Target="https://www.elsevier.com/openaccesslicenses" TargetMode="External"/><Relationship Id="rId5" Type="http://schemas.openxmlformats.org/officeDocument/2006/relationships/hyperlink" Target="https://www.elsevier.com/about/company-information/policies/copyright" TargetMode="External"/><Relationship Id="rId4" Type="http://schemas.openxmlformats.org/officeDocument/2006/relationships/hyperlink" Target="https://www.elsevier.com/__data/assets/word_doc/0007/98656/Permission-Request-Form.doc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lsevier.com/sharing-articles" TargetMode="External"/><Relationship Id="rId2" Type="http://schemas.openxmlformats.org/officeDocument/2006/relationships/hyperlink" Target="https://www.elsevier.com/copyright" TargetMode="External"/><Relationship Id="rId1" Type="http://schemas.openxmlformats.org/officeDocument/2006/relationships/slideLayout" Target="../slideLayouts/slideLayout2.xml"/><Relationship Id="rId4" Type="http://schemas.openxmlformats.org/officeDocument/2006/relationships/hyperlink" Target="https://www.elsevier.com/about/open-science/open-access/agreements"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elsevier.com/acces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lsevier.com/openaccesspricing" TargetMode="External"/><Relationship Id="rId2" Type="http://schemas.openxmlformats.org/officeDocument/2006/relationships/hyperlink" Target="https://www.elsevier.com/openaccesslicens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lsevier.com/about/open-science/open-access/journal-embargo-finder/" TargetMode="External"/><Relationship Id="rId2" Type="http://schemas.openxmlformats.org/officeDocument/2006/relationships/hyperlink" Target="http://elsevier.com/greenopenacces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researcheracademy.elsevier.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ebshop.elsevier.com/languageedit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es.elsevier.com/stil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elsevier.com/reviewers/what-is-peer-review"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elsevier.com/guidepublicat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sciencedirect.com/science/journal/01671987/140/supp/C" TargetMode="External"/><Relationship Id="rId2" Type="http://schemas.openxmlformats.org/officeDocument/2006/relationships/hyperlink" Target="http://www.sciencedirect.com/science/journal/01671987" TargetMode="External"/><Relationship Id="rId1" Type="http://schemas.openxmlformats.org/officeDocument/2006/relationships/slideLayout" Target="../slideLayouts/slideLayout2.xml"/><Relationship Id="rId5" Type="http://schemas.openxmlformats.org/officeDocument/2006/relationships/hyperlink" Target="http://www.sciencedirect.com/science/article/pii/S0167198714000312#aff0010" TargetMode="External"/><Relationship Id="rId4" Type="http://schemas.openxmlformats.org/officeDocument/2006/relationships/hyperlink" Target="http://www.sciencedirect.com/science/article/pii/S0167198714000312"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ebshop.elsevier.com/illustration-services/" TargetMode="External"/><Relationship Id="rId2" Type="http://schemas.openxmlformats.org/officeDocument/2006/relationships/hyperlink" Target="https://www.elsevier.com/graphicalabstract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elsevier.com/highlight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sciencedirect.com/topics/agricultural-and-biological-sciences/soil-aggregates" TargetMode="External"/><Relationship Id="rId2" Type="http://schemas.openxmlformats.org/officeDocument/2006/relationships/hyperlink" Target="https://doi.org/10.1016/j.still.2017.12.009" TargetMode="External"/><Relationship Id="rId1" Type="http://schemas.openxmlformats.org/officeDocument/2006/relationships/slideLayout" Target="../slideLayouts/slideLayout2.xml"/><Relationship Id="rId5" Type="http://schemas.openxmlformats.org/officeDocument/2006/relationships/hyperlink" Target="https://www.sciencedirect.com/topics/agricultural-and-biological-sciences/soil-conditioner" TargetMode="External"/><Relationship Id="rId4" Type="http://schemas.openxmlformats.org/officeDocument/2006/relationships/hyperlink" Target="https://www.sciencedirect.com/topics/agricultural-and-biological-sciences/no-till-farmin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elsevier.com/artworkinstruction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elsevier.com/artworkinstruction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mendeley.com/features/reference-manager" TargetMode="External"/><Relationship Id="rId2" Type="http://schemas.openxmlformats.org/officeDocument/2006/relationships/hyperlink" Target="http://citationstyles.org/" TargetMode="External"/><Relationship Id="rId1" Type="http://schemas.openxmlformats.org/officeDocument/2006/relationships/slideLayout" Target="../slideLayouts/slideLayout2.xml"/><Relationship Id="rId5" Type="http://schemas.openxmlformats.org/officeDocument/2006/relationships/hyperlink" Target="http://endnote.com/downloads/styles" TargetMode="External"/><Relationship Id="rId4" Type="http://schemas.openxmlformats.org/officeDocument/2006/relationships/hyperlink" Target="http://www.zotero.org/"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issn.org/services/online-services/access-to-the-ltwa/"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elsevier.com/artworkinstructions" TargetMode="External"/><Relationship Id="rId2" Type="http://schemas.openxmlformats.org/officeDocument/2006/relationships/hyperlink" Target="http://www.sciencedirect.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elsevier.com/audioslide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www.elsevier.com/authors/author-services/data-visualization"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elsevier.com/authors/journal-authors/research-data"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elsevier.com/books-and-journals/enrichments/data-base-linking/supported-data-repositories" TargetMode="External"/><Relationship Id="rId2" Type="http://schemas.openxmlformats.org/officeDocument/2006/relationships/hyperlink" Target="https://www.elsevier.com/databaselinking"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elsevier.com/authors/author-services/research-data/mendeley-data-for-journal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elsevier.com/dib-template" TargetMode="External"/><Relationship Id="rId2" Type="http://schemas.openxmlformats.org/officeDocument/2006/relationships/hyperlink" Target="http://www.journals.elsevier.com/data-in-brief"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elsevier.com/__data/assets/word_doc/0020/203528/MethodsX-Article-Template.doc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sciencedirect.com/" TargetMode="External"/><Relationship Id="rId2" Type="http://schemas.openxmlformats.org/officeDocument/2006/relationships/hyperlink" Target="https://www.elsevier.com/authors/journal-authors/share-link" TargetMode="External"/><Relationship Id="rId1" Type="http://schemas.openxmlformats.org/officeDocument/2006/relationships/slideLayout" Target="../slideLayouts/slideLayout2.xml"/><Relationship Id="rId4" Type="http://schemas.openxmlformats.org/officeDocument/2006/relationships/hyperlink" Target="http://webshop.elsevier.com/myarticleservices/offprints"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ervice.elsevier.com/app/answers/detail/a_id/5971/kw/5971/p/13783/supporthub/publishing" TargetMode="External"/><Relationship Id="rId2" Type="http://schemas.openxmlformats.org/officeDocument/2006/relationships/hyperlink" Target="http://service.elsevier.com/app/home/supporthub/publishing" TargetMode="External"/><Relationship Id="rId1" Type="http://schemas.openxmlformats.org/officeDocument/2006/relationships/slideLayout" Target="../slideLayouts/slideLayout2.xml"/><Relationship Id="rId4" Type="http://schemas.openxmlformats.org/officeDocument/2006/relationships/hyperlink" Target="http://service.elsevier.com/app/answers/detail/a_id/5981/kw/5981/p/13783/supporthub/publishing"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ees.elsevier.com/still/"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plso.edmgr.com/" TargetMode="Externa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8229600" cy="2590800"/>
          </a:xfrm>
        </p:spPr>
        <p:txBody>
          <a:bodyPr>
            <a:normAutofit/>
          </a:bodyPr>
          <a:lstStyle/>
          <a:p>
            <a:r>
              <a:rPr lang="en-GB" sz="2400" b="1" dirty="0"/>
              <a:t>FAMILIARIZING WITH the IN-HOUSE STYLES OF SELECTED JOURNALS </a:t>
            </a:r>
            <a:br>
              <a:rPr lang="en-GB" sz="2400" b="1" dirty="0"/>
            </a:br>
            <a:r>
              <a:rPr lang="en-GB" sz="2400" b="1" dirty="0"/>
              <a:t>&amp;</a:t>
            </a:r>
            <a:br>
              <a:rPr lang="en-GB" sz="2400" b="1" dirty="0"/>
            </a:br>
            <a:r>
              <a:rPr lang="en-GB" sz="2400" b="1" dirty="0" smtClean="0"/>
              <a:t>key to </a:t>
            </a:r>
            <a:r>
              <a:rPr lang="en-GB" sz="2400" dirty="0" smtClean="0"/>
              <a:t>successful Online </a:t>
            </a:r>
            <a:r>
              <a:rPr lang="en-GB" sz="2400" b="1" dirty="0" smtClean="0"/>
              <a:t>manuscript </a:t>
            </a:r>
            <a:r>
              <a:rPr lang="en-GB" sz="2400" dirty="0" smtClean="0"/>
              <a:t>submission</a:t>
            </a:r>
            <a:endParaRPr lang="en-US" sz="2400" dirty="0"/>
          </a:p>
        </p:txBody>
      </p:sp>
      <p:sp>
        <p:nvSpPr>
          <p:cNvPr id="3" name="Subtitle 2"/>
          <p:cNvSpPr>
            <a:spLocks noGrp="1"/>
          </p:cNvSpPr>
          <p:nvPr>
            <p:ph type="subTitle" idx="1"/>
          </p:nvPr>
        </p:nvSpPr>
        <p:spPr>
          <a:xfrm>
            <a:off x="1371600" y="4343400"/>
            <a:ext cx="6400800" cy="609600"/>
          </a:xfrm>
        </p:spPr>
        <p:txBody>
          <a:bodyPr/>
          <a:lstStyle/>
          <a:p>
            <a:r>
              <a:rPr lang="en-US" dirty="0"/>
              <a:t>Sikstus Gusli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22"/>
            <a:ext cx="8229600" cy="792162"/>
          </a:xfrm>
        </p:spPr>
        <p:txBody>
          <a:bodyPr>
            <a:normAutofit/>
          </a:bodyPr>
          <a:lstStyle/>
          <a:p>
            <a:r>
              <a:rPr lang="en-US" sz="3400" dirty="0"/>
              <a:t>General information about STR </a:t>
            </a:r>
          </a:p>
        </p:txBody>
      </p:sp>
      <p:sp>
        <p:nvSpPr>
          <p:cNvPr id="4" name="Content Placeholder 3"/>
          <p:cNvSpPr>
            <a:spLocks noGrp="1"/>
          </p:cNvSpPr>
          <p:nvPr>
            <p:ph idx="1"/>
          </p:nvPr>
        </p:nvSpPr>
        <p:spPr>
          <a:xfrm>
            <a:off x="457200" y="1295400"/>
            <a:ext cx="8305800" cy="5257800"/>
          </a:xfrm>
        </p:spPr>
        <p:txBody>
          <a:bodyPr>
            <a:normAutofit fontScale="25000" lnSpcReduction="20000"/>
          </a:bodyPr>
          <a:lstStyle/>
          <a:p>
            <a:pPr marL="137160" indent="0">
              <a:buNone/>
            </a:pPr>
            <a:r>
              <a:rPr lang="en-US" sz="6400" b="1" dirty="0"/>
              <a:t>INTRODUCTION</a:t>
            </a:r>
            <a:endParaRPr lang="en-US" b="1" dirty="0"/>
          </a:p>
          <a:p>
            <a:pPr fontAlgn="base"/>
            <a:r>
              <a:rPr lang="en-US" sz="6400" dirty="0"/>
              <a:t>An international journal on research and development </a:t>
            </a:r>
            <a:r>
              <a:rPr lang="en-US" sz="6400" dirty="0">
                <a:solidFill>
                  <a:srgbClr val="FFFF00"/>
                </a:solidFill>
              </a:rPr>
              <a:t>in soil tillage and field traffic, and their relationship with land use, crop production and the environment</a:t>
            </a:r>
            <a:r>
              <a:rPr lang="en-US" sz="6400" dirty="0"/>
              <a:t>. Published in collaboration with the </a:t>
            </a:r>
            <a:r>
              <a:rPr lang="en-US" sz="6400" dirty="0">
                <a:hlinkClick r:id="rId2"/>
              </a:rPr>
              <a:t>International Soil Tillage Research Organization (ISTRO)</a:t>
            </a:r>
            <a:r>
              <a:rPr lang="en-US" sz="6400" dirty="0"/>
              <a:t>. </a:t>
            </a:r>
          </a:p>
          <a:p>
            <a:pPr fontAlgn="base"/>
            <a:r>
              <a:rPr lang="en-US" sz="6400" dirty="0"/>
              <a:t>This ISTRO-affiliated journal examines the physical, chemical and biological changes in the soil caused by tillage and field traffic. Manuscripts will be considered on aspects of soil science, physics, technology, mechanization and applied engineering for a sustainable balance among productivity, environmental quality and profitability. The following are examples of suitable topics within the scope of the journal of Soil and Tillage Research: </a:t>
            </a:r>
            <a:r>
              <a:rPr lang="en-US" sz="6400" dirty="0">
                <a:solidFill>
                  <a:srgbClr val="00FFFF"/>
                </a:solidFill>
              </a:rPr>
              <a:t>The agricultural and biosystems engineering associated with tillage (including no-tillage, reduced-tillage and direct drilling), irrigation and drainage, crops and crop rotations, fertilization, rehabilitation of mine spoils and processes used to modify soils. Soil change effects on establishment and yield of crops, growth of plants and roots, structure and erosion of soil, cycling of carbon and nutrients, greenhouse gas emissions, leaching, runoff and other processes that affect environmental quality. Characterization or modeling of tillage and field traffic responses, soil, climate, or topographic effects, soil deformation processes, tillage tools, traction devices, energy requirements, economics, surface and subsurface water quality effects, tillage effects on weed, pest and disease control, and their interactions.</a:t>
            </a:r>
          </a:p>
          <a:p>
            <a:pPr marL="137160" indent="0">
              <a:buNone/>
            </a:pPr>
            <a:endParaRPr lang="en-US" i="1" dirty="0"/>
          </a:p>
          <a:p>
            <a:pPr marL="137160" indent="0">
              <a:buNone/>
            </a:pPr>
            <a:r>
              <a:rPr lang="en-US" sz="4400" i="1" dirty="0"/>
              <a:t>Types of paper</a:t>
            </a:r>
          </a:p>
          <a:p>
            <a:pPr marL="137160" indent="0">
              <a:buNone/>
            </a:pPr>
            <a:r>
              <a:rPr lang="en-US" sz="4400" dirty="0"/>
              <a:t>1. Original research papers (Regular Papers)</a:t>
            </a:r>
          </a:p>
          <a:p>
            <a:pPr marL="137160" indent="0">
              <a:buNone/>
            </a:pPr>
            <a:r>
              <a:rPr lang="en-US" sz="4400" dirty="0"/>
              <a:t>2. Review articles</a:t>
            </a:r>
          </a:p>
          <a:p>
            <a:pPr marL="137160" indent="0">
              <a:buNone/>
            </a:pPr>
            <a:r>
              <a:rPr lang="en-US" sz="4400" dirty="0"/>
              <a:t>3. Short Communications</a:t>
            </a:r>
          </a:p>
          <a:p>
            <a:pPr marL="137160" indent="0">
              <a:buNone/>
            </a:pPr>
            <a:r>
              <a:rPr lang="en-US" sz="4400" dirty="0"/>
              <a:t>4. Book reviews</a:t>
            </a:r>
          </a:p>
          <a:p>
            <a:pPr marL="137160" indent="0">
              <a:buNone/>
            </a:pPr>
            <a:endParaRPr lang="en-US" dirty="0"/>
          </a:p>
        </p:txBody>
      </p:sp>
      <p:sp>
        <p:nvSpPr>
          <p:cNvPr id="6" name="TextBox 5"/>
          <p:cNvSpPr txBox="1"/>
          <p:nvPr/>
        </p:nvSpPr>
        <p:spPr>
          <a:xfrm>
            <a:off x="2933700" y="815284"/>
            <a:ext cx="3733800" cy="369332"/>
          </a:xfrm>
          <a:prstGeom prst="rect">
            <a:avLst/>
          </a:prstGeom>
          <a:noFill/>
        </p:spPr>
        <p:txBody>
          <a:bodyPr wrap="square" rtlCol="0">
            <a:spAutoFit/>
          </a:bodyPr>
          <a:lstStyle/>
          <a:p>
            <a:r>
              <a:rPr lang="en-US" dirty="0">
                <a:solidFill>
                  <a:srgbClr val="FFFF00"/>
                </a:solidFill>
              </a:rPr>
              <a:t>Is this the journal I am looking for?</a:t>
            </a:r>
          </a:p>
        </p:txBody>
      </p:sp>
      <p:sp>
        <p:nvSpPr>
          <p:cNvPr id="7" name="TextBox 6"/>
          <p:cNvSpPr txBox="1"/>
          <p:nvPr/>
        </p:nvSpPr>
        <p:spPr>
          <a:xfrm>
            <a:off x="3924300" y="5922390"/>
            <a:ext cx="1524000" cy="369332"/>
          </a:xfrm>
          <a:prstGeom prst="rect">
            <a:avLst/>
          </a:prstGeom>
          <a:noFill/>
        </p:spPr>
        <p:txBody>
          <a:bodyPr wrap="square" rtlCol="0">
            <a:spAutoFit/>
          </a:bodyPr>
          <a:lstStyle/>
          <a:p>
            <a:r>
              <a:rPr lang="en-US" dirty="0">
                <a:solidFill>
                  <a:srgbClr val="FFFF00"/>
                </a:solidFill>
              </a:rPr>
              <a:t>Which one?</a:t>
            </a:r>
          </a:p>
        </p:txBody>
      </p:sp>
      <p:sp>
        <p:nvSpPr>
          <p:cNvPr id="8" name="Right Brace 7"/>
          <p:cNvSpPr/>
          <p:nvPr/>
        </p:nvSpPr>
        <p:spPr>
          <a:xfrm>
            <a:off x="3733800" y="5726056"/>
            <a:ext cx="190500" cy="762000"/>
          </a:xfrm>
          <a:prstGeom prst="rightBrace">
            <a:avLst/>
          </a:prstGeom>
          <a:ln w="158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965524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Create a new account</a:t>
            </a:r>
          </a:p>
        </p:txBody>
      </p:sp>
      <p:pic>
        <p:nvPicPr>
          <p:cNvPr id="4" name="Content Placeholder 3"/>
          <p:cNvPicPr>
            <a:picLocks noGrp="1" noChangeAspect="1"/>
          </p:cNvPicPr>
          <p:nvPr>
            <p:ph idx="1"/>
          </p:nvPr>
        </p:nvPicPr>
        <p:blipFill rotWithShape="1">
          <a:blip r:embed="rId2"/>
          <a:srcRect r="28737" b="9120"/>
          <a:stretch/>
        </p:blipFill>
        <p:spPr>
          <a:xfrm>
            <a:off x="152400" y="1194105"/>
            <a:ext cx="8839199" cy="5587695"/>
          </a:xfrm>
          <a:prstGeom prst="rect">
            <a:avLst/>
          </a:prstGeom>
        </p:spPr>
      </p:pic>
    </p:spTree>
    <p:extLst>
      <p:ext uri="{BB962C8B-B14F-4D97-AF65-F5344CB8AC3E}">
        <p14:creationId xmlns:p14="http://schemas.microsoft.com/office/powerpoint/2010/main" val="16015864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3733800" cy="1143000"/>
          </a:xfrm>
        </p:spPr>
        <p:txBody>
          <a:bodyPr>
            <a:normAutofit/>
          </a:bodyPr>
          <a:lstStyle/>
          <a:p>
            <a:pPr algn="l"/>
            <a:r>
              <a:rPr lang="en-US" sz="5000"/>
              <a:t>Thank you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Description of types of paper </a:t>
            </a: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marL="137160" indent="0">
              <a:buNone/>
            </a:pPr>
            <a:r>
              <a:rPr lang="en-US" i="1">
                <a:solidFill>
                  <a:srgbClr val="FFFF00"/>
                </a:solidFill>
              </a:rPr>
              <a:t>Original research papers</a:t>
            </a:r>
            <a:r>
              <a:rPr lang="en-US" i="1"/>
              <a:t> should report the results of </a:t>
            </a:r>
            <a:r>
              <a:rPr lang="en-US" i="1" u="sng"/>
              <a:t>original research</a:t>
            </a:r>
            <a:r>
              <a:rPr lang="en-US" i="1"/>
              <a:t>. The material should not have </a:t>
            </a:r>
            <a:r>
              <a:rPr lang="en-US"/>
              <a:t>been previously published elsewhere, except in a preliminary form.</a:t>
            </a:r>
          </a:p>
          <a:p>
            <a:pPr marL="137160" indent="0">
              <a:buNone/>
            </a:pPr>
            <a:r>
              <a:rPr lang="en-US" i="1">
                <a:solidFill>
                  <a:srgbClr val="FFFF00"/>
                </a:solidFill>
              </a:rPr>
              <a:t>Review articles </a:t>
            </a:r>
            <a:r>
              <a:rPr lang="en-US" i="1"/>
              <a:t>should cover subjects falling within the scope of the journal which are of active current </a:t>
            </a:r>
            <a:r>
              <a:rPr lang="en-US"/>
              <a:t>interest. </a:t>
            </a:r>
            <a:r>
              <a:rPr lang="en-US" u="sng"/>
              <a:t>They may be submitted or invited</a:t>
            </a:r>
            <a:r>
              <a:rPr lang="en-US"/>
              <a:t>.</a:t>
            </a:r>
          </a:p>
          <a:p>
            <a:pPr marL="137160" indent="0">
              <a:buNone/>
            </a:pPr>
            <a:r>
              <a:rPr lang="en-US" i="1">
                <a:solidFill>
                  <a:srgbClr val="FFFF00"/>
                </a:solidFill>
              </a:rPr>
              <a:t>A Short Communication </a:t>
            </a:r>
            <a:r>
              <a:rPr lang="en-US" i="1"/>
              <a:t>is a concise but complete description of a limited investigation, </a:t>
            </a:r>
            <a:r>
              <a:rPr lang="en-US"/>
              <a:t>which </a:t>
            </a:r>
            <a:r>
              <a:rPr lang="en-US" u="sng"/>
              <a:t>will not be included in a later paper</a:t>
            </a:r>
            <a:r>
              <a:rPr lang="en-US"/>
              <a:t>. Short Communications should be </a:t>
            </a:r>
            <a:r>
              <a:rPr lang="en-US" u="sng"/>
              <a:t>as completely documented</a:t>
            </a:r>
            <a:r>
              <a:rPr lang="en-US"/>
              <a:t>, both by reference to the literature and description of the experimental procedures employed, </a:t>
            </a:r>
            <a:r>
              <a:rPr lang="en-US" u="sng"/>
              <a:t>as a regular paper</a:t>
            </a:r>
            <a:r>
              <a:rPr lang="en-US"/>
              <a:t>. They should not occupy more than 6 printed pages (about 12 manuscript pages, including figures, tables and references).</a:t>
            </a:r>
          </a:p>
          <a:p>
            <a:pPr marL="137160" indent="0">
              <a:buNone/>
            </a:pPr>
            <a:r>
              <a:rPr lang="en-US" i="1">
                <a:solidFill>
                  <a:srgbClr val="FFFF00"/>
                </a:solidFill>
              </a:rPr>
              <a:t>Book Reviews </a:t>
            </a:r>
            <a:r>
              <a:rPr lang="en-US" i="1"/>
              <a:t>will be included in the journal on a range of relevant books </a:t>
            </a:r>
            <a:r>
              <a:rPr lang="en-US"/>
              <a:t>which are not more than 2 years old. Book reviews are solicited by the Editors-in-Chief. Please contact one of the Editors-in-Chief. E-mail contact details at:http://www.elsevier.com/wps/find/journaleditorialboard.cws_home/503318/editorialboard</a:t>
            </a:r>
          </a:p>
        </p:txBody>
      </p:sp>
      <p:sp>
        <p:nvSpPr>
          <p:cNvPr id="4" name="Arrow: Right 3">
            <a:extLst>
              <a:ext uri="{FF2B5EF4-FFF2-40B4-BE49-F238E27FC236}">
                <a16:creationId xmlns:a16="http://schemas.microsoft.com/office/drawing/2014/main" id="{09594D62-9742-481F-BF7A-0E3C60228D3F}"/>
              </a:ext>
            </a:extLst>
          </p:cNvPr>
          <p:cNvSpPr/>
          <p:nvPr/>
        </p:nvSpPr>
        <p:spPr>
          <a:xfrm>
            <a:off x="152400" y="1600200"/>
            <a:ext cx="457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445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t>Submission checklist</a:t>
            </a:r>
          </a:p>
        </p:txBody>
      </p:sp>
      <p:sp>
        <p:nvSpPr>
          <p:cNvPr id="3" name="Content Placeholder 2"/>
          <p:cNvSpPr>
            <a:spLocks noGrp="1"/>
          </p:cNvSpPr>
          <p:nvPr>
            <p:ph idx="1"/>
          </p:nvPr>
        </p:nvSpPr>
        <p:spPr>
          <a:xfrm>
            <a:off x="228600" y="868362"/>
            <a:ext cx="8763000" cy="5913438"/>
          </a:xfrm>
        </p:spPr>
        <p:txBody>
          <a:bodyPr>
            <a:noAutofit/>
          </a:bodyPr>
          <a:lstStyle/>
          <a:p>
            <a:pPr fontAlgn="base"/>
            <a:r>
              <a:rPr lang="en-US" sz="2000" dirty="0"/>
              <a:t>You can use this list to carry out </a:t>
            </a:r>
            <a:r>
              <a:rPr lang="en-US" sz="2000" dirty="0">
                <a:solidFill>
                  <a:srgbClr val="FFFF00"/>
                </a:solidFill>
              </a:rPr>
              <a:t>a final check of your submission before you send it to the journal for review</a:t>
            </a:r>
            <a:r>
              <a:rPr lang="en-US" sz="2000" dirty="0"/>
              <a:t>. Please check the relevant section in this Guide for Authors for more details. </a:t>
            </a:r>
          </a:p>
          <a:p>
            <a:pPr fontAlgn="base"/>
            <a:r>
              <a:rPr lang="en-US" sz="2000" b="1" dirty="0"/>
              <a:t>Ensure that the following items are present:</a:t>
            </a:r>
            <a:endParaRPr lang="en-US" sz="2000" dirty="0"/>
          </a:p>
          <a:p>
            <a:pPr fontAlgn="base"/>
            <a:r>
              <a:rPr lang="en-US" sz="2000" dirty="0"/>
              <a:t>One author has been designated as the </a:t>
            </a:r>
            <a:r>
              <a:rPr lang="en-US" sz="2000" dirty="0">
                <a:solidFill>
                  <a:srgbClr val="FFFF00"/>
                </a:solidFill>
              </a:rPr>
              <a:t>corresponding author </a:t>
            </a:r>
            <a:r>
              <a:rPr lang="en-US" sz="2000" dirty="0"/>
              <a:t>with contact details:</a:t>
            </a:r>
            <a:br>
              <a:rPr lang="en-US" sz="2000" dirty="0"/>
            </a:br>
            <a:r>
              <a:rPr lang="en-US" sz="2000" dirty="0"/>
              <a:t>• </a:t>
            </a:r>
            <a:r>
              <a:rPr lang="en-US" sz="2000" dirty="0">
                <a:solidFill>
                  <a:srgbClr val="FFFF00"/>
                </a:solidFill>
              </a:rPr>
              <a:t>E-mail address</a:t>
            </a:r>
            <a:r>
              <a:rPr lang="en-US" sz="2000" dirty="0"/>
              <a:t/>
            </a:r>
            <a:br>
              <a:rPr lang="en-US" sz="2000" dirty="0"/>
            </a:br>
            <a:r>
              <a:rPr lang="en-US" sz="2000" dirty="0"/>
              <a:t>• </a:t>
            </a:r>
            <a:r>
              <a:rPr lang="en-US" sz="2000" dirty="0">
                <a:solidFill>
                  <a:srgbClr val="FFFF00"/>
                </a:solidFill>
              </a:rPr>
              <a:t>Full postal address </a:t>
            </a:r>
          </a:p>
          <a:p>
            <a:pPr fontAlgn="base"/>
            <a:r>
              <a:rPr lang="en-US" sz="2000" dirty="0"/>
              <a:t>All necessary files have been uploaded:</a:t>
            </a:r>
            <a:br>
              <a:rPr lang="en-US" sz="2000" dirty="0"/>
            </a:br>
            <a:r>
              <a:rPr lang="en-US" sz="2000" i="1" dirty="0">
                <a:solidFill>
                  <a:srgbClr val="FFFF00"/>
                </a:solidFill>
              </a:rPr>
              <a:t>Manuscript</a:t>
            </a:r>
            <a:r>
              <a:rPr lang="en-US" sz="2000" dirty="0"/>
              <a:t>:</a:t>
            </a:r>
            <a:br>
              <a:rPr lang="en-US" sz="2000" dirty="0"/>
            </a:br>
            <a:r>
              <a:rPr lang="en-US" sz="2000" dirty="0"/>
              <a:t>• Include keywords</a:t>
            </a:r>
            <a:br>
              <a:rPr lang="en-US" sz="2000" dirty="0"/>
            </a:br>
            <a:r>
              <a:rPr lang="en-US" sz="2000" dirty="0"/>
              <a:t>• All figures (include relevant captions)</a:t>
            </a:r>
            <a:br>
              <a:rPr lang="en-US" sz="2000" dirty="0"/>
            </a:br>
            <a:r>
              <a:rPr lang="en-US" sz="2000" dirty="0"/>
              <a:t>• All tables (including titles, description, footnotes)</a:t>
            </a:r>
            <a:br>
              <a:rPr lang="en-US" sz="2000" dirty="0"/>
            </a:br>
            <a:r>
              <a:rPr lang="en-US" sz="2000" dirty="0"/>
              <a:t>• Ensure all figure and table citations in the text match the files provided</a:t>
            </a:r>
            <a:br>
              <a:rPr lang="en-US" sz="2000" dirty="0"/>
            </a:br>
            <a:r>
              <a:rPr lang="en-US" sz="2000" dirty="0"/>
              <a:t>• Indicate clearly if color should be used for any figures in print</a:t>
            </a:r>
            <a:br>
              <a:rPr lang="en-US" sz="2000" dirty="0"/>
            </a:br>
            <a:r>
              <a:rPr lang="en-US" sz="2000" i="1" dirty="0">
                <a:solidFill>
                  <a:srgbClr val="FFFF00"/>
                </a:solidFill>
              </a:rPr>
              <a:t>Graphical Abstracts </a:t>
            </a:r>
            <a:r>
              <a:rPr lang="en-US" sz="2000" i="1" dirty="0"/>
              <a:t>/ </a:t>
            </a:r>
            <a:r>
              <a:rPr lang="en-US" sz="2000" i="1" dirty="0">
                <a:solidFill>
                  <a:srgbClr val="FFFF00"/>
                </a:solidFill>
              </a:rPr>
              <a:t>Highlights files</a:t>
            </a:r>
            <a:r>
              <a:rPr lang="en-US" sz="2000" dirty="0">
                <a:solidFill>
                  <a:srgbClr val="FFFF00"/>
                </a:solidFill>
              </a:rPr>
              <a:t> </a:t>
            </a:r>
            <a:r>
              <a:rPr lang="en-US" sz="2000" dirty="0"/>
              <a:t>(where applicable)</a:t>
            </a:r>
            <a:br>
              <a:rPr lang="en-US" sz="2000" dirty="0"/>
            </a:br>
            <a:r>
              <a:rPr lang="en-US" sz="2000" i="1" dirty="0">
                <a:solidFill>
                  <a:srgbClr val="FFFF00"/>
                </a:solidFill>
              </a:rPr>
              <a:t>Supplemental files</a:t>
            </a:r>
            <a:r>
              <a:rPr lang="en-US" sz="2000" dirty="0">
                <a:solidFill>
                  <a:srgbClr val="FFFF00"/>
                </a:solidFill>
              </a:rPr>
              <a:t> </a:t>
            </a:r>
            <a:r>
              <a:rPr lang="en-US" sz="2000" dirty="0"/>
              <a:t>(where applicable)</a:t>
            </a:r>
          </a:p>
        </p:txBody>
      </p:sp>
      <p:sp>
        <p:nvSpPr>
          <p:cNvPr id="4" name="TextBox 3">
            <a:extLst>
              <a:ext uri="{FF2B5EF4-FFF2-40B4-BE49-F238E27FC236}">
                <a16:creationId xmlns:a16="http://schemas.microsoft.com/office/drawing/2014/main" id="{F36B09A7-7666-4B29-BE34-F5E192228774}"/>
              </a:ext>
            </a:extLst>
          </p:cNvPr>
          <p:cNvSpPr txBox="1"/>
          <p:nvPr/>
        </p:nvSpPr>
        <p:spPr>
          <a:xfrm>
            <a:off x="152400" y="152400"/>
            <a:ext cx="1447800" cy="707886"/>
          </a:xfrm>
          <a:prstGeom prst="rect">
            <a:avLst/>
          </a:prstGeom>
          <a:solidFill>
            <a:srgbClr val="FF0000"/>
          </a:solidFill>
        </p:spPr>
        <p:txBody>
          <a:bodyPr wrap="square" rtlCol="0">
            <a:spAutoFit/>
          </a:bodyPr>
          <a:lstStyle/>
          <a:p>
            <a:r>
              <a:rPr lang="en-US" sz="2000" b="1" dirty="0">
                <a:solidFill>
                  <a:srgbClr val="FFFF00"/>
                </a:solidFill>
              </a:rPr>
              <a:t>Very important</a:t>
            </a:r>
          </a:p>
        </p:txBody>
      </p:sp>
    </p:spTree>
    <p:extLst>
      <p:ext uri="{BB962C8B-B14F-4D97-AF65-F5344CB8AC3E}">
        <p14:creationId xmlns:p14="http://schemas.microsoft.com/office/powerpoint/2010/main" val="22268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t>Submission checklist</a:t>
            </a:r>
          </a:p>
        </p:txBody>
      </p:sp>
      <p:sp>
        <p:nvSpPr>
          <p:cNvPr id="3" name="Content Placeholder 2"/>
          <p:cNvSpPr>
            <a:spLocks noGrp="1"/>
          </p:cNvSpPr>
          <p:nvPr>
            <p:ph idx="1"/>
          </p:nvPr>
        </p:nvSpPr>
        <p:spPr>
          <a:xfrm>
            <a:off x="228600" y="868362"/>
            <a:ext cx="8763000" cy="5913438"/>
          </a:xfrm>
        </p:spPr>
        <p:txBody>
          <a:bodyPr>
            <a:noAutofit/>
          </a:bodyPr>
          <a:lstStyle/>
          <a:p>
            <a:pPr fontAlgn="base"/>
            <a:r>
              <a:rPr lang="en-US" sz="2400" dirty="0">
                <a:solidFill>
                  <a:srgbClr val="FFFF00"/>
                </a:solidFill>
              </a:rPr>
              <a:t>Further considerations</a:t>
            </a:r>
            <a:r>
              <a:rPr lang="en-US" sz="2400" dirty="0"/>
              <a:t/>
            </a:r>
            <a:br>
              <a:rPr lang="en-US" sz="2400" dirty="0"/>
            </a:br>
            <a:r>
              <a:rPr lang="en-US" sz="2400" dirty="0"/>
              <a:t>• Manuscript has been </a:t>
            </a:r>
            <a:r>
              <a:rPr lang="en-US" sz="2400" dirty="0">
                <a:solidFill>
                  <a:srgbClr val="00FFFF"/>
                </a:solidFill>
              </a:rPr>
              <a:t>'spell checked</a:t>
            </a:r>
            <a:r>
              <a:rPr lang="en-US" sz="2400" dirty="0"/>
              <a:t>' and </a:t>
            </a:r>
            <a:r>
              <a:rPr lang="en-US" sz="2400" dirty="0">
                <a:solidFill>
                  <a:srgbClr val="00FFFF"/>
                </a:solidFill>
              </a:rPr>
              <a:t>'grammar checked</a:t>
            </a:r>
            <a:r>
              <a:rPr lang="en-US" sz="2400" dirty="0"/>
              <a:t>'</a:t>
            </a:r>
            <a:br>
              <a:rPr lang="en-US" sz="2400" dirty="0"/>
            </a:br>
            <a:r>
              <a:rPr lang="en-US" sz="2400" dirty="0"/>
              <a:t>• </a:t>
            </a:r>
            <a:r>
              <a:rPr lang="en-US" sz="2400" dirty="0">
                <a:solidFill>
                  <a:srgbClr val="00FFFF"/>
                </a:solidFill>
              </a:rPr>
              <a:t>All references mentioned in the Reference List are cited in the text, and vice versa</a:t>
            </a:r>
            <a:r>
              <a:rPr lang="en-US" sz="2400" dirty="0"/>
              <a:t/>
            </a:r>
            <a:br>
              <a:rPr lang="en-US" sz="2400" dirty="0"/>
            </a:br>
            <a:r>
              <a:rPr lang="en-US" sz="2400" dirty="0"/>
              <a:t>• </a:t>
            </a:r>
            <a:r>
              <a:rPr lang="en-US" sz="2400" dirty="0">
                <a:solidFill>
                  <a:srgbClr val="00FFFF"/>
                </a:solidFill>
              </a:rPr>
              <a:t>Permission</a:t>
            </a:r>
            <a:r>
              <a:rPr lang="en-US" sz="2400" dirty="0"/>
              <a:t> has been obtained for use of copyrighted material from other sources (including the Internet)</a:t>
            </a:r>
            <a:br>
              <a:rPr lang="en-US" sz="2400" dirty="0"/>
            </a:br>
            <a:r>
              <a:rPr lang="en-US" sz="2400" dirty="0"/>
              <a:t>• A </a:t>
            </a:r>
            <a:r>
              <a:rPr lang="en-US" sz="2400" dirty="0">
                <a:solidFill>
                  <a:srgbClr val="00FFFF"/>
                </a:solidFill>
              </a:rPr>
              <a:t>competing interests statement </a:t>
            </a:r>
            <a:r>
              <a:rPr lang="en-US" sz="2400" dirty="0"/>
              <a:t>is provided, even if the authors have no competing interests to declare</a:t>
            </a:r>
            <a:br>
              <a:rPr lang="en-US" sz="2400" dirty="0"/>
            </a:br>
            <a:r>
              <a:rPr lang="en-US" sz="2400" dirty="0"/>
              <a:t>• </a:t>
            </a:r>
            <a:r>
              <a:rPr lang="en-US" sz="2400" dirty="0">
                <a:solidFill>
                  <a:srgbClr val="00FFFF"/>
                </a:solidFill>
              </a:rPr>
              <a:t>Journal policies detailed in this guide have been reviewed</a:t>
            </a:r>
            <a:r>
              <a:rPr lang="en-US" sz="2400" dirty="0"/>
              <a:t/>
            </a:r>
            <a:br>
              <a:rPr lang="en-US" sz="2400" dirty="0"/>
            </a:br>
            <a:r>
              <a:rPr lang="en-US" sz="2400" dirty="0"/>
              <a:t>• </a:t>
            </a:r>
            <a:r>
              <a:rPr lang="en-US" sz="2400" dirty="0">
                <a:solidFill>
                  <a:srgbClr val="00FFFF"/>
                </a:solidFill>
              </a:rPr>
              <a:t>Referee suggestions and contact details provided</a:t>
            </a:r>
            <a:r>
              <a:rPr lang="en-US" sz="2400" dirty="0"/>
              <a:t>, based on journal requirements </a:t>
            </a:r>
          </a:p>
          <a:p>
            <a:pPr fontAlgn="base"/>
            <a:r>
              <a:rPr lang="en-US" sz="2400" dirty="0"/>
              <a:t>For further information, visit our </a:t>
            </a:r>
            <a:r>
              <a:rPr lang="en-US" sz="2400" dirty="0">
                <a:hlinkClick r:id="rId2"/>
              </a:rPr>
              <a:t>Support Center</a:t>
            </a:r>
            <a:endParaRPr lang="en-US" sz="2400" dirty="0"/>
          </a:p>
        </p:txBody>
      </p:sp>
      <p:sp>
        <p:nvSpPr>
          <p:cNvPr id="4" name="TextBox 3">
            <a:extLst>
              <a:ext uri="{FF2B5EF4-FFF2-40B4-BE49-F238E27FC236}">
                <a16:creationId xmlns:a16="http://schemas.microsoft.com/office/drawing/2014/main" id="{F310DEB3-E9C9-49E0-B667-DB055470A213}"/>
              </a:ext>
            </a:extLst>
          </p:cNvPr>
          <p:cNvSpPr txBox="1"/>
          <p:nvPr/>
        </p:nvSpPr>
        <p:spPr>
          <a:xfrm>
            <a:off x="152400" y="152400"/>
            <a:ext cx="1447800" cy="707886"/>
          </a:xfrm>
          <a:prstGeom prst="rect">
            <a:avLst/>
          </a:prstGeom>
          <a:solidFill>
            <a:srgbClr val="FF0000"/>
          </a:solidFill>
        </p:spPr>
        <p:txBody>
          <a:bodyPr wrap="square" rtlCol="0">
            <a:spAutoFit/>
          </a:bodyPr>
          <a:lstStyle/>
          <a:p>
            <a:r>
              <a:rPr lang="en-US" sz="2000" b="1" dirty="0">
                <a:solidFill>
                  <a:srgbClr val="FFFF00"/>
                </a:solidFill>
              </a:rPr>
              <a:t>Very important</a:t>
            </a:r>
          </a:p>
        </p:txBody>
      </p:sp>
    </p:spTree>
    <p:extLst>
      <p:ext uri="{BB962C8B-B14F-4D97-AF65-F5344CB8AC3E}">
        <p14:creationId xmlns:p14="http://schemas.microsoft.com/office/powerpoint/2010/main" val="368934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C396-E95C-4362-B81C-7572275E5776}"/>
              </a:ext>
            </a:extLst>
          </p:cNvPr>
          <p:cNvSpPr>
            <a:spLocks noGrp="1"/>
          </p:cNvSpPr>
          <p:nvPr>
            <p:ph type="title"/>
          </p:nvPr>
        </p:nvSpPr>
        <p:spPr/>
        <p:txBody>
          <a:bodyPr>
            <a:normAutofit fontScale="90000"/>
          </a:bodyPr>
          <a:lstStyle/>
          <a:p>
            <a:r>
              <a:rPr lang="en-US" i="1" dirty="0"/>
              <a:t>Your Paper Your Way</a:t>
            </a:r>
            <a:br>
              <a:rPr lang="en-US" i="1" dirty="0"/>
            </a:br>
            <a:r>
              <a:rPr lang="en-US" i="1" dirty="0"/>
              <a:t>(</a:t>
            </a:r>
            <a:r>
              <a:rPr lang="en-US" b="0" dirty="0">
                <a:solidFill>
                  <a:schemeClr val="tx1"/>
                </a:solidFill>
              </a:rPr>
              <a:t>from</a:t>
            </a:r>
            <a:r>
              <a:rPr lang="en-US" i="1" dirty="0">
                <a:solidFill>
                  <a:schemeClr val="tx1"/>
                </a:solidFill>
              </a:rPr>
              <a:t> </a:t>
            </a:r>
            <a:r>
              <a:rPr lang="en-US" i="1" dirty="0">
                <a:solidFill>
                  <a:srgbClr val="FFFF00"/>
                </a:solidFill>
              </a:rPr>
              <a:t>Agricultural Systems</a:t>
            </a:r>
            <a:r>
              <a:rPr lang="en-US" i="1" dirty="0"/>
              <a:t>)</a:t>
            </a:r>
            <a:endParaRPr lang="en-US" dirty="0"/>
          </a:p>
        </p:txBody>
      </p:sp>
      <p:sp>
        <p:nvSpPr>
          <p:cNvPr id="3" name="Content Placeholder 2">
            <a:extLst>
              <a:ext uri="{FF2B5EF4-FFF2-40B4-BE49-F238E27FC236}">
                <a16:creationId xmlns:a16="http://schemas.microsoft.com/office/drawing/2014/main" id="{15F57BD1-4F6C-4E30-9276-6CB9ED47ACAD}"/>
              </a:ext>
            </a:extLst>
          </p:cNvPr>
          <p:cNvSpPr>
            <a:spLocks noGrp="1"/>
          </p:cNvSpPr>
          <p:nvPr>
            <p:ph idx="1"/>
          </p:nvPr>
        </p:nvSpPr>
        <p:spPr/>
        <p:txBody>
          <a:bodyPr>
            <a:normAutofit/>
          </a:bodyPr>
          <a:lstStyle/>
          <a:p>
            <a:r>
              <a:rPr lang="en-US" dirty="0"/>
              <a:t>We now differentiate between the requirements for </a:t>
            </a:r>
            <a:r>
              <a:rPr lang="en-US" dirty="0">
                <a:solidFill>
                  <a:srgbClr val="FFFF00"/>
                </a:solidFill>
              </a:rPr>
              <a:t>new</a:t>
            </a:r>
            <a:r>
              <a:rPr lang="en-US" dirty="0"/>
              <a:t> and </a:t>
            </a:r>
            <a:r>
              <a:rPr lang="en-US" dirty="0">
                <a:solidFill>
                  <a:srgbClr val="FFFF00"/>
                </a:solidFill>
              </a:rPr>
              <a:t>revised submissions</a:t>
            </a:r>
            <a:r>
              <a:rPr lang="en-US" dirty="0"/>
              <a:t>. </a:t>
            </a:r>
          </a:p>
          <a:p>
            <a:r>
              <a:rPr lang="en-US" dirty="0"/>
              <a:t>You may choose to submit your manuscript as a single Word or PDF file to be used in the refereeing process. </a:t>
            </a:r>
          </a:p>
          <a:p>
            <a:r>
              <a:rPr lang="en-US" dirty="0">
                <a:solidFill>
                  <a:srgbClr val="FFFF00"/>
                </a:solidFill>
              </a:rPr>
              <a:t>Only when your paper is at the revision stage, will you be requested to put your paper in to a 'correct format’ for acceptance and provide the items required for the publication of your article.</a:t>
            </a:r>
          </a:p>
          <a:p>
            <a:endParaRPr lang="en-US" dirty="0"/>
          </a:p>
        </p:txBody>
      </p:sp>
      <p:sp>
        <p:nvSpPr>
          <p:cNvPr id="4" name="TextBox 3">
            <a:extLst>
              <a:ext uri="{FF2B5EF4-FFF2-40B4-BE49-F238E27FC236}">
                <a16:creationId xmlns:a16="http://schemas.microsoft.com/office/drawing/2014/main" id="{B7ACD493-0C80-4933-909B-A29187B77CB6}"/>
              </a:ext>
            </a:extLst>
          </p:cNvPr>
          <p:cNvSpPr txBox="1"/>
          <p:nvPr/>
        </p:nvSpPr>
        <p:spPr>
          <a:xfrm rot="19425206">
            <a:off x="59556" y="240849"/>
            <a:ext cx="1700136" cy="1015663"/>
          </a:xfrm>
          <a:prstGeom prst="rect">
            <a:avLst/>
          </a:prstGeom>
          <a:solidFill>
            <a:srgbClr val="FF0000"/>
          </a:solidFill>
        </p:spPr>
        <p:txBody>
          <a:bodyPr wrap="square" rtlCol="0">
            <a:spAutoFit/>
          </a:bodyPr>
          <a:lstStyle/>
          <a:p>
            <a:r>
              <a:rPr lang="en-US" sz="2000" b="1" dirty="0" err="1">
                <a:solidFill>
                  <a:srgbClr val="FFFF00"/>
                </a:solidFill>
              </a:rPr>
              <a:t>Jurnal</a:t>
            </a:r>
            <a:r>
              <a:rPr lang="en-US" sz="2000" b="1" dirty="0">
                <a:solidFill>
                  <a:srgbClr val="FFFF00"/>
                </a:solidFill>
              </a:rPr>
              <a:t> </a:t>
            </a:r>
            <a:r>
              <a:rPr lang="en-US" sz="2000" b="1" dirty="0" err="1">
                <a:solidFill>
                  <a:srgbClr val="FFFF00"/>
                </a:solidFill>
              </a:rPr>
              <a:t>pembanding</a:t>
            </a:r>
            <a:r>
              <a:rPr lang="en-US" sz="2000" b="1" dirty="0">
                <a:solidFill>
                  <a:srgbClr val="FFFF00"/>
                </a:solidFill>
              </a:rPr>
              <a:t> </a:t>
            </a:r>
            <a:r>
              <a:rPr lang="en-US" sz="2000" b="1" dirty="0" err="1">
                <a:solidFill>
                  <a:srgbClr val="FFFF00"/>
                </a:solidFill>
              </a:rPr>
              <a:t>dari</a:t>
            </a:r>
            <a:r>
              <a:rPr lang="en-US" sz="2000" b="1" dirty="0">
                <a:solidFill>
                  <a:srgbClr val="FFFF00"/>
                </a:solidFill>
              </a:rPr>
              <a:t> Elsevier</a:t>
            </a:r>
          </a:p>
        </p:txBody>
      </p:sp>
    </p:spTree>
    <p:extLst>
      <p:ext uri="{BB962C8B-B14F-4D97-AF65-F5344CB8AC3E}">
        <p14:creationId xmlns:p14="http://schemas.microsoft.com/office/powerpoint/2010/main" val="107746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F954-7271-416A-80A8-9E5B570EBD05}"/>
              </a:ext>
            </a:extLst>
          </p:cNvPr>
          <p:cNvSpPr>
            <a:spLocks noGrp="1"/>
          </p:cNvSpPr>
          <p:nvPr>
            <p:ph type="title"/>
          </p:nvPr>
        </p:nvSpPr>
        <p:spPr/>
        <p:txBody>
          <a:bodyPr>
            <a:normAutofit fontScale="90000"/>
          </a:bodyPr>
          <a:lstStyle/>
          <a:p>
            <a:r>
              <a:rPr lang="en-US" dirty="0"/>
              <a:t>Typically, </a:t>
            </a:r>
            <a:r>
              <a:rPr lang="en-US" dirty="0">
                <a:solidFill>
                  <a:srgbClr val="FFFF00"/>
                </a:solidFill>
              </a:rPr>
              <a:t>3 topics </a:t>
            </a:r>
            <a:r>
              <a:rPr lang="en-US" dirty="0"/>
              <a:t>outlined in the GFA of Elsevier’s journals</a:t>
            </a:r>
          </a:p>
        </p:txBody>
      </p:sp>
      <p:sp>
        <p:nvSpPr>
          <p:cNvPr id="3" name="Content Placeholder 2">
            <a:extLst>
              <a:ext uri="{FF2B5EF4-FFF2-40B4-BE49-F238E27FC236}">
                <a16:creationId xmlns:a16="http://schemas.microsoft.com/office/drawing/2014/main" id="{23464C6A-6ECC-4D62-9E2C-4C70516160DA}"/>
              </a:ext>
            </a:extLst>
          </p:cNvPr>
          <p:cNvSpPr>
            <a:spLocks noGrp="1"/>
          </p:cNvSpPr>
          <p:nvPr>
            <p:ph idx="1"/>
          </p:nvPr>
        </p:nvSpPr>
        <p:spPr>
          <a:xfrm>
            <a:off x="457200" y="2057400"/>
            <a:ext cx="8229600" cy="4251960"/>
          </a:xfrm>
        </p:spPr>
        <p:txBody>
          <a:bodyPr>
            <a:normAutofit/>
          </a:bodyPr>
          <a:lstStyle/>
          <a:p>
            <a:pPr marL="651510" indent="-514350">
              <a:buFont typeface="+mj-lt"/>
              <a:buAutoNum type="arabicPeriod"/>
            </a:pPr>
            <a:r>
              <a:rPr lang="en-US" sz="4400" dirty="0"/>
              <a:t>Before to begin</a:t>
            </a:r>
          </a:p>
          <a:p>
            <a:pPr marL="651510" indent="-514350">
              <a:buFont typeface="+mj-lt"/>
              <a:buAutoNum type="arabicPeriod"/>
            </a:pPr>
            <a:r>
              <a:rPr lang="en-US" sz="4400" dirty="0"/>
              <a:t>Preparation</a:t>
            </a:r>
          </a:p>
          <a:p>
            <a:pPr marL="651510" indent="-514350">
              <a:buFont typeface="+mj-lt"/>
              <a:buAutoNum type="arabicPeriod"/>
            </a:pPr>
            <a:r>
              <a:rPr lang="en-US" sz="4400" dirty="0"/>
              <a:t>After acceptance</a:t>
            </a:r>
          </a:p>
        </p:txBody>
      </p:sp>
    </p:spTree>
    <p:extLst>
      <p:ext uri="{BB962C8B-B14F-4D97-AF65-F5344CB8AC3E}">
        <p14:creationId xmlns:p14="http://schemas.microsoft.com/office/powerpoint/2010/main" val="308416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621302"/>
            <a:ext cx="7086600" cy="1828800"/>
          </a:xfrm>
        </p:spPr>
        <p:txBody>
          <a:bodyPr/>
          <a:lstStyle/>
          <a:p>
            <a:r>
              <a:rPr lang="en-US"/>
              <a:t>BEFORE YOU BEGIN</a:t>
            </a:r>
          </a:p>
        </p:txBody>
      </p:sp>
      <p:sp>
        <p:nvSpPr>
          <p:cNvPr id="3" name="Text Placeholder 2"/>
          <p:cNvSpPr>
            <a:spLocks noGrp="1"/>
          </p:cNvSpPr>
          <p:nvPr>
            <p:ph type="body" idx="1"/>
          </p:nvPr>
        </p:nvSpPr>
        <p:spPr>
          <a:xfrm>
            <a:off x="1600200" y="3519488"/>
            <a:ext cx="7086600" cy="1509712"/>
          </a:xfrm>
        </p:spPr>
        <p:txBody>
          <a:bodyPr/>
          <a:lstStyle/>
          <a:p>
            <a:endParaRPr lang="en-US"/>
          </a:p>
        </p:txBody>
      </p:sp>
    </p:spTree>
    <p:extLst>
      <p:ext uri="{BB962C8B-B14F-4D97-AF65-F5344CB8AC3E}">
        <p14:creationId xmlns:p14="http://schemas.microsoft.com/office/powerpoint/2010/main" val="3016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534400" cy="6096000"/>
          </a:xfrm>
        </p:spPr>
        <p:txBody>
          <a:bodyPr>
            <a:normAutofit fontScale="77500" lnSpcReduction="20000"/>
          </a:bodyPr>
          <a:lstStyle/>
          <a:p>
            <a:pPr marL="137160" indent="0">
              <a:buNone/>
            </a:pPr>
            <a:r>
              <a:rPr lang="en-US" b="1" dirty="0">
                <a:solidFill>
                  <a:srgbClr val="FFFF00"/>
                </a:solidFill>
              </a:rPr>
              <a:t>Ethics in Publishing</a:t>
            </a:r>
          </a:p>
          <a:p>
            <a:pPr marL="137160" indent="0">
              <a:buNone/>
            </a:pPr>
            <a:r>
              <a:rPr lang="en-US" dirty="0"/>
              <a:t>Please see our information pages on </a:t>
            </a:r>
            <a:r>
              <a:rPr lang="en-US" dirty="0">
                <a:hlinkClick r:id="rId2"/>
              </a:rPr>
              <a:t>Ethics in publishing</a:t>
            </a:r>
            <a:r>
              <a:rPr lang="en-US" dirty="0"/>
              <a:t> and </a:t>
            </a:r>
            <a:r>
              <a:rPr lang="en-US" dirty="0">
                <a:hlinkClick r:id="rId3"/>
              </a:rPr>
              <a:t>Ethical guidelines for journal publication</a:t>
            </a:r>
            <a:r>
              <a:rPr lang="en-US" dirty="0"/>
              <a:t>. </a:t>
            </a:r>
            <a:endParaRPr lang="en-US" dirty="0">
              <a:latin typeface="Arial Narrow" pitchFamily="34" charset="0"/>
            </a:endParaRPr>
          </a:p>
          <a:p>
            <a:pPr marL="137160" indent="0">
              <a:buNone/>
            </a:pPr>
            <a:r>
              <a:rPr lang="en-US" b="1" dirty="0">
                <a:solidFill>
                  <a:srgbClr val="FFFF00"/>
                </a:solidFill>
              </a:rPr>
              <a:t>Declaration of interest </a:t>
            </a:r>
          </a:p>
          <a:p>
            <a:pPr marL="137160" indent="0">
              <a:buNone/>
            </a:pPr>
            <a:r>
              <a:rPr lang="en-US" dirty="0"/>
              <a:t>All authors must disclose any </a:t>
            </a:r>
            <a:r>
              <a:rPr lang="en-US" dirty="0">
                <a:solidFill>
                  <a:srgbClr val="00FFFF"/>
                </a:solidFill>
              </a:rPr>
              <a:t>financial and personal relationships </a:t>
            </a:r>
            <a:r>
              <a:rPr lang="en-US" dirty="0"/>
              <a:t>with other people or organizations that could inappropriately influence (bias) their work. Examples of potential conflicts of interest include employment, consultancies, stock ownership, honoraria, paid expert testimony, patent applications/ registrations, and grants or other funding. Authors must disclose any interests in two places: </a:t>
            </a:r>
          </a:p>
          <a:p>
            <a:pPr marL="651510" indent="-514350">
              <a:buAutoNum type="arabicPeriod"/>
            </a:pPr>
            <a:r>
              <a:rPr lang="en-US" dirty="0"/>
              <a:t>A summary declaration of interest statement in the title page file (if double-blind) or the manuscript file (if single-blind). If there are no interests to declare then please state this: 'Declarations of interest: none'. This summary statement will be ultimately published if the article is accepted. </a:t>
            </a:r>
          </a:p>
          <a:p>
            <a:pPr marL="651510" indent="-514350">
              <a:buAutoNum type="arabicPeriod"/>
            </a:pPr>
            <a:r>
              <a:rPr lang="en-US" dirty="0"/>
              <a:t>Detailed disclosures as part of a separate Declaration of Interest form, which forms part of the journal's official records. It is important for potential interests to be declared in both places and that the information matches. </a:t>
            </a:r>
            <a:r>
              <a:rPr lang="en-US" dirty="0">
                <a:hlinkClick r:id="rId4"/>
              </a:rPr>
              <a:t>More information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248400"/>
          </a:xfrm>
        </p:spPr>
        <p:txBody>
          <a:bodyPr>
            <a:normAutofit fontScale="92500" lnSpcReduction="10000"/>
          </a:bodyPr>
          <a:lstStyle/>
          <a:p>
            <a:pPr marL="137160" indent="0">
              <a:buNone/>
            </a:pPr>
            <a:r>
              <a:rPr lang="en-US" b="1" dirty="0">
                <a:solidFill>
                  <a:srgbClr val="00FFFF"/>
                </a:solidFill>
              </a:rPr>
              <a:t>Submission declaration and verification</a:t>
            </a:r>
          </a:p>
          <a:p>
            <a:pPr marL="137160" indent="0">
              <a:buNone/>
            </a:pPr>
            <a:r>
              <a:rPr lang="en-US" dirty="0"/>
              <a:t>Submission of an article implies that the work described </a:t>
            </a:r>
            <a:r>
              <a:rPr lang="en-US" dirty="0">
                <a:solidFill>
                  <a:srgbClr val="FFFF00"/>
                </a:solidFill>
              </a:rPr>
              <a:t>has not been published previously </a:t>
            </a:r>
            <a:r>
              <a:rPr lang="en-US" dirty="0"/>
              <a:t>(except in the form of an </a:t>
            </a:r>
            <a:r>
              <a:rPr lang="en-US" u="sng" dirty="0"/>
              <a:t>abstract</a:t>
            </a:r>
            <a:r>
              <a:rPr lang="en-US" dirty="0"/>
              <a:t> or as part of a </a:t>
            </a:r>
            <a:r>
              <a:rPr lang="en-US" u="sng" dirty="0"/>
              <a:t>published lecture</a:t>
            </a:r>
            <a:r>
              <a:rPr lang="en-US" dirty="0"/>
              <a:t> or academic </a:t>
            </a:r>
            <a:r>
              <a:rPr lang="en-US" u="sng" dirty="0"/>
              <a:t>thesis</a:t>
            </a:r>
            <a:r>
              <a:rPr lang="en-US" dirty="0"/>
              <a:t> or as an </a:t>
            </a:r>
            <a:r>
              <a:rPr lang="en-US" u="sng" dirty="0"/>
              <a:t>electronic preprint</a:t>
            </a:r>
            <a:r>
              <a:rPr lang="en-US" dirty="0"/>
              <a:t>, see '</a:t>
            </a:r>
            <a:r>
              <a:rPr lang="en-US" dirty="0">
                <a:hlinkClick r:id="rId2"/>
              </a:rPr>
              <a:t>Multiple, redundant or concurrent publication</a:t>
            </a:r>
            <a:r>
              <a:rPr lang="en-US" dirty="0"/>
              <a:t>' section of our ethics policy for more information), that it is </a:t>
            </a:r>
            <a:r>
              <a:rPr lang="en-US" dirty="0">
                <a:solidFill>
                  <a:srgbClr val="FFFF00"/>
                </a:solidFill>
              </a:rPr>
              <a:t>not under consideration for publication elsewhere</a:t>
            </a:r>
            <a:r>
              <a:rPr lang="en-US" dirty="0"/>
              <a:t>, that its </a:t>
            </a:r>
            <a:r>
              <a:rPr lang="en-US" dirty="0">
                <a:solidFill>
                  <a:srgbClr val="FFFF00"/>
                </a:solidFill>
              </a:rPr>
              <a:t>publication is approved by all authors</a:t>
            </a:r>
            <a:r>
              <a:rPr lang="en-US" dirty="0"/>
              <a:t> and tacitly or explicitly by the responsible authorities where the work was carried out, and that, if accepted, </a:t>
            </a:r>
            <a:r>
              <a:rPr lang="en-US" dirty="0">
                <a:solidFill>
                  <a:srgbClr val="FFFF00"/>
                </a:solidFill>
              </a:rPr>
              <a:t>it will not be published elsewhere in the same form</a:t>
            </a:r>
            <a:r>
              <a:rPr lang="en-US" dirty="0"/>
              <a:t>, in English or in any other language, including electronically without the written consent of the copyright-holder. To verify originality, your article may be checked by the originality detection service </a:t>
            </a:r>
            <a:r>
              <a:rPr lang="en-US" dirty="0" err="1">
                <a:hlinkClick r:id="rId3"/>
              </a:rPr>
              <a:t>Crossref</a:t>
            </a:r>
            <a:r>
              <a:rPr lang="en-US" dirty="0">
                <a:hlinkClick r:id="rId3"/>
              </a:rPr>
              <a:t> Similarity Check</a:t>
            </a:r>
            <a:r>
              <a:rPr lang="en-US" dirty="0"/>
              <a:t>.</a:t>
            </a:r>
            <a:endParaRPr lang="en-US" dirty="0">
              <a:latin typeface="Arial Narrow"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96000"/>
          </a:xfrm>
        </p:spPr>
        <p:txBody>
          <a:bodyPr>
            <a:normAutofit fontScale="77500" lnSpcReduction="20000"/>
          </a:bodyPr>
          <a:lstStyle/>
          <a:p>
            <a:pPr marL="137160" indent="0">
              <a:buNone/>
            </a:pPr>
            <a:r>
              <a:rPr lang="en-US" b="1" dirty="0">
                <a:solidFill>
                  <a:srgbClr val="FFFF00"/>
                </a:solidFill>
              </a:rPr>
              <a:t>Changes to authorship</a:t>
            </a:r>
            <a:endParaRPr lang="en-US" b="1" i="1" dirty="0">
              <a:solidFill>
                <a:schemeClr val="accent3">
                  <a:lumMod val="60000"/>
                  <a:lumOff val="40000"/>
                </a:schemeClr>
              </a:solidFill>
            </a:endParaRPr>
          </a:p>
          <a:p>
            <a:pPr marL="137160" indent="0">
              <a:buNone/>
            </a:pPr>
            <a:r>
              <a:rPr lang="en-US" dirty="0"/>
              <a:t>Authors are expected to consider carefully the </a:t>
            </a:r>
            <a:r>
              <a:rPr lang="en-US" dirty="0">
                <a:solidFill>
                  <a:srgbClr val="00FFFF"/>
                </a:solidFill>
              </a:rPr>
              <a:t>list and order of authors </a:t>
            </a:r>
            <a:r>
              <a:rPr lang="en-US" b="1" dirty="0"/>
              <a:t>BEFORE</a:t>
            </a:r>
            <a:r>
              <a:rPr lang="en-US" dirty="0"/>
              <a:t> submitting their manuscript and provide the definitive list of authors at the time of the original submission. </a:t>
            </a:r>
            <a:r>
              <a:rPr lang="en-US" dirty="0">
                <a:solidFill>
                  <a:srgbClr val="00FFFF"/>
                </a:solidFill>
              </a:rPr>
              <a:t>Any addition, deletion or rearrangement of author names in the authorship list should be made only </a:t>
            </a:r>
            <a:r>
              <a:rPr lang="en-US" b="1" dirty="0"/>
              <a:t>BEFORE</a:t>
            </a:r>
            <a:r>
              <a:rPr lang="en-US" dirty="0"/>
              <a:t> </a:t>
            </a:r>
            <a:r>
              <a:rPr lang="en-US" dirty="0">
                <a:solidFill>
                  <a:srgbClr val="00FFFF"/>
                </a:solidFill>
              </a:rPr>
              <a:t>the manuscript has been accepted and only if approved by the journal Editor</a:t>
            </a:r>
            <a:r>
              <a:rPr lang="en-US" dirty="0"/>
              <a:t>. To request such a change, the Editor must receive the following from the </a:t>
            </a:r>
            <a:r>
              <a:rPr lang="en-US" b="1" dirty="0"/>
              <a:t>CORRESPONDING AUTHOR</a:t>
            </a:r>
            <a:r>
              <a:rPr lang="en-US" dirty="0"/>
              <a:t>: (a) the </a:t>
            </a:r>
            <a:r>
              <a:rPr lang="en-US" dirty="0">
                <a:solidFill>
                  <a:srgbClr val="00FFFF"/>
                </a:solidFill>
              </a:rPr>
              <a:t>reason</a:t>
            </a:r>
            <a:r>
              <a:rPr lang="en-US" dirty="0"/>
              <a:t> for the change in author list and (b) </a:t>
            </a:r>
            <a:r>
              <a:rPr lang="en-US" dirty="0">
                <a:solidFill>
                  <a:srgbClr val="00FFFF"/>
                </a:solidFill>
              </a:rPr>
              <a:t>written confirmation </a:t>
            </a:r>
            <a:r>
              <a:rPr lang="en-US" dirty="0"/>
              <a:t>(e-mail, letter) from all authors that they agree with the addition, removal or rearrangement. In the case of addition or removal of authors, this includes </a:t>
            </a:r>
            <a:r>
              <a:rPr lang="en-US" dirty="0">
                <a:solidFill>
                  <a:srgbClr val="00FFFF"/>
                </a:solidFill>
              </a:rPr>
              <a:t>confirmation from the author being added or removed</a:t>
            </a:r>
            <a:r>
              <a:rPr lang="en-US" dirty="0"/>
              <a:t>.</a:t>
            </a:r>
            <a:br>
              <a:rPr lang="en-US" dirty="0"/>
            </a:br>
            <a:r>
              <a:rPr lang="en-US" dirty="0"/>
              <a:t>Only in exceptional circumstances will the Editor consider the addition, deletion or rearrangement of authors </a:t>
            </a:r>
            <a:r>
              <a:rPr lang="en-US" b="1" dirty="0"/>
              <a:t>AFTER</a:t>
            </a:r>
            <a:r>
              <a:rPr lang="en-US" dirty="0"/>
              <a:t> the manuscript has been accepted. While the Editor considers the request, publication of the manuscript will be suspended. If the manuscript has already been published in an online issue, any requests approved by the Editor will result in a corrigendum.</a:t>
            </a:r>
            <a:endParaRPr lang="en-US" dirty="0">
              <a:latin typeface="Arial Narrow" pitchFamily="34" charset="0"/>
            </a:endParaRPr>
          </a:p>
        </p:txBody>
      </p:sp>
    </p:spTree>
    <p:extLst>
      <p:ext uri="{BB962C8B-B14F-4D97-AF65-F5344CB8AC3E}">
        <p14:creationId xmlns:p14="http://schemas.microsoft.com/office/powerpoint/2010/main" val="169726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378414"/>
            <a:ext cx="7086600" cy="1828800"/>
          </a:xfrm>
        </p:spPr>
        <p:txBody>
          <a:bodyPr/>
          <a:lstStyle/>
          <a:p>
            <a:pPr algn="ctr"/>
            <a:r>
              <a:rPr lang="en-US" sz="7200" dirty="0" smtClean="0">
                <a:solidFill>
                  <a:srgbClr val="FFFF00"/>
                </a:solidFill>
              </a:rPr>
              <a:t>1</a:t>
            </a:r>
            <a:r>
              <a:rPr lang="en-US" dirty="0" smtClean="0"/>
              <a:t/>
            </a:r>
            <a:br>
              <a:rPr lang="en-US" dirty="0" smtClean="0"/>
            </a:br>
            <a:r>
              <a:rPr lang="en-US" dirty="0" smtClean="0"/>
              <a:t>Guide for Authors</a:t>
            </a:r>
            <a:endParaRPr lang="en-US" dirty="0"/>
          </a:p>
        </p:txBody>
      </p:sp>
      <p:sp>
        <p:nvSpPr>
          <p:cNvPr id="3" name="Text Placeholder 2"/>
          <p:cNvSpPr>
            <a:spLocks noGrp="1"/>
          </p:cNvSpPr>
          <p:nvPr>
            <p:ph type="body" idx="1"/>
          </p:nvPr>
        </p:nvSpPr>
        <p:spPr>
          <a:xfrm>
            <a:off x="1600200" y="3276600"/>
            <a:ext cx="7086600" cy="1509712"/>
          </a:xfrm>
        </p:spPr>
        <p:txBody>
          <a:bodyPr>
            <a:normAutofit/>
          </a:bodyPr>
          <a:lstStyle/>
          <a:p>
            <a:r>
              <a:rPr lang="en-US" sz="3600" dirty="0" smtClean="0"/>
              <a:t>Familiarize yourself with GFA of the target journal </a:t>
            </a:r>
            <a:endParaRPr lang="en-US" sz="3600" dirty="0"/>
          </a:p>
        </p:txBody>
      </p:sp>
    </p:spTree>
    <p:extLst>
      <p:ext uri="{BB962C8B-B14F-4D97-AF65-F5344CB8AC3E}">
        <p14:creationId xmlns:p14="http://schemas.microsoft.com/office/powerpoint/2010/main" val="3756084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Article transfer service</a:t>
            </a:r>
            <a:endParaRPr lang="en-US" b="0">
              <a:solidFill>
                <a:srgbClr val="FF99FF"/>
              </a:solidFill>
            </a:endParaRPr>
          </a:p>
        </p:txBody>
      </p:sp>
      <p:sp>
        <p:nvSpPr>
          <p:cNvPr id="3" name="Content Placeholder 2"/>
          <p:cNvSpPr>
            <a:spLocks noGrp="1"/>
          </p:cNvSpPr>
          <p:nvPr>
            <p:ph idx="1"/>
          </p:nvPr>
        </p:nvSpPr>
        <p:spPr>
          <a:xfrm>
            <a:off x="457200" y="1600200"/>
            <a:ext cx="8458200" cy="4709160"/>
          </a:xfrm>
        </p:spPr>
        <p:txBody>
          <a:bodyPr>
            <a:normAutofit/>
          </a:bodyPr>
          <a:lstStyle/>
          <a:p>
            <a:pPr marL="137160" indent="0">
              <a:buNone/>
            </a:pPr>
            <a:r>
              <a:rPr lang="en-US" dirty="0"/>
              <a:t>This journal is part of our Article Transfer Service. This means that if the Editor feels your article is more suitable for another journal, you may be asked to consider transferring your article to the alternative journal of your choice. If you agree, </a:t>
            </a:r>
            <a:r>
              <a:rPr lang="en-US" dirty="0">
                <a:solidFill>
                  <a:srgbClr val="00FFFF"/>
                </a:solidFill>
              </a:rPr>
              <a:t>your article will be transferred automatically on your behalf with no need to reformat</a:t>
            </a:r>
            <a:r>
              <a:rPr lang="en-US" dirty="0"/>
              <a:t>. More information about this can be found here: </a:t>
            </a:r>
            <a:r>
              <a:rPr lang="en-US" dirty="0">
                <a:hlinkClick r:id="rId2"/>
              </a:rPr>
              <a:t>http://www.elsevier.com/authors/article-transfer-service</a:t>
            </a:r>
            <a:r>
              <a:rPr lang="en-US" dirty="0"/>
              <a:t>.</a:t>
            </a:r>
          </a:p>
        </p:txBody>
      </p:sp>
    </p:spTree>
    <p:extLst>
      <p:ext uri="{BB962C8B-B14F-4D97-AF65-F5344CB8AC3E}">
        <p14:creationId xmlns:p14="http://schemas.microsoft.com/office/powerpoint/2010/main" val="1675905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34400" cy="6248400"/>
          </a:xfrm>
        </p:spPr>
        <p:txBody>
          <a:bodyPr>
            <a:normAutofit fontScale="77500" lnSpcReduction="20000"/>
          </a:bodyPr>
          <a:lstStyle/>
          <a:p>
            <a:pPr marL="137160" indent="0">
              <a:buNone/>
            </a:pPr>
            <a:r>
              <a:rPr lang="en-US" sz="4400" b="1" dirty="0">
                <a:solidFill>
                  <a:srgbClr val="FFFF00"/>
                </a:solidFill>
              </a:rPr>
              <a:t>Copyright</a:t>
            </a:r>
          </a:p>
          <a:p>
            <a:pPr fontAlgn="base"/>
            <a:r>
              <a:rPr lang="en-US" dirty="0"/>
              <a:t>Upon acceptance of an article, authors will be asked to complete a 'Journal Publishing Agreement' (see </a:t>
            </a:r>
            <a:r>
              <a:rPr lang="en-US" dirty="0">
                <a:hlinkClick r:id="rId2"/>
              </a:rPr>
              <a:t>more information</a:t>
            </a:r>
            <a:r>
              <a:rPr lang="en-US" dirty="0"/>
              <a:t> on this). An e-mail will be sent to the corresponding author confirming receipt of the manuscript together with a 'Journal Publishing Agreement' form or a link to the online version of this agreement.</a:t>
            </a:r>
          </a:p>
          <a:p>
            <a:pPr fontAlgn="base"/>
            <a:r>
              <a:rPr lang="en-US" dirty="0"/>
              <a:t>Subscribers may reproduce tables of contents or prepare lists of articles including abstracts for internal circulation within their institutions. </a:t>
            </a:r>
            <a:r>
              <a:rPr lang="en-US" dirty="0">
                <a:hlinkClick r:id="rId3"/>
              </a:rPr>
              <a:t>Permission</a:t>
            </a:r>
            <a:r>
              <a:rPr lang="en-US" dirty="0"/>
              <a:t> of the Publisher is required for resale or distribution outside the institution and for all other derivative works, including compilations and translations. If excerpts from other copyrighted works are included, the author(s) must obtain written permission from the copyright owners and credit the source(s) in the article. Elsevier has </a:t>
            </a:r>
            <a:r>
              <a:rPr lang="en-US" dirty="0">
                <a:hlinkClick r:id="rId4"/>
              </a:rPr>
              <a:t>preprinted forms</a:t>
            </a:r>
            <a:r>
              <a:rPr lang="en-US" dirty="0"/>
              <a:t> for use by authors in these cases.</a:t>
            </a:r>
          </a:p>
          <a:p>
            <a:pPr fontAlgn="base"/>
            <a:r>
              <a:rPr lang="en-US" dirty="0"/>
              <a:t>For open access articles: Upon acceptance of an article, authors will be asked to complete an 'Exclusive License Agreement' (</a:t>
            </a:r>
            <a:r>
              <a:rPr lang="en-US" dirty="0">
                <a:hlinkClick r:id="rId5"/>
              </a:rPr>
              <a:t>more information</a:t>
            </a:r>
            <a:r>
              <a:rPr lang="en-US" dirty="0"/>
              <a:t>). Permitted third party reuse of open access articles is determined by the author's choice of </a:t>
            </a:r>
            <a:r>
              <a:rPr lang="en-US" dirty="0">
                <a:hlinkClick r:id="rId6"/>
              </a:rPr>
              <a:t>user license</a:t>
            </a:r>
            <a:r>
              <a:rPr lang="en-US" dirty="0"/>
              <a:t>.</a:t>
            </a:r>
            <a:endParaRPr lang="en-US" sz="3100" dirty="0">
              <a:latin typeface="Arial Narrow" pitchFamily="34" charset="0"/>
            </a:endParaRPr>
          </a:p>
          <a:p>
            <a:pPr marL="137160" indent="0">
              <a:spcAft>
                <a:spcPts val="600"/>
              </a:spcAft>
              <a:buNone/>
            </a:pPr>
            <a:endParaRPr lang="en-US" sz="3100" dirty="0">
              <a:latin typeface="Arial Narrow"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172200"/>
          </a:xfrm>
        </p:spPr>
        <p:txBody>
          <a:bodyPr>
            <a:normAutofit fontScale="70000" lnSpcReduction="20000"/>
          </a:bodyPr>
          <a:lstStyle/>
          <a:p>
            <a:pPr marL="137160" indent="0">
              <a:buNone/>
            </a:pPr>
            <a:r>
              <a:rPr lang="en-US" b="1" dirty="0">
                <a:solidFill>
                  <a:srgbClr val="FFFF00"/>
                </a:solidFill>
              </a:rPr>
              <a:t>Author rights</a:t>
            </a:r>
          </a:p>
          <a:p>
            <a:pPr marL="137160" indent="0">
              <a:buNone/>
            </a:pPr>
            <a:r>
              <a:rPr lang="en-US" dirty="0"/>
              <a:t>As an author you (or your employer or institution) have certain rights to reuse your work. </a:t>
            </a:r>
            <a:r>
              <a:rPr lang="en-US" dirty="0">
                <a:hlinkClick r:id="rId2"/>
              </a:rPr>
              <a:t>More information</a:t>
            </a:r>
            <a:r>
              <a:rPr lang="en-US" dirty="0"/>
              <a:t>.</a:t>
            </a:r>
          </a:p>
          <a:p>
            <a:pPr marL="137160" indent="0">
              <a:buNone/>
            </a:pPr>
            <a:r>
              <a:rPr lang="en-US" b="1" i="1" dirty="0"/>
              <a:t>Elsevier supports responsible sharing</a:t>
            </a:r>
          </a:p>
          <a:p>
            <a:pPr marL="137160" indent="0">
              <a:buNone/>
            </a:pPr>
            <a:r>
              <a:rPr lang="en-US" dirty="0"/>
              <a:t>Find out how you can </a:t>
            </a:r>
            <a:r>
              <a:rPr lang="en-US" dirty="0">
                <a:hlinkClick r:id="rId3"/>
              </a:rPr>
              <a:t>share your research</a:t>
            </a:r>
            <a:r>
              <a:rPr lang="en-US" dirty="0"/>
              <a:t> published in Elsevier journals.</a:t>
            </a:r>
          </a:p>
          <a:p>
            <a:pPr marL="137160" indent="0">
              <a:buNone/>
            </a:pPr>
            <a:r>
              <a:rPr lang="en-US" b="1" dirty="0">
                <a:solidFill>
                  <a:srgbClr val="FFFF00"/>
                </a:solidFill>
              </a:rPr>
              <a:t>Role of the funding source</a:t>
            </a:r>
            <a:r>
              <a:rPr lang="en-US" dirty="0">
                <a:solidFill>
                  <a:srgbClr val="FFFF00"/>
                </a:solidFill>
              </a:rPr>
              <a:t> </a:t>
            </a:r>
          </a:p>
          <a:p>
            <a:pPr marL="137160" indent="0">
              <a:buNone/>
            </a:pPr>
            <a:r>
              <a:rPr lang="en-US" dirty="0"/>
              <a:t>You are requested to identify </a:t>
            </a:r>
            <a:r>
              <a:rPr lang="en-US" dirty="0">
                <a:solidFill>
                  <a:srgbClr val="00FFFF"/>
                </a:solidFill>
              </a:rPr>
              <a:t>who provided financial support </a:t>
            </a:r>
            <a:r>
              <a:rPr lang="en-US" dirty="0"/>
              <a:t>for the conduct of the research and/or preparation of the article and to briefly describe the role of the </a:t>
            </a:r>
            <a:r>
              <a:rPr lang="en-US" dirty="0">
                <a:solidFill>
                  <a:srgbClr val="00FFFF"/>
                </a:solidFill>
              </a:rPr>
              <a:t>sponsor</a:t>
            </a:r>
            <a:r>
              <a:rPr lang="en-US" dirty="0"/>
              <a:t>(s), if any, in </a:t>
            </a:r>
            <a:r>
              <a:rPr lang="en-US" dirty="0">
                <a:solidFill>
                  <a:srgbClr val="00FFFF"/>
                </a:solidFill>
              </a:rPr>
              <a:t>study design</a:t>
            </a:r>
            <a:r>
              <a:rPr lang="en-US" dirty="0"/>
              <a:t>; in the </a:t>
            </a:r>
            <a:r>
              <a:rPr lang="en-US" dirty="0">
                <a:solidFill>
                  <a:srgbClr val="00FFFF"/>
                </a:solidFill>
              </a:rPr>
              <a:t>collection, analysis and interpretation of data</a:t>
            </a:r>
            <a:r>
              <a:rPr lang="en-US" dirty="0"/>
              <a:t>; in the </a:t>
            </a:r>
            <a:r>
              <a:rPr lang="en-US" dirty="0">
                <a:solidFill>
                  <a:srgbClr val="00FFFF"/>
                </a:solidFill>
              </a:rPr>
              <a:t>writing</a:t>
            </a:r>
            <a:r>
              <a:rPr lang="en-US" dirty="0"/>
              <a:t> of the report; and in the decision to submit the article for publication. </a:t>
            </a:r>
            <a:r>
              <a:rPr lang="en-US" dirty="0">
                <a:solidFill>
                  <a:srgbClr val="00FFFF"/>
                </a:solidFill>
              </a:rPr>
              <a:t>If the funding source(s) had no such involvement then this should be stated</a:t>
            </a:r>
            <a:r>
              <a:rPr lang="en-US" dirty="0"/>
              <a:t>.</a:t>
            </a:r>
          </a:p>
          <a:p>
            <a:pPr marL="137160" indent="0">
              <a:buNone/>
            </a:pPr>
            <a:endParaRPr lang="en-US" dirty="0"/>
          </a:p>
          <a:p>
            <a:pPr marL="137160" indent="0">
              <a:buNone/>
            </a:pPr>
            <a:r>
              <a:rPr lang="en-US" i="1" dirty="0"/>
              <a:t>Funding body agreements and policies</a:t>
            </a:r>
          </a:p>
          <a:p>
            <a:pPr marL="137160" indent="0">
              <a:buNone/>
            </a:pPr>
            <a:r>
              <a:rPr lang="en-US" dirty="0"/>
              <a:t>Elsevier has established a number of agreements with funding bodies which allow authors to comply with their funder's open access policies. Some funding bodies will </a:t>
            </a:r>
            <a:r>
              <a:rPr lang="en-US" dirty="0">
                <a:solidFill>
                  <a:srgbClr val="00FFFF"/>
                </a:solidFill>
              </a:rPr>
              <a:t>reimburse the author for the Open Access Publication Fee</a:t>
            </a:r>
            <a:r>
              <a:rPr lang="en-US" dirty="0"/>
              <a:t>. Details of </a:t>
            </a:r>
            <a:r>
              <a:rPr lang="en-US" dirty="0">
                <a:hlinkClick r:id="rId4"/>
              </a:rPr>
              <a:t>existing agreements</a:t>
            </a:r>
            <a:r>
              <a:rPr lang="en-US" dirty="0"/>
              <a:t> are available online.</a:t>
            </a:r>
            <a:endParaRPr lang="en-US" dirty="0">
              <a:latin typeface="Arial Narrow"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pPr algn="l"/>
            <a:r>
              <a:rPr lang="en-US" i="1"/>
              <a:t>Open access </a:t>
            </a:r>
            <a:endParaRPr lang="en-US"/>
          </a:p>
        </p:txBody>
      </p:sp>
      <p:sp>
        <p:nvSpPr>
          <p:cNvPr id="3" name="Content Placeholder 2"/>
          <p:cNvSpPr>
            <a:spLocks noGrp="1"/>
          </p:cNvSpPr>
          <p:nvPr>
            <p:ph idx="1"/>
          </p:nvPr>
        </p:nvSpPr>
        <p:spPr>
          <a:xfrm>
            <a:off x="457200" y="1539240"/>
            <a:ext cx="8534400" cy="5242560"/>
          </a:xfrm>
        </p:spPr>
        <p:txBody>
          <a:bodyPr>
            <a:normAutofit fontScale="70000" lnSpcReduction="20000"/>
          </a:bodyPr>
          <a:lstStyle/>
          <a:p>
            <a:pPr marL="137160" indent="0">
              <a:buNone/>
            </a:pPr>
            <a:r>
              <a:rPr lang="en-US" dirty="0"/>
              <a:t>This journal offers authors a choice in publishing their research: </a:t>
            </a:r>
          </a:p>
          <a:p>
            <a:pPr marL="137160" indent="0">
              <a:buNone/>
            </a:pPr>
            <a:endParaRPr lang="en-US" b="1" dirty="0"/>
          </a:p>
          <a:p>
            <a:pPr marL="137160" indent="0">
              <a:buNone/>
            </a:pPr>
            <a:r>
              <a:rPr lang="en-US" sz="3400" b="1" dirty="0">
                <a:solidFill>
                  <a:srgbClr val="00FFFF"/>
                </a:solidFill>
              </a:rPr>
              <a:t>Subscription</a:t>
            </a:r>
            <a:r>
              <a:rPr lang="en-US" sz="3400" b="1" dirty="0"/>
              <a:t> </a:t>
            </a:r>
            <a:endParaRPr lang="en-US" b="1" dirty="0"/>
          </a:p>
          <a:p>
            <a:pPr>
              <a:buFont typeface="Arial" panose="020B0604020202020204" pitchFamily="34" charset="0"/>
              <a:buChar char="•"/>
            </a:pPr>
            <a:r>
              <a:rPr lang="en-US" dirty="0"/>
              <a:t>Articles are made available to subscribers as well as developing countries and patient groups through our </a:t>
            </a:r>
            <a:r>
              <a:rPr lang="en-US" dirty="0">
                <a:hlinkClick r:id="rId2"/>
              </a:rPr>
              <a:t>universal access programs</a:t>
            </a:r>
            <a:r>
              <a:rPr lang="en-US" dirty="0"/>
              <a:t>.</a:t>
            </a:r>
          </a:p>
          <a:p>
            <a:pPr>
              <a:buFont typeface="Arial" panose="020B0604020202020204" pitchFamily="34" charset="0"/>
              <a:buChar char="•"/>
            </a:pPr>
            <a:r>
              <a:rPr lang="en-US" dirty="0"/>
              <a:t> </a:t>
            </a:r>
            <a:r>
              <a:rPr lang="en-US" dirty="0">
                <a:solidFill>
                  <a:srgbClr val="FFFF00"/>
                </a:solidFill>
              </a:rPr>
              <a:t>No open access publication fee payable by authors</a:t>
            </a:r>
            <a:r>
              <a:rPr lang="en-US" dirty="0"/>
              <a:t>.</a:t>
            </a:r>
            <a:br>
              <a:rPr lang="en-US" dirty="0"/>
            </a:br>
            <a:endParaRPr lang="en-US" b="1" dirty="0"/>
          </a:p>
          <a:p>
            <a:pPr marL="137160" indent="0">
              <a:buNone/>
            </a:pPr>
            <a:r>
              <a:rPr lang="en-US" sz="3400" b="1" dirty="0">
                <a:solidFill>
                  <a:srgbClr val="00FFFF"/>
                </a:solidFill>
              </a:rPr>
              <a:t>Open access </a:t>
            </a:r>
          </a:p>
          <a:p>
            <a:pPr>
              <a:buFont typeface="Arial" panose="020B0604020202020204" pitchFamily="34" charset="0"/>
              <a:buChar char="•"/>
            </a:pPr>
            <a:r>
              <a:rPr lang="en-US" dirty="0"/>
              <a:t>Articles are freely available to both subscribers and the wider public with permitted reuse.</a:t>
            </a:r>
          </a:p>
          <a:p>
            <a:pPr>
              <a:buFont typeface="Arial" panose="020B0604020202020204" pitchFamily="34" charset="0"/>
              <a:buChar char="•"/>
            </a:pPr>
            <a:r>
              <a:rPr lang="en-US" dirty="0"/>
              <a:t>An open access publication </a:t>
            </a:r>
            <a:r>
              <a:rPr lang="en-US" dirty="0">
                <a:solidFill>
                  <a:srgbClr val="FFFF00"/>
                </a:solidFill>
              </a:rPr>
              <a:t>fee is payable by authors </a:t>
            </a:r>
            <a:r>
              <a:rPr lang="en-US" dirty="0"/>
              <a:t>or on their behalf, e.g. by their research funder or institution.</a:t>
            </a:r>
            <a:br>
              <a:rPr lang="en-US" dirty="0"/>
            </a:br>
            <a:endParaRPr lang="en-US" dirty="0"/>
          </a:p>
          <a:p>
            <a:pPr marL="137160" indent="0">
              <a:buNone/>
            </a:pPr>
            <a:endParaRPr lang="en-US" dirty="0"/>
          </a:p>
          <a:p>
            <a:pPr marL="137160" indent="0">
              <a:buNone/>
            </a:pPr>
            <a:r>
              <a:rPr lang="en-US" dirty="0"/>
              <a:t>Regardless of how you choose to publish your article, the journal will apply </a:t>
            </a:r>
            <a:r>
              <a:rPr lang="en-US" dirty="0">
                <a:solidFill>
                  <a:srgbClr val="FFFF00"/>
                </a:solidFill>
              </a:rPr>
              <a:t>the same peer review criteria and acceptance standards</a:t>
            </a:r>
            <a:r>
              <a:rPr lang="en-US" dirty="0"/>
              <a:t>.</a:t>
            </a:r>
          </a:p>
        </p:txBody>
      </p:sp>
    </p:spTree>
    <p:extLst>
      <p:ext uri="{BB962C8B-B14F-4D97-AF65-F5344CB8AC3E}">
        <p14:creationId xmlns:p14="http://schemas.microsoft.com/office/powerpoint/2010/main" val="1688680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8"/>
            <a:ext cx="8229600" cy="792162"/>
          </a:xfrm>
        </p:spPr>
        <p:txBody>
          <a:bodyPr>
            <a:noAutofit/>
          </a:bodyPr>
          <a:lstStyle/>
          <a:p>
            <a:pPr algn="l"/>
            <a:r>
              <a:rPr lang="en-US" sz="3400" i="1"/>
              <a:t>Open access </a:t>
            </a:r>
            <a:r>
              <a:rPr lang="en-US" sz="3400"/>
              <a:t>(2)</a:t>
            </a:r>
          </a:p>
        </p:txBody>
      </p:sp>
      <p:sp>
        <p:nvSpPr>
          <p:cNvPr id="3" name="Content Placeholder 2"/>
          <p:cNvSpPr>
            <a:spLocks noGrp="1"/>
          </p:cNvSpPr>
          <p:nvPr>
            <p:ph idx="1"/>
          </p:nvPr>
        </p:nvSpPr>
        <p:spPr>
          <a:xfrm>
            <a:off x="152400" y="1066800"/>
            <a:ext cx="8839200" cy="5867400"/>
          </a:xfrm>
        </p:spPr>
        <p:txBody>
          <a:bodyPr>
            <a:noAutofit/>
          </a:bodyPr>
          <a:lstStyle/>
          <a:p>
            <a:pPr marL="137160" indent="0">
              <a:buNone/>
            </a:pPr>
            <a:r>
              <a:rPr lang="en-US" sz="2400" dirty="0"/>
              <a:t>For open access articles, permitted third party (re)use is defined by the following </a:t>
            </a:r>
            <a:r>
              <a:rPr lang="en-US" sz="2400" dirty="0">
                <a:hlinkClick r:id="rId2"/>
              </a:rPr>
              <a:t>Creative Commons user licenses</a:t>
            </a:r>
            <a:r>
              <a:rPr lang="en-US" sz="2400" dirty="0"/>
              <a:t>:</a:t>
            </a:r>
            <a:endParaRPr lang="en-US" sz="1600" dirty="0"/>
          </a:p>
          <a:p>
            <a:pPr marL="137160" indent="0">
              <a:buNone/>
            </a:pPr>
            <a:endParaRPr lang="en-US" sz="1650" dirty="0"/>
          </a:p>
          <a:p>
            <a:pPr marL="137160" indent="0">
              <a:buNone/>
            </a:pPr>
            <a:r>
              <a:rPr lang="en-US" sz="1650" b="1" u="sng" dirty="0">
                <a:solidFill>
                  <a:srgbClr val="FFFF00"/>
                </a:solidFill>
              </a:rPr>
              <a:t>Creative Commons Attribution (CC BY)</a:t>
            </a:r>
            <a:endParaRPr lang="en-US" sz="1650" b="1" dirty="0"/>
          </a:p>
          <a:p>
            <a:pPr marL="137160" indent="0">
              <a:buNone/>
            </a:pPr>
            <a:r>
              <a:rPr lang="en-US" sz="1800" dirty="0"/>
              <a:t>Lets others distribute and copy the article, create extracts, abstracts, and other revised versions, adaptations or derivative works of or from an article (such as a translation), include in a collective work (such as an anthology), text or data mine the article, even for commercial purposes, as long as they credit the author(s), do not represent the author as endorsing their adaptation of the article, and do not modify the article in such a way as to damage the author's honor or reputation.</a:t>
            </a:r>
            <a:r>
              <a:rPr lang="en-US" sz="1200" dirty="0"/>
              <a:t> </a:t>
            </a:r>
          </a:p>
          <a:p>
            <a:pPr marL="137160" indent="0">
              <a:buNone/>
            </a:pPr>
            <a:endParaRPr lang="en-US" sz="1650" dirty="0"/>
          </a:p>
          <a:p>
            <a:pPr marL="137160" indent="0">
              <a:buNone/>
            </a:pPr>
            <a:r>
              <a:rPr lang="en-US" sz="1650" b="1" u="sng" dirty="0">
                <a:solidFill>
                  <a:srgbClr val="FFFF00"/>
                </a:solidFill>
              </a:rPr>
              <a:t>Creative Commons Attribution-</a:t>
            </a:r>
            <a:r>
              <a:rPr lang="en-US" sz="1650" b="1" u="sng" dirty="0" err="1">
                <a:solidFill>
                  <a:srgbClr val="FFFF00"/>
                </a:solidFill>
              </a:rPr>
              <a:t>NonCommercial</a:t>
            </a:r>
            <a:r>
              <a:rPr lang="en-US" sz="1650" b="1" u="sng" dirty="0">
                <a:solidFill>
                  <a:srgbClr val="FFFF00"/>
                </a:solidFill>
              </a:rPr>
              <a:t>-</a:t>
            </a:r>
            <a:r>
              <a:rPr lang="en-US" sz="1800" b="1" i="1" u="sng" dirty="0" err="1">
                <a:solidFill>
                  <a:srgbClr val="FFFF00"/>
                </a:solidFill>
              </a:rPr>
              <a:t>NoDerivs</a:t>
            </a:r>
            <a:r>
              <a:rPr lang="en-US" sz="1800" b="1" i="1" u="sng" dirty="0">
                <a:solidFill>
                  <a:srgbClr val="FFFF00"/>
                </a:solidFill>
              </a:rPr>
              <a:t> (CC BY-NC-ND</a:t>
            </a:r>
            <a:r>
              <a:rPr lang="en-US" sz="1650" b="1" u="sng" dirty="0">
                <a:solidFill>
                  <a:srgbClr val="FFFF00"/>
                </a:solidFill>
              </a:rPr>
              <a:t>)</a:t>
            </a:r>
            <a:endParaRPr lang="en-US" sz="1650" b="1" dirty="0"/>
          </a:p>
          <a:p>
            <a:pPr marL="137160" indent="0">
              <a:buNone/>
            </a:pPr>
            <a:r>
              <a:rPr lang="en-US" sz="1800" dirty="0"/>
              <a:t>For non-commercial purposes, lets others distribute and copy the article, and to include in a collective work (such as an anthology), as long as they credit the author(s) and provided they do not alter or modify the article.</a:t>
            </a:r>
            <a:br>
              <a:rPr lang="en-US" sz="1800" dirty="0"/>
            </a:br>
            <a:endParaRPr lang="en-US" sz="1800" dirty="0"/>
          </a:p>
          <a:p>
            <a:pPr marL="137160" indent="0">
              <a:buNone/>
            </a:pPr>
            <a:r>
              <a:rPr lang="en-US" sz="1800" dirty="0"/>
              <a:t>The open access publication fee for this journal is </a:t>
            </a:r>
            <a:r>
              <a:rPr lang="en-US" sz="1800" b="1" dirty="0">
                <a:solidFill>
                  <a:srgbClr val="FFFF00"/>
                </a:solidFill>
              </a:rPr>
              <a:t>USD 2500</a:t>
            </a:r>
            <a:r>
              <a:rPr lang="en-US" sz="1800" dirty="0"/>
              <a:t>, excluding taxes. Learn more about Elsevier's pricing policy: </a:t>
            </a:r>
            <a:r>
              <a:rPr lang="en-US" sz="1800" dirty="0">
                <a:hlinkClick r:id="rId3"/>
              </a:rPr>
              <a:t>http://www.elsevier.com/openaccesspricing</a:t>
            </a:r>
            <a:r>
              <a:rPr lang="en-US" dirty="0"/>
              <a:t>.</a:t>
            </a:r>
            <a:r>
              <a:rPr lang="en-US" sz="1800" dirty="0"/>
              <a:t> </a:t>
            </a:r>
            <a:endParaRPr lang="en-US" sz="1800" b="1" dirty="0"/>
          </a:p>
        </p:txBody>
      </p:sp>
    </p:spTree>
    <p:extLst>
      <p:ext uri="{BB962C8B-B14F-4D97-AF65-F5344CB8AC3E}">
        <p14:creationId xmlns:p14="http://schemas.microsoft.com/office/powerpoint/2010/main" val="334525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4400" i="1"/>
              <a:t>Green open access</a:t>
            </a:r>
            <a:endParaRPr lang="en-US"/>
          </a:p>
        </p:txBody>
      </p:sp>
      <p:sp>
        <p:nvSpPr>
          <p:cNvPr id="3" name="Content Placeholder 2"/>
          <p:cNvSpPr>
            <a:spLocks noGrp="1"/>
          </p:cNvSpPr>
          <p:nvPr>
            <p:ph idx="1"/>
          </p:nvPr>
        </p:nvSpPr>
        <p:spPr>
          <a:xfrm>
            <a:off x="152400" y="1295400"/>
            <a:ext cx="8839200" cy="5486400"/>
          </a:xfrm>
        </p:spPr>
        <p:txBody>
          <a:bodyPr>
            <a:noAutofit/>
          </a:bodyPr>
          <a:lstStyle/>
          <a:p>
            <a:pPr marL="137160" indent="0">
              <a:buNone/>
            </a:pPr>
            <a:r>
              <a:rPr lang="en-US" sz="2000" dirty="0"/>
              <a:t>Authors can share their research in a variety of different ways and Elsevier has a number of </a:t>
            </a:r>
            <a:r>
              <a:rPr lang="en-US" sz="2000" dirty="0">
                <a:solidFill>
                  <a:srgbClr val="00FFFF"/>
                </a:solidFill>
              </a:rPr>
              <a:t>green open access options </a:t>
            </a:r>
            <a:r>
              <a:rPr lang="en-US" sz="2000" dirty="0"/>
              <a:t>available. We recommend authors see our </a:t>
            </a:r>
            <a:r>
              <a:rPr lang="en-US" sz="2000" dirty="0">
                <a:hlinkClick r:id="rId2"/>
              </a:rPr>
              <a:t>green open access page</a:t>
            </a:r>
            <a:r>
              <a:rPr lang="en-US" sz="2000" dirty="0"/>
              <a:t> for further information. Authors can also </a:t>
            </a:r>
            <a:r>
              <a:rPr lang="en-US" sz="2000" dirty="0">
                <a:solidFill>
                  <a:srgbClr val="00FFFF"/>
                </a:solidFill>
              </a:rPr>
              <a:t>self-archive their manuscripts immediately and enable public access from their institution's repository after an embargo period</a:t>
            </a:r>
            <a:r>
              <a:rPr lang="en-US" sz="2000" dirty="0"/>
              <a:t>. This is the version that has been accepted for publication and which typically includes author-incorporated changes suggested during submission, peer review and in editor-author communications. Embargo period: For subscription articles, an appropriate amount of time is needed for journals to deliver value to subscribing customers before an article becomes freely available to the public. This is the embargo period and it begins from the date the article is formally published online in its final and fully citable form. </a:t>
            </a:r>
            <a:r>
              <a:rPr lang="en-US" sz="2000" dirty="0">
                <a:hlinkClick r:id="rId3"/>
              </a:rPr>
              <a:t>Find out more</a:t>
            </a:r>
            <a:r>
              <a:rPr lang="en-US" sz="2000" dirty="0"/>
              <a:t>.</a:t>
            </a:r>
            <a:br>
              <a:rPr lang="en-US" sz="2000" dirty="0"/>
            </a:br>
            <a:r>
              <a:rPr lang="en-US" sz="2000" dirty="0"/>
              <a:t/>
            </a:r>
            <a:br>
              <a:rPr lang="en-US" sz="2000" dirty="0"/>
            </a:br>
            <a:r>
              <a:rPr lang="en-US" sz="2000" dirty="0"/>
              <a:t>This journal has an embargo period of </a:t>
            </a:r>
            <a:r>
              <a:rPr lang="en-US" sz="2000" dirty="0">
                <a:solidFill>
                  <a:srgbClr val="FFFF00"/>
                </a:solidFill>
              </a:rPr>
              <a:t>24 months</a:t>
            </a:r>
            <a:r>
              <a:rPr lang="en-US" sz="2000" dirty="0"/>
              <a:t>.</a:t>
            </a:r>
          </a:p>
        </p:txBody>
      </p:sp>
    </p:spTree>
    <p:extLst>
      <p:ext uri="{BB962C8B-B14F-4D97-AF65-F5344CB8AC3E}">
        <p14:creationId xmlns:p14="http://schemas.microsoft.com/office/powerpoint/2010/main" val="1679680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effectLst/>
              </a:rPr>
              <a:t>Elsevier Researcher Academy</a:t>
            </a:r>
            <a:br>
              <a:rPr lang="en-US" i="1" dirty="0">
                <a:effectLst/>
              </a:rPr>
            </a:br>
            <a:r>
              <a:rPr lang="en-US" sz="2700" i="1" dirty="0">
                <a:effectLst/>
              </a:rPr>
              <a:t>(</a:t>
            </a:r>
            <a:r>
              <a:rPr lang="en-US" sz="2700" b="0" i="1" dirty="0" err="1">
                <a:effectLst/>
              </a:rPr>
              <a:t>sebelumnya</a:t>
            </a:r>
            <a:r>
              <a:rPr lang="en-US" sz="2700" b="0" i="1" dirty="0">
                <a:effectLst/>
              </a:rPr>
              <a:t> </a:t>
            </a:r>
            <a:r>
              <a:rPr lang="en-US" sz="2700" b="0" i="1" dirty="0" err="1">
                <a:effectLst/>
              </a:rPr>
              <a:t>disebut</a:t>
            </a:r>
            <a:r>
              <a:rPr lang="en-US" sz="2700" b="0" i="1" dirty="0">
                <a:effectLst/>
              </a:rPr>
              <a:t> </a:t>
            </a:r>
            <a:r>
              <a:rPr lang="en-US" sz="2700" i="1" dirty="0">
                <a:solidFill>
                  <a:srgbClr val="FFFF00"/>
                </a:solidFill>
                <a:effectLst/>
              </a:rPr>
              <a:t>Elsevier Publishing Campus</a:t>
            </a:r>
            <a:r>
              <a:rPr lang="en-US" sz="2700" i="1" dirty="0">
                <a:effectLst/>
              </a:rPr>
              <a:t>)</a:t>
            </a:r>
            <a:endParaRPr lang="en-US" dirty="0">
              <a:solidFill>
                <a:srgbClr val="00FFFF"/>
              </a:solidFill>
            </a:endParaRPr>
          </a:p>
        </p:txBody>
      </p:sp>
      <p:sp>
        <p:nvSpPr>
          <p:cNvPr id="3" name="Content Placeholder 2"/>
          <p:cNvSpPr>
            <a:spLocks noGrp="1"/>
          </p:cNvSpPr>
          <p:nvPr>
            <p:ph idx="1"/>
          </p:nvPr>
        </p:nvSpPr>
        <p:spPr>
          <a:xfrm>
            <a:off x="457200" y="1600200"/>
            <a:ext cx="8534400" cy="4709160"/>
          </a:xfrm>
        </p:spPr>
        <p:txBody>
          <a:bodyPr>
            <a:normAutofit/>
          </a:bodyPr>
          <a:lstStyle/>
          <a:p>
            <a:pPr marL="137160" indent="0">
              <a:buNone/>
            </a:pPr>
            <a:r>
              <a:rPr lang="en-US" dirty="0">
                <a:hlinkClick r:id="rId2"/>
              </a:rPr>
              <a:t>Researcher Academy</a:t>
            </a:r>
            <a:r>
              <a:rPr lang="en-US" dirty="0"/>
              <a:t> is </a:t>
            </a:r>
            <a:r>
              <a:rPr lang="en-US" dirty="0">
                <a:solidFill>
                  <a:srgbClr val="FFFF00"/>
                </a:solidFill>
              </a:rPr>
              <a:t>a free e-learning platform designed to support early and mid-career researchers throughout their research journey</a:t>
            </a:r>
            <a:r>
              <a:rPr lang="en-US" dirty="0"/>
              <a:t>. The "Learn" environment at Researcher Academy offers several </a:t>
            </a:r>
            <a:r>
              <a:rPr lang="en-US" dirty="0">
                <a:solidFill>
                  <a:srgbClr val="FFFF00"/>
                </a:solidFill>
              </a:rPr>
              <a:t>interactive modules</a:t>
            </a:r>
            <a:r>
              <a:rPr lang="en-US" dirty="0"/>
              <a:t>, </a:t>
            </a:r>
            <a:r>
              <a:rPr lang="en-US" dirty="0">
                <a:solidFill>
                  <a:srgbClr val="FFFF00"/>
                </a:solidFill>
              </a:rPr>
              <a:t>webinars</a:t>
            </a:r>
            <a:r>
              <a:rPr lang="en-US" dirty="0"/>
              <a:t>, </a:t>
            </a:r>
            <a:r>
              <a:rPr lang="en-US" dirty="0">
                <a:solidFill>
                  <a:srgbClr val="FFFF00"/>
                </a:solidFill>
              </a:rPr>
              <a:t>downloadable guides and resources </a:t>
            </a:r>
            <a:r>
              <a:rPr lang="en-US" dirty="0"/>
              <a:t>to guide you through the process of writing for research and going through peer review. Feel free to use these free resources to improve your submission and navigate the publication process with ease.</a:t>
            </a:r>
          </a:p>
        </p:txBody>
      </p:sp>
      <p:sp>
        <p:nvSpPr>
          <p:cNvPr id="4" name="TextBox 3"/>
          <p:cNvSpPr txBox="1"/>
          <p:nvPr/>
        </p:nvSpPr>
        <p:spPr>
          <a:xfrm rot="19335387">
            <a:off x="-88552" y="269950"/>
            <a:ext cx="1828800" cy="584775"/>
          </a:xfrm>
          <a:prstGeom prst="rect">
            <a:avLst/>
          </a:prstGeom>
          <a:noFill/>
        </p:spPr>
        <p:txBody>
          <a:bodyPr wrap="square" rtlCol="0">
            <a:spAutoFit/>
          </a:bodyPr>
          <a:lstStyle/>
          <a:p>
            <a:r>
              <a:rPr lang="en-US" sz="3200" dirty="0" err="1" smtClean="0">
                <a:solidFill>
                  <a:srgbClr val="FF0000"/>
                </a:solidFill>
              </a:rPr>
              <a:t>Penting</a:t>
            </a:r>
            <a:endParaRPr lang="en-US" sz="3200" dirty="0">
              <a:solidFill>
                <a:srgbClr val="FF0000"/>
              </a:solidFill>
            </a:endParaRPr>
          </a:p>
        </p:txBody>
      </p:sp>
    </p:spTree>
    <p:extLst>
      <p:ext uri="{BB962C8B-B14F-4D97-AF65-F5344CB8AC3E}">
        <p14:creationId xmlns:p14="http://schemas.microsoft.com/office/powerpoint/2010/main" val="1067699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71160"/>
          </a:xfrm>
        </p:spPr>
        <p:txBody>
          <a:bodyPr>
            <a:normAutofit/>
          </a:bodyPr>
          <a:lstStyle/>
          <a:p>
            <a:pPr marL="137160" indent="0">
              <a:buNone/>
            </a:pPr>
            <a:r>
              <a:rPr lang="en-US" b="1" i="1" dirty="0">
                <a:solidFill>
                  <a:srgbClr val="FFFF00"/>
                </a:solidFill>
              </a:rPr>
              <a:t>Language (usage and editing services)</a:t>
            </a:r>
            <a:endParaRPr lang="en-US" dirty="0">
              <a:solidFill>
                <a:srgbClr val="FFFF00"/>
              </a:solidFill>
            </a:endParaRPr>
          </a:p>
          <a:p>
            <a:pPr marL="137160" indent="0">
              <a:buNone/>
            </a:pPr>
            <a:r>
              <a:rPr lang="en-US" dirty="0"/>
              <a:t>Please write your text in </a:t>
            </a:r>
            <a:r>
              <a:rPr lang="en-US" dirty="0">
                <a:solidFill>
                  <a:srgbClr val="00FFFF"/>
                </a:solidFill>
              </a:rPr>
              <a:t>good English </a:t>
            </a:r>
            <a:r>
              <a:rPr lang="en-US" dirty="0"/>
              <a:t>(</a:t>
            </a:r>
            <a:r>
              <a:rPr lang="en-US" dirty="0">
                <a:solidFill>
                  <a:srgbClr val="FFFF00"/>
                </a:solidFill>
              </a:rPr>
              <a:t>American</a:t>
            </a:r>
            <a:r>
              <a:rPr lang="en-US" dirty="0"/>
              <a:t> or </a:t>
            </a:r>
            <a:r>
              <a:rPr lang="en-US" dirty="0">
                <a:solidFill>
                  <a:srgbClr val="FFFF00"/>
                </a:solidFill>
              </a:rPr>
              <a:t>British</a:t>
            </a:r>
            <a:r>
              <a:rPr lang="en-US" dirty="0"/>
              <a:t> usage is accepted, but not a mixture of these). Authors who feel their English language manuscript may require editing to eliminate possible grammatical or spelling errors and to conform to correct scientific English may wish to use the </a:t>
            </a:r>
            <a:r>
              <a:rPr lang="en-US" dirty="0">
                <a:hlinkClick r:id="rId2"/>
              </a:rPr>
              <a:t>English Language Editing service</a:t>
            </a:r>
            <a:r>
              <a:rPr lang="en-US" dirty="0"/>
              <a:t> available from Elsevier's </a:t>
            </a:r>
            <a:r>
              <a:rPr lang="en-US" dirty="0" err="1"/>
              <a:t>WebShop</a:t>
            </a:r>
            <a:r>
              <a:rPr lang="en-US" dirty="0"/>
              <a:t>. </a:t>
            </a:r>
          </a:p>
        </p:txBody>
      </p:sp>
      <p:sp>
        <p:nvSpPr>
          <p:cNvPr id="2" name="Arrow: Right 1">
            <a:extLst>
              <a:ext uri="{FF2B5EF4-FFF2-40B4-BE49-F238E27FC236}">
                <a16:creationId xmlns:a16="http://schemas.microsoft.com/office/drawing/2014/main" id="{4E2FFCC3-AC02-4800-AFDA-8ABC1E6EB31D}"/>
              </a:ext>
            </a:extLst>
          </p:cNvPr>
          <p:cNvSpPr/>
          <p:nvPr/>
        </p:nvSpPr>
        <p:spPr>
          <a:xfrm rot="12367042">
            <a:off x="6497434" y="4564007"/>
            <a:ext cx="1066800" cy="340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598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pPr algn="l"/>
            <a:r>
              <a:rPr lang="en-US" sz="4000" dirty="0"/>
              <a:t>Submission</a:t>
            </a:r>
            <a:endParaRPr lang="en-US" dirty="0"/>
          </a:p>
        </p:txBody>
      </p:sp>
      <p:sp>
        <p:nvSpPr>
          <p:cNvPr id="3" name="Content Placeholder 2"/>
          <p:cNvSpPr>
            <a:spLocks noGrp="1"/>
          </p:cNvSpPr>
          <p:nvPr>
            <p:ph idx="1"/>
          </p:nvPr>
        </p:nvSpPr>
        <p:spPr>
          <a:xfrm>
            <a:off x="76200" y="715962"/>
            <a:ext cx="8991600" cy="6065838"/>
          </a:xfrm>
        </p:spPr>
        <p:txBody>
          <a:bodyPr>
            <a:noAutofit/>
          </a:bodyPr>
          <a:lstStyle/>
          <a:p>
            <a:pPr marL="137160" indent="0">
              <a:buNone/>
            </a:pPr>
            <a:r>
              <a:rPr lang="en-US" sz="2300" dirty="0">
                <a:solidFill>
                  <a:srgbClr val="00FFFF"/>
                </a:solidFill>
              </a:rPr>
              <a:t>Authors be urged to only submit manuscripts that are ready and mature</a:t>
            </a:r>
            <a:r>
              <a:rPr lang="en-US" sz="2300" dirty="0"/>
              <a:t>. </a:t>
            </a:r>
          </a:p>
          <a:p>
            <a:pPr marL="137160" indent="0">
              <a:buNone/>
            </a:pPr>
            <a:r>
              <a:rPr lang="en-US" sz="2300" dirty="0">
                <a:solidFill>
                  <a:srgbClr val="FFFF00"/>
                </a:solidFill>
              </a:rPr>
              <a:t>Authors should not anticipate that reviewers would do authors’ jobs</a:t>
            </a:r>
            <a:r>
              <a:rPr lang="en-US" sz="2300" dirty="0"/>
              <a:t>. </a:t>
            </a:r>
          </a:p>
          <a:p>
            <a:pPr marL="137160" indent="0">
              <a:buNone/>
            </a:pPr>
            <a:r>
              <a:rPr lang="en-US" sz="2300" dirty="0"/>
              <a:t>Our online submission system guides you stepwise through the process of entering your article details and uploading your files. </a:t>
            </a:r>
          </a:p>
          <a:p>
            <a:pPr marL="137160" indent="0">
              <a:buNone/>
            </a:pPr>
            <a:r>
              <a:rPr lang="en-US" sz="2300" dirty="0"/>
              <a:t>The system converts your article files to a single PDF file used in the peer-review process. Editable files (e.g., Word, </a:t>
            </a:r>
            <a:r>
              <a:rPr lang="en-US" sz="2300" dirty="0" err="1"/>
              <a:t>LaTeX</a:t>
            </a:r>
            <a:r>
              <a:rPr lang="en-US" sz="2300" dirty="0"/>
              <a:t>) are required to typeset your article for final publication. All correspondence, including notification of the Editor's decision and requests for revision, is sent by e-mail.</a:t>
            </a:r>
          </a:p>
          <a:p>
            <a:pPr marL="137160" indent="0">
              <a:buNone/>
            </a:pPr>
            <a:endParaRPr lang="en-US" sz="1000" dirty="0"/>
          </a:p>
          <a:p>
            <a:pPr marL="137160" indent="0">
              <a:buNone/>
            </a:pPr>
            <a:r>
              <a:rPr lang="en-US" sz="2400" b="1" dirty="0">
                <a:solidFill>
                  <a:srgbClr val="FFFF00"/>
                </a:solidFill>
              </a:rPr>
              <a:t>Submit your article</a:t>
            </a:r>
          </a:p>
          <a:p>
            <a:pPr marL="137160" indent="0">
              <a:buNone/>
            </a:pPr>
            <a:r>
              <a:rPr lang="en-US" sz="2400" dirty="0"/>
              <a:t>Please submit your article via </a:t>
            </a:r>
            <a:r>
              <a:rPr lang="en-US" sz="2400" dirty="0">
                <a:hlinkClick r:id="rId2"/>
              </a:rPr>
              <a:t>http://ees.elsevier.com/still/</a:t>
            </a:r>
            <a:r>
              <a:rPr lang="en-US" sz="2000" dirty="0"/>
              <a:t> </a:t>
            </a:r>
          </a:p>
          <a:p>
            <a:pPr marL="137160" indent="0">
              <a:buNone/>
            </a:pPr>
            <a:r>
              <a:rPr lang="en-US" sz="2000" b="1" dirty="0">
                <a:solidFill>
                  <a:srgbClr val="FFFF00"/>
                </a:solidFill>
              </a:rPr>
              <a:t>Referees</a:t>
            </a:r>
          </a:p>
          <a:p>
            <a:pPr marL="137160" indent="0">
              <a:buNone/>
            </a:pPr>
            <a:r>
              <a:rPr lang="en-US" sz="2000" dirty="0"/>
              <a:t>……………..</a:t>
            </a:r>
            <a:endParaRPr lang="en-US" sz="2400" dirty="0"/>
          </a:p>
        </p:txBody>
      </p:sp>
    </p:spTree>
    <p:extLst>
      <p:ext uri="{BB962C8B-B14F-4D97-AF65-F5344CB8AC3E}">
        <p14:creationId xmlns:p14="http://schemas.microsoft.com/office/powerpoint/2010/main" val="639757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82000" cy="6096000"/>
          </a:xfrm>
        </p:spPr>
        <p:txBody>
          <a:bodyPr>
            <a:normAutofit lnSpcReduction="10000"/>
          </a:bodyPr>
          <a:lstStyle/>
          <a:p>
            <a:pPr marL="137160" indent="0">
              <a:buNone/>
            </a:pPr>
            <a:r>
              <a:rPr lang="en-US" b="1" dirty="0">
                <a:solidFill>
                  <a:srgbClr val="FFFF00"/>
                </a:solidFill>
              </a:rPr>
              <a:t>Referees</a:t>
            </a:r>
          </a:p>
          <a:p>
            <a:pPr marL="137160" indent="0">
              <a:buNone/>
            </a:pPr>
            <a:r>
              <a:rPr lang="en-US" dirty="0"/>
              <a:t>Please submit, with the manuscript, the names, addresses and e-mail addresses of </a:t>
            </a:r>
            <a:r>
              <a:rPr lang="en-US" dirty="0">
                <a:solidFill>
                  <a:srgbClr val="00FFFF"/>
                </a:solidFill>
              </a:rPr>
              <a:t>five potential referees</a:t>
            </a:r>
            <a:r>
              <a:rPr lang="en-US" dirty="0"/>
              <a:t>. The referees must not have a conflict of interest with any of the authors or the content of the manuscript. For this reason, do not submit referees who are part of your or your co-authors' institutions, or referees you or your co-authors have collaborated with in the past three years. Ideally referees from several different countries are invited. Potential referees should be experts in the field of your research, having published peer-reviewed papers on the subject. Note that the editor retains the sole right to decide whether or not the suggested reviewers are used.</a:t>
            </a:r>
          </a:p>
        </p:txBody>
      </p:sp>
    </p:spTree>
    <p:extLst>
      <p:ext uri="{BB962C8B-B14F-4D97-AF65-F5344CB8AC3E}">
        <p14:creationId xmlns:p14="http://schemas.microsoft.com/office/powerpoint/2010/main" val="90012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do you think?</a:t>
            </a:r>
          </a:p>
        </p:txBody>
      </p:sp>
      <p:sp>
        <p:nvSpPr>
          <p:cNvPr id="3" name="Content Placeholder 2"/>
          <p:cNvSpPr>
            <a:spLocks noGrp="1"/>
          </p:cNvSpPr>
          <p:nvPr>
            <p:ph idx="1"/>
          </p:nvPr>
        </p:nvSpPr>
        <p:spPr>
          <a:xfrm>
            <a:off x="457200" y="1600200"/>
            <a:ext cx="8458200" cy="4953000"/>
          </a:xfrm>
        </p:spPr>
        <p:txBody>
          <a:bodyPr>
            <a:normAutofit/>
          </a:bodyPr>
          <a:lstStyle/>
          <a:p>
            <a:r>
              <a:rPr lang="en-US" dirty="0"/>
              <a:t>If you were travelling for a recreation to the place you have never been to before. Would you:</a:t>
            </a:r>
          </a:p>
          <a:p>
            <a:pPr marL="1042416" lvl="1" indent="-457200">
              <a:buClr>
                <a:srgbClr val="FFFF00"/>
              </a:buClr>
              <a:buFont typeface="+mj-lt"/>
              <a:buAutoNum type="arabicPeriod"/>
            </a:pPr>
            <a:r>
              <a:rPr lang="en-US" dirty="0"/>
              <a:t>just go without information? It is simple!</a:t>
            </a:r>
          </a:p>
          <a:p>
            <a:pPr marL="1042416" lvl="1" indent="-457200">
              <a:buClr>
                <a:srgbClr val="FFFF00"/>
              </a:buClr>
              <a:buFont typeface="+mj-lt"/>
              <a:buAutoNum type="arabicPeriod"/>
            </a:pPr>
            <a:r>
              <a:rPr lang="en-US" dirty="0"/>
              <a:t>find some information from any source available?</a:t>
            </a:r>
          </a:p>
          <a:p>
            <a:pPr marL="1042416" lvl="1" indent="-457200">
              <a:buClr>
                <a:srgbClr val="FFFF00"/>
              </a:buClr>
              <a:buFont typeface="+mj-lt"/>
              <a:buAutoNum type="arabicPeriod"/>
            </a:pPr>
            <a:r>
              <a:rPr lang="en-US" dirty="0"/>
              <a:t>prefer to have a </a:t>
            </a:r>
            <a:r>
              <a:rPr lang="en-US" u="sng" dirty="0"/>
              <a:t>complete and trusted information</a:t>
            </a:r>
            <a:r>
              <a:rPr lang="en-US" dirty="0"/>
              <a:t> about the place, the journey, etc.? </a:t>
            </a:r>
          </a:p>
          <a:p>
            <a:r>
              <a:rPr lang="en-US" dirty="0"/>
              <a:t>If your answer is </a:t>
            </a:r>
            <a:r>
              <a:rPr lang="en-US" dirty="0">
                <a:solidFill>
                  <a:srgbClr val="FFFF00"/>
                </a:solidFill>
              </a:rPr>
              <a:t>3</a:t>
            </a:r>
            <a:r>
              <a:rPr lang="en-US" dirty="0"/>
              <a:t>, then for your journey to make your article published, you need to read the journal </a:t>
            </a:r>
            <a:r>
              <a:rPr lang="en-US" dirty="0">
                <a:solidFill>
                  <a:srgbClr val="FFFF00"/>
                </a:solidFill>
              </a:rPr>
              <a:t>GFA</a:t>
            </a:r>
            <a:r>
              <a:rPr lang="en-US" dirty="0"/>
              <a:t>!</a:t>
            </a:r>
          </a:p>
        </p:txBody>
      </p:sp>
      <p:sp>
        <p:nvSpPr>
          <p:cNvPr id="4" name="TextBox 3">
            <a:extLst>
              <a:ext uri="{FF2B5EF4-FFF2-40B4-BE49-F238E27FC236}">
                <a16:creationId xmlns:a16="http://schemas.microsoft.com/office/drawing/2014/main" id="{CC80E3F8-F48E-437D-8849-CCA61331BEBD}"/>
              </a:ext>
            </a:extLst>
          </p:cNvPr>
          <p:cNvSpPr txBox="1"/>
          <p:nvPr/>
        </p:nvSpPr>
        <p:spPr>
          <a:xfrm>
            <a:off x="838200" y="5867400"/>
            <a:ext cx="7848600" cy="954107"/>
          </a:xfrm>
          <a:prstGeom prst="rect">
            <a:avLst/>
          </a:prstGeom>
          <a:noFill/>
        </p:spPr>
        <p:txBody>
          <a:bodyPr wrap="square" rtlCol="0">
            <a:spAutoFit/>
          </a:bodyPr>
          <a:lstStyle/>
          <a:p>
            <a:r>
              <a:rPr lang="en-US" sz="2800" i="1" dirty="0" err="1">
                <a:solidFill>
                  <a:srgbClr val="FFFF00"/>
                </a:solidFill>
              </a:rPr>
              <a:t>Meneliti</a:t>
            </a:r>
            <a:r>
              <a:rPr lang="en-US" sz="2800" i="1" dirty="0">
                <a:solidFill>
                  <a:srgbClr val="FFFF00"/>
                </a:solidFill>
              </a:rPr>
              <a:t> – </a:t>
            </a:r>
            <a:r>
              <a:rPr lang="en-US" sz="2800" i="1" dirty="0" err="1">
                <a:solidFill>
                  <a:srgbClr val="FFFF00"/>
                </a:solidFill>
              </a:rPr>
              <a:t>menulis</a:t>
            </a:r>
            <a:r>
              <a:rPr lang="en-US" sz="2800" i="1" dirty="0">
                <a:solidFill>
                  <a:srgbClr val="FFFF00"/>
                </a:solidFill>
              </a:rPr>
              <a:t> – </a:t>
            </a:r>
            <a:r>
              <a:rPr lang="en-US" sz="2800" i="1" dirty="0" err="1">
                <a:solidFill>
                  <a:srgbClr val="FFFF00"/>
                </a:solidFill>
              </a:rPr>
              <a:t>publikasi</a:t>
            </a:r>
            <a:r>
              <a:rPr lang="en-US" sz="2800" i="1" dirty="0">
                <a:solidFill>
                  <a:srgbClr val="FFFF00"/>
                </a:solidFill>
              </a:rPr>
              <a:t> </a:t>
            </a:r>
            <a:r>
              <a:rPr lang="en-US" sz="2800" i="1" dirty="0" err="1">
                <a:solidFill>
                  <a:srgbClr val="FFFF00"/>
                </a:solidFill>
              </a:rPr>
              <a:t>itu</a:t>
            </a:r>
            <a:r>
              <a:rPr lang="en-US" sz="2800" i="1" dirty="0">
                <a:solidFill>
                  <a:srgbClr val="FFFF00"/>
                </a:solidFill>
              </a:rPr>
              <a:t> </a:t>
            </a:r>
            <a:r>
              <a:rPr lang="en-US" sz="2800" b="1" i="1" dirty="0" err="1">
                <a:solidFill>
                  <a:srgbClr val="FFFF00"/>
                </a:solidFill>
              </a:rPr>
              <a:t>suatu</a:t>
            </a:r>
            <a:r>
              <a:rPr lang="en-US" sz="2800" b="1" i="1" dirty="0">
                <a:solidFill>
                  <a:srgbClr val="FFFF00"/>
                </a:solidFill>
              </a:rPr>
              <a:t> </a:t>
            </a:r>
            <a:r>
              <a:rPr lang="en-US" sz="2800" b="1" dirty="0">
                <a:solidFill>
                  <a:srgbClr val="FFFF00"/>
                </a:solidFill>
              </a:rPr>
              <a:t>journey</a:t>
            </a:r>
            <a:r>
              <a:rPr lang="en-US" sz="2800" i="1" dirty="0">
                <a:solidFill>
                  <a:srgbClr val="FFFF00"/>
                </a:solidFill>
              </a:rPr>
              <a:t>. Kita </a:t>
            </a:r>
            <a:r>
              <a:rPr lang="en-US" sz="2800" i="1" dirty="0" err="1">
                <a:solidFill>
                  <a:srgbClr val="FFFF00"/>
                </a:solidFill>
              </a:rPr>
              <a:t>harus</a:t>
            </a:r>
            <a:r>
              <a:rPr lang="en-US" sz="2800" i="1" dirty="0">
                <a:solidFill>
                  <a:srgbClr val="FFFF00"/>
                </a:solidFill>
              </a:rPr>
              <a:t> </a:t>
            </a:r>
            <a:r>
              <a:rPr lang="en-US" sz="2800" i="1" dirty="0" err="1">
                <a:solidFill>
                  <a:srgbClr val="FFFF00"/>
                </a:solidFill>
              </a:rPr>
              <a:t>tiba</a:t>
            </a:r>
            <a:r>
              <a:rPr lang="en-US" sz="2800" i="1" dirty="0">
                <a:solidFill>
                  <a:srgbClr val="FFFF00"/>
                </a:solidFill>
              </a:rPr>
              <a:t> </a:t>
            </a:r>
            <a:r>
              <a:rPr lang="en-US" sz="2800" i="1" dirty="0" err="1">
                <a:solidFill>
                  <a:srgbClr val="FFFF00"/>
                </a:solidFill>
              </a:rPr>
              <a:t>dengan</a:t>
            </a:r>
            <a:r>
              <a:rPr lang="en-US" sz="2800" i="1" dirty="0">
                <a:solidFill>
                  <a:srgbClr val="FFFF00"/>
                </a:solidFill>
              </a:rPr>
              <a:t> </a:t>
            </a:r>
            <a:r>
              <a:rPr lang="en-US" sz="2800" i="1" dirty="0" err="1">
                <a:solidFill>
                  <a:srgbClr val="FFFF00"/>
                </a:solidFill>
              </a:rPr>
              <a:t>selamat</a:t>
            </a:r>
            <a:endParaRPr lang="en-US" sz="2800" i="1" dirty="0">
              <a:solidFill>
                <a:srgbClr val="FFFF00"/>
              </a:solidFill>
            </a:endParaRPr>
          </a:p>
        </p:txBody>
      </p:sp>
    </p:spTree>
    <p:extLst>
      <p:ext uri="{BB962C8B-B14F-4D97-AF65-F5344CB8AC3E}">
        <p14:creationId xmlns:p14="http://schemas.microsoft.com/office/powerpoint/2010/main" val="222215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8229600" cy="1020762"/>
          </a:xfrm>
        </p:spPr>
        <p:txBody>
          <a:bodyPr>
            <a:normAutofit fontScale="90000"/>
          </a:bodyPr>
          <a:lstStyle/>
          <a:p>
            <a:r>
              <a:rPr lang="en-US" sz="10000">
                <a:sym typeface="Wingdings"/>
              </a:rPr>
              <a:t></a:t>
            </a:r>
            <a:r>
              <a:rPr lang="en-US" sz="6000">
                <a:sym typeface="Wingdings"/>
              </a:rPr>
              <a:t> </a:t>
            </a:r>
            <a:r>
              <a:rPr lang="en-US" sz="8900"/>
              <a:t>Preparation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Peer review</a:t>
            </a:r>
            <a:endParaRPr lang="en-US" dirty="0"/>
          </a:p>
        </p:txBody>
      </p:sp>
      <p:sp>
        <p:nvSpPr>
          <p:cNvPr id="3" name="Content Placeholder 2"/>
          <p:cNvSpPr>
            <a:spLocks noGrp="1"/>
          </p:cNvSpPr>
          <p:nvPr>
            <p:ph idx="1"/>
          </p:nvPr>
        </p:nvSpPr>
        <p:spPr>
          <a:xfrm>
            <a:off x="457200" y="1600200"/>
            <a:ext cx="8305800" cy="4709160"/>
          </a:xfrm>
        </p:spPr>
        <p:txBody>
          <a:bodyPr>
            <a:normAutofit/>
          </a:bodyPr>
          <a:lstStyle/>
          <a:p>
            <a:pPr marL="137160" indent="0">
              <a:buNone/>
            </a:pPr>
            <a:r>
              <a:rPr lang="en-US" dirty="0"/>
              <a:t>This journal operates a </a:t>
            </a:r>
            <a:r>
              <a:rPr lang="en-US" dirty="0">
                <a:solidFill>
                  <a:srgbClr val="00FFFF"/>
                </a:solidFill>
              </a:rPr>
              <a:t>single blind review process</a:t>
            </a:r>
            <a:r>
              <a:rPr lang="en-US" dirty="0"/>
              <a:t>. All contributions will be initially assessed by the editor for suitability for the journal. Papers deemed suitable are then typically sent to a minimum of two independent expert reviewers to assess the scientific quality of the paper. The Editor is responsible for the final decision regarding acceptance or rejection of articles. The Editor's decision is final. </a:t>
            </a:r>
            <a:r>
              <a:rPr lang="en-US" dirty="0">
                <a:hlinkClick r:id="rId2"/>
              </a:rPr>
              <a:t>More information on types of peer review</a:t>
            </a:r>
            <a:r>
              <a:rPr lang="en-US" dirty="0"/>
              <a:t>.</a:t>
            </a:r>
          </a:p>
        </p:txBody>
      </p:sp>
    </p:spTree>
    <p:extLst>
      <p:ext uri="{BB962C8B-B14F-4D97-AF65-F5344CB8AC3E}">
        <p14:creationId xmlns:p14="http://schemas.microsoft.com/office/powerpoint/2010/main" val="2211802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609600"/>
          </a:xfrm>
        </p:spPr>
        <p:txBody>
          <a:bodyPr>
            <a:noAutofit/>
          </a:bodyPr>
          <a:lstStyle/>
          <a:p>
            <a:pPr algn="l"/>
            <a:r>
              <a:rPr lang="en-US" sz="4000"/>
              <a:t>Use of wordprocessing software</a:t>
            </a:r>
          </a:p>
        </p:txBody>
      </p:sp>
      <p:sp>
        <p:nvSpPr>
          <p:cNvPr id="3" name="Content Placeholder 2"/>
          <p:cNvSpPr>
            <a:spLocks noGrp="1"/>
          </p:cNvSpPr>
          <p:nvPr>
            <p:ph idx="1"/>
          </p:nvPr>
        </p:nvSpPr>
        <p:spPr>
          <a:xfrm>
            <a:off x="76200" y="914400"/>
            <a:ext cx="8991600" cy="5943600"/>
          </a:xfrm>
        </p:spPr>
        <p:txBody>
          <a:bodyPr>
            <a:noAutofit/>
          </a:bodyPr>
          <a:lstStyle/>
          <a:p>
            <a:pPr marL="137160" indent="0">
              <a:buNone/>
            </a:pPr>
            <a:r>
              <a:rPr lang="en-US" sz="2200" dirty="0"/>
              <a:t>It is important that the file be saved in the </a:t>
            </a:r>
            <a:r>
              <a:rPr lang="en-US" sz="2200" dirty="0">
                <a:solidFill>
                  <a:srgbClr val="00FFFF"/>
                </a:solidFill>
              </a:rPr>
              <a:t>native format </a:t>
            </a:r>
            <a:r>
              <a:rPr lang="en-US" sz="2200" dirty="0"/>
              <a:t>of the word processor used. The text should be in </a:t>
            </a:r>
            <a:r>
              <a:rPr lang="en-US" sz="2200" dirty="0">
                <a:solidFill>
                  <a:srgbClr val="00FFFF"/>
                </a:solidFill>
              </a:rPr>
              <a:t>single-column</a:t>
            </a:r>
            <a:r>
              <a:rPr lang="en-US" sz="2200" dirty="0"/>
              <a:t> format. Keep the </a:t>
            </a:r>
            <a:r>
              <a:rPr lang="en-US" sz="2200" dirty="0">
                <a:solidFill>
                  <a:srgbClr val="00FFFF"/>
                </a:solidFill>
              </a:rPr>
              <a:t>layout of the text as simple as possible</a:t>
            </a:r>
            <a:r>
              <a:rPr lang="en-US" sz="2200" dirty="0"/>
              <a:t>. Most formatting codes will be removed and replaced on processing the article. In particular, </a:t>
            </a:r>
            <a:r>
              <a:rPr lang="en-US" sz="2200" dirty="0">
                <a:solidFill>
                  <a:srgbClr val="00FFFF"/>
                </a:solidFill>
              </a:rPr>
              <a:t>do not use the word processor's options to justify text or to hyphenate words</a:t>
            </a:r>
            <a:r>
              <a:rPr lang="en-US" sz="2200" dirty="0"/>
              <a:t>. However, </a:t>
            </a:r>
            <a:r>
              <a:rPr lang="en-US" sz="2200" dirty="0">
                <a:solidFill>
                  <a:srgbClr val="00FFFF"/>
                </a:solidFill>
              </a:rPr>
              <a:t>do use bold face, italics, subscripts, superscripts </a:t>
            </a:r>
            <a:r>
              <a:rPr lang="en-US" sz="2200" dirty="0"/>
              <a:t>etc. </a:t>
            </a:r>
            <a:r>
              <a:rPr lang="en-US" sz="2200" dirty="0">
                <a:solidFill>
                  <a:srgbClr val="00FFFF"/>
                </a:solidFill>
              </a:rPr>
              <a:t>When preparing tables, if you are using a table grid, use only one grid for each individual table and not a grid for each row. If no grid is used, use tabs, not spaces, to align columns</a:t>
            </a:r>
            <a:r>
              <a:rPr lang="en-US" sz="2200" dirty="0"/>
              <a:t>. The electronic text should be prepared in a way very similar to that of conventional manuscripts (see also the Guide to Publishing with Elsevier: </a:t>
            </a:r>
            <a:r>
              <a:rPr lang="en-US" sz="2200" dirty="0">
                <a:hlinkClick r:id="rId2"/>
              </a:rPr>
              <a:t>http://www.elsevier.com/guidepublication</a:t>
            </a:r>
            <a:r>
              <a:rPr lang="en-US" sz="2200" dirty="0"/>
              <a:t>). Note that </a:t>
            </a:r>
            <a:r>
              <a:rPr lang="en-US" sz="2200" dirty="0">
                <a:solidFill>
                  <a:srgbClr val="00FFFF"/>
                </a:solidFill>
              </a:rPr>
              <a:t>source files of figures, tables and text graphics will be required </a:t>
            </a:r>
            <a:r>
              <a:rPr lang="en-US" sz="2200" dirty="0"/>
              <a:t>whether or not you embed your figures in the text. See also the section on Electronic artwork. </a:t>
            </a:r>
            <a:br>
              <a:rPr lang="en-US" sz="2200" dirty="0"/>
            </a:br>
            <a:r>
              <a:rPr lang="en-US" sz="2200" dirty="0"/>
              <a:t>To avoid unnecessary errors you are strongly advised to </a:t>
            </a:r>
            <a:r>
              <a:rPr lang="en-US" sz="2200" dirty="0">
                <a:solidFill>
                  <a:srgbClr val="00FFFF"/>
                </a:solidFill>
              </a:rPr>
              <a:t>use the 'spell-check' and 'grammar-check' functions </a:t>
            </a:r>
            <a:r>
              <a:rPr lang="en-US" sz="2200" dirty="0"/>
              <a:t>of your word processor.</a:t>
            </a:r>
            <a:endParaRPr lang="en-US" sz="2200" dirty="0">
              <a:latin typeface="Arial Narrow" panose="020B0606020202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Numbering the lines</a:t>
            </a:r>
            <a:br>
              <a:rPr lang="en-US"/>
            </a:br>
            <a:r>
              <a:rPr lang="en-US" i="1">
                <a:solidFill>
                  <a:srgbClr val="FFFF00"/>
                </a:solidFill>
              </a:rPr>
              <a:t>(Important!)</a:t>
            </a:r>
            <a:endParaRPr lang="en-US" b="0" i="1">
              <a:solidFill>
                <a:srgbClr val="FFFF00"/>
              </a:solidFill>
            </a:endParaRPr>
          </a:p>
        </p:txBody>
      </p:sp>
      <p:sp>
        <p:nvSpPr>
          <p:cNvPr id="3" name="Content Placeholder 2"/>
          <p:cNvSpPr>
            <a:spLocks noGrp="1"/>
          </p:cNvSpPr>
          <p:nvPr>
            <p:ph idx="1"/>
          </p:nvPr>
        </p:nvSpPr>
        <p:spPr/>
        <p:txBody>
          <a:bodyPr>
            <a:normAutofit/>
          </a:bodyPr>
          <a:lstStyle/>
          <a:p>
            <a:pPr marL="137160" indent="0">
              <a:buNone/>
            </a:pPr>
            <a:r>
              <a:rPr lang="en-US" dirty="0">
                <a:solidFill>
                  <a:srgbClr val="00FFFF"/>
                </a:solidFill>
              </a:rPr>
              <a:t>Manuscripts should be prepared with numbered lines, with wide margins and double line spacing throughout, i.e. also for abstracts, footnotes and references. Every page of the manuscript, including the title page, references, tables, etc. should be numbered</a:t>
            </a:r>
            <a:r>
              <a:rPr lang="en-US" dirty="0"/>
              <a:t>. However, in the text no reference should be made to page numbers; if necessary, one may refer to sections. </a:t>
            </a:r>
          </a:p>
        </p:txBody>
      </p:sp>
    </p:spTree>
    <p:extLst>
      <p:ext uri="{BB962C8B-B14F-4D97-AF65-F5344CB8AC3E}">
        <p14:creationId xmlns:p14="http://schemas.microsoft.com/office/powerpoint/2010/main" val="857092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ARTICLE STRUCTURE </a:t>
            </a:r>
          </a:p>
        </p:txBody>
      </p:sp>
      <p:sp>
        <p:nvSpPr>
          <p:cNvPr id="3" name="Content Placeholder 2"/>
          <p:cNvSpPr>
            <a:spLocks noGrp="1"/>
          </p:cNvSpPr>
          <p:nvPr>
            <p:ph idx="1"/>
          </p:nvPr>
        </p:nvSpPr>
        <p:spPr/>
        <p:txBody>
          <a:bodyPr>
            <a:normAutofit/>
          </a:bodyPr>
          <a:lstStyle/>
          <a:p>
            <a:pPr>
              <a:buNone/>
            </a:pPr>
            <a:r>
              <a:rPr lang="en-US" sz="3400" b="1" i="1" dirty="0">
                <a:solidFill>
                  <a:srgbClr val="FFFF00"/>
                </a:solidFill>
              </a:rPr>
              <a:t>Subdivision - numbered sections</a:t>
            </a:r>
            <a:r>
              <a:rPr lang="en-US" sz="3400" b="1" dirty="0">
                <a:solidFill>
                  <a:srgbClr val="FFFF00"/>
                </a:solidFill>
              </a:rPr>
              <a:t> </a:t>
            </a:r>
          </a:p>
          <a:p>
            <a:pPr>
              <a:buNone/>
            </a:pPr>
            <a:r>
              <a:rPr lang="en-US" sz="1700" dirty="0"/>
              <a:t>	</a:t>
            </a:r>
          </a:p>
          <a:p>
            <a:pPr marL="137160" indent="0">
              <a:buNone/>
            </a:pPr>
            <a:r>
              <a:rPr lang="en-US" dirty="0"/>
              <a:t>Divide your article into clearly defined and numbered sections. Subsections should be numbered 1.1 (then 1.1.1, 1.1.2, ...), 1.2, etc. (the abstract is not included in section numbering). Use this numbering also for internal cross-referencing: do not just refer to 'the text'. Any subsection may be given a brief heading. Each heading should appear on its own separate line.</a:t>
            </a:r>
            <a:endParaRPr lang="en-US" dirty="0">
              <a:latin typeface="Arial Narrow"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Introduction</a:t>
            </a:r>
          </a:p>
        </p:txBody>
      </p:sp>
      <p:sp>
        <p:nvSpPr>
          <p:cNvPr id="3" name="Content Placeholder 2"/>
          <p:cNvSpPr>
            <a:spLocks noGrp="1"/>
          </p:cNvSpPr>
          <p:nvPr>
            <p:ph idx="1"/>
          </p:nvPr>
        </p:nvSpPr>
        <p:spPr/>
        <p:txBody>
          <a:bodyPr>
            <a:normAutofit/>
          </a:bodyPr>
          <a:lstStyle/>
          <a:p>
            <a:pPr marL="137160" indent="0">
              <a:buNone/>
            </a:pPr>
            <a:r>
              <a:rPr lang="en-US" sz="3200" dirty="0"/>
              <a:t>State the </a:t>
            </a:r>
            <a:r>
              <a:rPr lang="en-US" sz="3200" dirty="0">
                <a:solidFill>
                  <a:srgbClr val="00FFFF"/>
                </a:solidFill>
              </a:rPr>
              <a:t>objectives</a:t>
            </a:r>
            <a:r>
              <a:rPr lang="en-US" sz="3200" dirty="0"/>
              <a:t> of the work and provide an adequate </a:t>
            </a:r>
            <a:r>
              <a:rPr lang="en-US" sz="3200" dirty="0">
                <a:solidFill>
                  <a:srgbClr val="00FFFF"/>
                </a:solidFill>
              </a:rPr>
              <a:t>background</a:t>
            </a:r>
            <a:r>
              <a:rPr lang="en-US" sz="3200" dirty="0"/>
              <a:t>, </a:t>
            </a:r>
            <a:r>
              <a:rPr lang="en-US" sz="3200" dirty="0">
                <a:solidFill>
                  <a:srgbClr val="00FFFF"/>
                </a:solidFill>
              </a:rPr>
              <a:t>avoiding a detailed literature survey or a summary of the results</a:t>
            </a:r>
            <a:r>
              <a:rPr lang="en-US" sz="3200"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Material and Methods</a:t>
            </a:r>
          </a:p>
        </p:txBody>
      </p:sp>
      <p:sp>
        <p:nvSpPr>
          <p:cNvPr id="3" name="Content Placeholder 2"/>
          <p:cNvSpPr>
            <a:spLocks noGrp="1"/>
          </p:cNvSpPr>
          <p:nvPr>
            <p:ph idx="1"/>
          </p:nvPr>
        </p:nvSpPr>
        <p:spPr>
          <a:xfrm>
            <a:off x="457200" y="1691640"/>
            <a:ext cx="8229600" cy="4709160"/>
          </a:xfrm>
        </p:spPr>
        <p:txBody>
          <a:bodyPr>
            <a:normAutofit/>
          </a:bodyPr>
          <a:lstStyle/>
          <a:p>
            <a:pPr marL="137160" indent="0">
              <a:spcAft>
                <a:spcPts val="600"/>
              </a:spcAft>
              <a:buNone/>
            </a:pPr>
            <a:r>
              <a:rPr lang="en-US" dirty="0">
                <a:solidFill>
                  <a:srgbClr val="FFFF00"/>
                </a:solidFill>
              </a:rPr>
              <a:t>Provide sufficient details to allow the work to be reproduced </a:t>
            </a:r>
            <a:r>
              <a:rPr lang="en-US" dirty="0"/>
              <a:t>by an independent researcher.</a:t>
            </a:r>
          </a:p>
          <a:p>
            <a:pPr marL="137160" indent="0">
              <a:spcAft>
                <a:spcPts val="600"/>
              </a:spcAft>
              <a:buNone/>
            </a:pPr>
            <a:r>
              <a:rPr lang="en-US" dirty="0"/>
              <a:t>Methods that are already published should be </a:t>
            </a:r>
            <a:r>
              <a:rPr lang="en-US" dirty="0">
                <a:solidFill>
                  <a:srgbClr val="FFFF00"/>
                </a:solidFill>
              </a:rPr>
              <a:t>summarized</a:t>
            </a:r>
            <a:r>
              <a:rPr lang="en-US" dirty="0"/>
              <a:t>, and indicated by a </a:t>
            </a:r>
            <a:r>
              <a:rPr lang="en-US" dirty="0">
                <a:solidFill>
                  <a:srgbClr val="FFFF00"/>
                </a:solidFill>
              </a:rPr>
              <a:t>reference</a:t>
            </a:r>
            <a:r>
              <a:rPr lang="en-US" dirty="0"/>
              <a:t>. </a:t>
            </a:r>
          </a:p>
          <a:p>
            <a:pPr marL="137160" indent="0">
              <a:spcAft>
                <a:spcPts val="600"/>
              </a:spcAft>
              <a:buNone/>
            </a:pPr>
            <a:r>
              <a:rPr lang="en-US" dirty="0"/>
              <a:t>If quoting directly from a previously published method, use quotation marks and also cite the source. </a:t>
            </a:r>
          </a:p>
          <a:p>
            <a:pPr marL="137160" indent="0">
              <a:spcAft>
                <a:spcPts val="600"/>
              </a:spcAft>
              <a:buNone/>
            </a:pPr>
            <a:r>
              <a:rPr lang="en-US" dirty="0"/>
              <a:t>Any </a:t>
            </a:r>
            <a:r>
              <a:rPr lang="en-US" dirty="0">
                <a:solidFill>
                  <a:srgbClr val="FFFF00"/>
                </a:solidFill>
              </a:rPr>
              <a:t>modifications to existing methods should also be described</a:t>
            </a:r>
            <a:r>
              <a:rPr lang="en-US" dirty="0"/>
              <a:t>.</a:t>
            </a:r>
            <a:endParaRPr lang="en-US" sz="3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Results</a:t>
            </a:r>
          </a:p>
        </p:txBody>
      </p:sp>
      <p:sp>
        <p:nvSpPr>
          <p:cNvPr id="3" name="Content Placeholder 2"/>
          <p:cNvSpPr>
            <a:spLocks noGrp="1"/>
          </p:cNvSpPr>
          <p:nvPr>
            <p:ph idx="1"/>
          </p:nvPr>
        </p:nvSpPr>
        <p:spPr/>
        <p:txBody>
          <a:bodyPr>
            <a:normAutofit/>
          </a:bodyPr>
          <a:lstStyle/>
          <a:p>
            <a:pPr>
              <a:buNone/>
            </a:pPr>
            <a:r>
              <a:rPr lang="en-US" sz="3000" dirty="0"/>
              <a:t>Results should be clear and concise.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Discussion</a:t>
            </a:r>
          </a:p>
        </p:txBody>
      </p:sp>
      <p:sp>
        <p:nvSpPr>
          <p:cNvPr id="3" name="Content Placeholder 2"/>
          <p:cNvSpPr>
            <a:spLocks noGrp="1"/>
          </p:cNvSpPr>
          <p:nvPr>
            <p:ph idx="1"/>
          </p:nvPr>
        </p:nvSpPr>
        <p:spPr/>
        <p:txBody>
          <a:bodyPr>
            <a:normAutofit/>
          </a:bodyPr>
          <a:lstStyle/>
          <a:p>
            <a:pPr indent="0">
              <a:spcAft>
                <a:spcPts val="600"/>
              </a:spcAft>
              <a:buNone/>
            </a:pPr>
            <a:r>
              <a:rPr lang="en-US" dirty="0"/>
              <a:t>This should </a:t>
            </a:r>
            <a:r>
              <a:rPr lang="en-US" dirty="0">
                <a:solidFill>
                  <a:srgbClr val="FFFF00"/>
                </a:solidFill>
              </a:rPr>
              <a:t>explore the significance of the results of the work</a:t>
            </a:r>
            <a:r>
              <a:rPr lang="en-US" dirty="0"/>
              <a:t>, not repeat them. </a:t>
            </a:r>
          </a:p>
          <a:p>
            <a:pPr indent="0">
              <a:spcAft>
                <a:spcPts val="600"/>
              </a:spcAft>
              <a:buNone/>
            </a:pPr>
            <a:r>
              <a:rPr lang="en-US" dirty="0"/>
              <a:t>A combined Results and Discussion section is often appropriate. </a:t>
            </a:r>
          </a:p>
          <a:p>
            <a:pPr indent="0">
              <a:spcAft>
                <a:spcPts val="600"/>
              </a:spcAft>
              <a:buNone/>
            </a:pPr>
            <a:r>
              <a:rPr lang="en-US" dirty="0">
                <a:solidFill>
                  <a:srgbClr val="FFFF00"/>
                </a:solidFill>
              </a:rPr>
              <a:t>Avoid extensive citations and discussion of published literature</a:t>
            </a:r>
            <a:r>
              <a:rPr lang="en-US" dirty="0"/>
              <a:t>.	</a:t>
            </a:r>
          </a:p>
          <a:p>
            <a:pPr indent="0">
              <a:buNone/>
            </a:pPr>
            <a:r>
              <a:rPr lang="en-US"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Conclusions</a:t>
            </a:r>
          </a:p>
        </p:txBody>
      </p:sp>
      <p:sp>
        <p:nvSpPr>
          <p:cNvPr id="3" name="Content Placeholder 2"/>
          <p:cNvSpPr>
            <a:spLocks noGrp="1"/>
          </p:cNvSpPr>
          <p:nvPr>
            <p:ph idx="1"/>
          </p:nvPr>
        </p:nvSpPr>
        <p:spPr/>
        <p:txBody>
          <a:bodyPr>
            <a:normAutofit/>
          </a:bodyPr>
          <a:lstStyle/>
          <a:p>
            <a:pPr marL="137160" indent="0">
              <a:buNone/>
            </a:pPr>
            <a:r>
              <a:rPr lang="en-US" dirty="0"/>
              <a:t>The main conclusions of the study may be presented in:</a:t>
            </a:r>
          </a:p>
          <a:p>
            <a:pPr>
              <a:buFont typeface="Wingdings" panose="05000000000000000000" pitchFamily="2" charset="2"/>
              <a:buChar char="§"/>
            </a:pPr>
            <a:r>
              <a:rPr lang="en-US" i="1" dirty="0"/>
              <a:t>a </a:t>
            </a:r>
            <a:r>
              <a:rPr lang="en-US" i="1" dirty="0">
                <a:solidFill>
                  <a:srgbClr val="FFFF00"/>
                </a:solidFill>
              </a:rPr>
              <a:t>short Conclusions section</a:t>
            </a:r>
            <a:r>
              <a:rPr lang="en-US" i="1" dirty="0"/>
              <a:t>, which may </a:t>
            </a:r>
            <a:r>
              <a:rPr lang="en-US" i="1" dirty="0">
                <a:solidFill>
                  <a:srgbClr val="FFFF00"/>
                </a:solidFill>
              </a:rPr>
              <a:t>stand alone</a:t>
            </a:r>
            <a:r>
              <a:rPr lang="en-US" dirty="0">
                <a:solidFill>
                  <a:srgbClr val="FFFF00"/>
                </a:solidFill>
              </a:rPr>
              <a:t>, </a:t>
            </a:r>
            <a:r>
              <a:rPr lang="en-US" dirty="0"/>
              <a:t>or </a:t>
            </a:r>
          </a:p>
          <a:p>
            <a:pPr>
              <a:buFont typeface="Wingdings" panose="05000000000000000000" pitchFamily="2" charset="2"/>
              <a:buChar char="§"/>
            </a:pPr>
            <a:r>
              <a:rPr lang="en-US" i="1" dirty="0"/>
              <a:t>form </a:t>
            </a:r>
            <a:r>
              <a:rPr lang="en-US" i="1" dirty="0">
                <a:solidFill>
                  <a:srgbClr val="FFFF00"/>
                </a:solidFill>
              </a:rPr>
              <a:t>a subsection of a Discussion or Results and Discussion section</a:t>
            </a:r>
            <a:r>
              <a:rPr lang="en-US" dirty="0"/>
              <a:t>.</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Thrower, 2012 (Elsevier com): </a:t>
            </a:r>
            <a:br>
              <a:rPr lang="en-US" sz="3200" dirty="0"/>
            </a:br>
            <a:r>
              <a:rPr lang="en-US" sz="3200" dirty="0">
                <a:solidFill>
                  <a:srgbClr val="FFFF00"/>
                </a:solidFill>
              </a:rPr>
              <a:t>“</a:t>
            </a:r>
            <a:r>
              <a:rPr lang="en-US" sz="3200" u="sng" dirty="0">
                <a:solidFill>
                  <a:srgbClr val="FFFF00"/>
                </a:solidFill>
              </a:rPr>
              <a:t>Eight reasons</a:t>
            </a:r>
            <a:r>
              <a:rPr lang="en-US" sz="3200" dirty="0">
                <a:solidFill>
                  <a:srgbClr val="FFFF00"/>
                </a:solidFill>
              </a:rPr>
              <a:t> I rejected you articles”</a:t>
            </a:r>
          </a:p>
        </p:txBody>
      </p:sp>
      <p:sp>
        <p:nvSpPr>
          <p:cNvPr id="3" name="Content Placeholder 2"/>
          <p:cNvSpPr>
            <a:spLocks noGrp="1"/>
          </p:cNvSpPr>
          <p:nvPr>
            <p:ph idx="1"/>
          </p:nvPr>
        </p:nvSpPr>
        <p:spPr/>
        <p:txBody>
          <a:bodyPr>
            <a:normAutofit fontScale="92500" lnSpcReduction="20000"/>
          </a:bodyPr>
          <a:lstStyle/>
          <a:p>
            <a:pPr marL="651510" indent="-514350">
              <a:buFont typeface="+mj-lt"/>
              <a:buAutoNum type="arabicPeriod"/>
            </a:pPr>
            <a:r>
              <a:rPr lang="en-US" dirty="0"/>
              <a:t>It fails in the journal </a:t>
            </a:r>
            <a:r>
              <a:rPr lang="en-US" b="1" dirty="0">
                <a:solidFill>
                  <a:srgbClr val="FFFF00"/>
                </a:solidFill>
              </a:rPr>
              <a:t>technical screening</a:t>
            </a:r>
          </a:p>
          <a:p>
            <a:pPr marL="651510" indent="-514350">
              <a:buFont typeface="+mj-lt"/>
              <a:buAutoNum type="arabicPeriod"/>
            </a:pPr>
            <a:r>
              <a:rPr lang="en-US" dirty="0"/>
              <a:t>It does not fall within the </a:t>
            </a:r>
            <a:r>
              <a:rPr lang="en-US" b="1" dirty="0"/>
              <a:t>Aims</a:t>
            </a:r>
            <a:r>
              <a:rPr lang="en-US" dirty="0"/>
              <a:t> and </a:t>
            </a:r>
            <a:r>
              <a:rPr lang="en-US" b="1" dirty="0">
                <a:solidFill>
                  <a:srgbClr val="FFFF00"/>
                </a:solidFill>
              </a:rPr>
              <a:t>Scope</a:t>
            </a:r>
            <a:r>
              <a:rPr lang="en-US" dirty="0">
                <a:solidFill>
                  <a:srgbClr val="FFFF00"/>
                </a:solidFill>
              </a:rPr>
              <a:t> </a:t>
            </a:r>
            <a:r>
              <a:rPr lang="en-US" dirty="0"/>
              <a:t>of the journal</a:t>
            </a:r>
          </a:p>
          <a:p>
            <a:pPr marL="651510" indent="-514350">
              <a:buFont typeface="+mj-lt"/>
              <a:buAutoNum type="arabicPeriod"/>
            </a:pPr>
            <a:r>
              <a:rPr lang="en-US" dirty="0"/>
              <a:t>It is </a:t>
            </a:r>
            <a:r>
              <a:rPr lang="en-US" b="1" dirty="0">
                <a:solidFill>
                  <a:srgbClr val="FFFF00"/>
                </a:solidFill>
              </a:rPr>
              <a:t>incomplete</a:t>
            </a:r>
          </a:p>
          <a:p>
            <a:pPr marL="651510" indent="-514350">
              <a:buFont typeface="+mj-lt"/>
              <a:buAutoNum type="arabicPeriod"/>
            </a:pPr>
            <a:r>
              <a:rPr lang="en-US" dirty="0"/>
              <a:t>The procedures and/or analysis of the data is </a:t>
            </a:r>
            <a:r>
              <a:rPr lang="en-US" b="1" dirty="0">
                <a:solidFill>
                  <a:srgbClr val="FFFF00"/>
                </a:solidFill>
              </a:rPr>
              <a:t>defective</a:t>
            </a:r>
          </a:p>
          <a:p>
            <a:pPr marL="651510" indent="-514350">
              <a:buFont typeface="+mj-lt"/>
              <a:buAutoNum type="arabicPeriod"/>
            </a:pPr>
            <a:r>
              <a:rPr lang="en-US" dirty="0"/>
              <a:t>The </a:t>
            </a:r>
            <a:r>
              <a:rPr lang="en-US" b="1" dirty="0">
                <a:solidFill>
                  <a:srgbClr val="FFFF00"/>
                </a:solidFill>
              </a:rPr>
              <a:t>conclusions</a:t>
            </a:r>
            <a:r>
              <a:rPr lang="en-US" dirty="0">
                <a:solidFill>
                  <a:srgbClr val="FFFF00"/>
                </a:solidFill>
              </a:rPr>
              <a:t> </a:t>
            </a:r>
            <a:r>
              <a:rPr lang="en-US" dirty="0"/>
              <a:t>cannot be justified on the basis of the rest of the paper</a:t>
            </a:r>
          </a:p>
          <a:p>
            <a:pPr marL="651510" indent="-514350">
              <a:buFont typeface="+mj-lt"/>
              <a:buAutoNum type="arabicPeriod"/>
            </a:pPr>
            <a:r>
              <a:rPr lang="en-US" dirty="0"/>
              <a:t>It is simply a </a:t>
            </a:r>
            <a:r>
              <a:rPr lang="en-US" dirty="0">
                <a:solidFill>
                  <a:srgbClr val="FFFF00"/>
                </a:solidFill>
              </a:rPr>
              <a:t>small extension </a:t>
            </a:r>
            <a:r>
              <a:rPr lang="en-US" dirty="0"/>
              <a:t>of a different paper, often from the same authors</a:t>
            </a:r>
          </a:p>
          <a:p>
            <a:pPr marL="651510" indent="-514350">
              <a:buFont typeface="+mj-lt"/>
              <a:buAutoNum type="arabicPeriod"/>
            </a:pPr>
            <a:r>
              <a:rPr lang="en-US" dirty="0"/>
              <a:t>It is </a:t>
            </a:r>
            <a:r>
              <a:rPr lang="en-US" b="1" dirty="0">
                <a:solidFill>
                  <a:srgbClr val="FFFF00"/>
                </a:solidFill>
              </a:rPr>
              <a:t>incomprehensible</a:t>
            </a:r>
          </a:p>
          <a:p>
            <a:pPr marL="651510" indent="-514350">
              <a:buFont typeface="+mj-lt"/>
              <a:buAutoNum type="arabicPeriod"/>
            </a:pPr>
            <a:r>
              <a:rPr lang="en-US" dirty="0"/>
              <a:t>It is </a:t>
            </a:r>
            <a:r>
              <a:rPr lang="en-US" b="1" dirty="0">
                <a:solidFill>
                  <a:srgbClr val="FFFF00"/>
                </a:solidFill>
              </a:rPr>
              <a:t>boring</a:t>
            </a:r>
          </a:p>
        </p:txBody>
      </p:sp>
      <p:sp>
        <p:nvSpPr>
          <p:cNvPr id="4" name="TextBox 3">
            <a:extLst>
              <a:ext uri="{FF2B5EF4-FFF2-40B4-BE49-F238E27FC236}">
                <a16:creationId xmlns:a16="http://schemas.microsoft.com/office/drawing/2014/main" id="{D5AF5F35-ABF3-401F-912A-946AE242ABE9}"/>
              </a:ext>
            </a:extLst>
          </p:cNvPr>
          <p:cNvSpPr txBox="1"/>
          <p:nvPr/>
        </p:nvSpPr>
        <p:spPr>
          <a:xfrm>
            <a:off x="533400" y="6019800"/>
            <a:ext cx="7772400" cy="830997"/>
          </a:xfrm>
          <a:prstGeom prst="rect">
            <a:avLst/>
          </a:prstGeom>
          <a:noFill/>
        </p:spPr>
        <p:txBody>
          <a:bodyPr wrap="square" rtlCol="0">
            <a:spAutoFit/>
          </a:bodyPr>
          <a:lstStyle/>
          <a:p>
            <a:r>
              <a:rPr lang="en-US" sz="2400" dirty="0">
                <a:solidFill>
                  <a:srgbClr val="00FFFF"/>
                </a:solidFill>
              </a:rPr>
              <a:t>GFA can provide information to minimize rejection caused by the above 8 reasons</a:t>
            </a:r>
          </a:p>
        </p:txBody>
      </p:sp>
    </p:spTree>
    <p:extLst>
      <p:ext uri="{BB962C8B-B14F-4D97-AF65-F5344CB8AC3E}">
        <p14:creationId xmlns:p14="http://schemas.microsoft.com/office/powerpoint/2010/main" val="25403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Appendices</a:t>
            </a:r>
          </a:p>
        </p:txBody>
      </p:sp>
      <p:sp>
        <p:nvSpPr>
          <p:cNvPr id="3" name="Content Placeholder 2"/>
          <p:cNvSpPr>
            <a:spLocks noGrp="1"/>
          </p:cNvSpPr>
          <p:nvPr>
            <p:ph idx="1"/>
          </p:nvPr>
        </p:nvSpPr>
        <p:spPr/>
        <p:txBody>
          <a:bodyPr>
            <a:normAutofit/>
          </a:bodyPr>
          <a:lstStyle/>
          <a:p>
            <a:pPr marL="137160" indent="0">
              <a:buNone/>
            </a:pPr>
            <a:r>
              <a:rPr lang="en-US" dirty="0"/>
              <a:t>If there is more than one appendix, they should be identified as A, B, etc. Formulae and equations in appendices should be given separate numbering: Eq. (A.1), Eq. (A.2), etc.; in a subsequent appendix, Eq. (B.1) and so on. Similarly for tables and figures: Table A.1; Fig. A.1, etc.</a:t>
            </a:r>
            <a:endParaRPr lang="en-US" sz="3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609600"/>
          </a:xfrm>
        </p:spPr>
        <p:txBody>
          <a:bodyPr>
            <a:normAutofit fontScale="90000"/>
          </a:bodyPr>
          <a:lstStyle/>
          <a:p>
            <a:pPr algn="l"/>
            <a:r>
              <a:rPr lang="en-US" dirty="0"/>
              <a:t>Essential </a:t>
            </a:r>
            <a:r>
              <a:rPr lang="en-US" u="sng" dirty="0"/>
              <a:t>title page</a:t>
            </a:r>
            <a:r>
              <a:rPr lang="en-US" dirty="0"/>
              <a:t> information</a:t>
            </a:r>
          </a:p>
        </p:txBody>
      </p:sp>
      <p:sp>
        <p:nvSpPr>
          <p:cNvPr id="3" name="Content Placeholder 2"/>
          <p:cNvSpPr>
            <a:spLocks noGrp="1"/>
          </p:cNvSpPr>
          <p:nvPr>
            <p:ph idx="1"/>
          </p:nvPr>
        </p:nvSpPr>
        <p:spPr>
          <a:xfrm>
            <a:off x="76200" y="762000"/>
            <a:ext cx="8915400" cy="5943600"/>
          </a:xfrm>
        </p:spPr>
        <p:txBody>
          <a:bodyPr>
            <a:noAutofit/>
          </a:bodyPr>
          <a:lstStyle/>
          <a:p>
            <a:pPr marL="137160" indent="0">
              <a:buNone/>
            </a:pPr>
            <a:r>
              <a:rPr lang="en-US" sz="1700" b="1" i="1" dirty="0">
                <a:solidFill>
                  <a:srgbClr val="FFFF00"/>
                </a:solidFill>
                <a:latin typeface="Arial Narrow" pitchFamily="34" charset="0"/>
              </a:rPr>
              <a:t>Title</a:t>
            </a:r>
          </a:p>
          <a:p>
            <a:pPr>
              <a:buNone/>
            </a:pPr>
            <a:r>
              <a:rPr lang="en-US" sz="1550" dirty="0">
                <a:latin typeface="Arial Narrow" pitchFamily="34" charset="0"/>
              </a:rPr>
              <a:t>	Concise and informative. Titles are often used in information-retrieval systems. Avoid abbreviations and formulae where possible.</a:t>
            </a:r>
          </a:p>
          <a:p>
            <a:pPr>
              <a:buNone/>
            </a:pPr>
            <a:endParaRPr lang="en-US" sz="1000" b="1" i="1" dirty="0">
              <a:solidFill>
                <a:srgbClr val="FFFF00"/>
              </a:solidFill>
              <a:latin typeface="Arial Narrow" pitchFamily="34" charset="0"/>
            </a:endParaRPr>
          </a:p>
          <a:p>
            <a:pPr>
              <a:buNone/>
            </a:pPr>
            <a:r>
              <a:rPr lang="en-US" sz="1700" b="1" i="1" dirty="0">
                <a:solidFill>
                  <a:srgbClr val="FFFF00"/>
                </a:solidFill>
                <a:latin typeface="Arial Narrow" pitchFamily="34" charset="0"/>
              </a:rPr>
              <a:t>Author names and affiliations</a:t>
            </a:r>
            <a:endParaRPr lang="en-US" sz="1700" i="1" dirty="0">
              <a:latin typeface="Arial Narrow" pitchFamily="34" charset="0"/>
            </a:endParaRPr>
          </a:p>
          <a:p>
            <a:pPr>
              <a:buNone/>
            </a:pPr>
            <a:r>
              <a:rPr lang="en-US" sz="1550" dirty="0">
                <a:latin typeface="Arial Narrow" pitchFamily="34" charset="0"/>
              </a:rPr>
              <a:t>	</a:t>
            </a:r>
            <a:r>
              <a:rPr lang="en-US" sz="1600" dirty="0"/>
              <a:t>Please clearly indicate the given name(s) and family name(s) of each author and check that all names are accurately spelled. Present the authors' affiliation addresses (where the actual work was done) below the names. Indicate all affiliations with a lowercase superscript letter immediately after the author's name and in front of the appropriate address. Provide the full postal address of each affiliation, including the country name and, if available, the e-mail address of each author. </a:t>
            </a:r>
          </a:p>
          <a:p>
            <a:pPr marL="137160" indent="0">
              <a:buNone/>
            </a:pPr>
            <a:endParaRPr lang="en-US" sz="1000" b="1" i="1" dirty="0">
              <a:solidFill>
                <a:srgbClr val="FFFF00"/>
              </a:solidFill>
              <a:latin typeface="Arial Narrow" pitchFamily="34" charset="0"/>
            </a:endParaRPr>
          </a:p>
          <a:p>
            <a:pPr marL="137160" indent="0">
              <a:buNone/>
            </a:pPr>
            <a:r>
              <a:rPr lang="en-US" sz="1700" b="1" i="1" dirty="0">
                <a:solidFill>
                  <a:srgbClr val="FFFF00"/>
                </a:solidFill>
                <a:latin typeface="Arial Narrow" pitchFamily="34" charset="0"/>
              </a:rPr>
              <a:t>Corresponding author</a:t>
            </a:r>
          </a:p>
          <a:p>
            <a:pPr>
              <a:buNone/>
            </a:pPr>
            <a:r>
              <a:rPr lang="en-US" sz="1550" dirty="0">
                <a:latin typeface="Arial Narrow" pitchFamily="34" charset="0"/>
              </a:rPr>
              <a:t>	Clearly indicate who will handle correspondence at all stages of refereeing and publication, also post-publication. </a:t>
            </a:r>
            <a:r>
              <a:rPr lang="en-US" sz="1550" dirty="0">
                <a:solidFill>
                  <a:srgbClr val="00FFFF"/>
                </a:solidFill>
                <a:latin typeface="Arial Narrow" pitchFamily="34" charset="0"/>
              </a:rPr>
              <a:t>Ensure that the e-mail address is given and that contact details are kept up to date by the corresponding author</a:t>
            </a:r>
            <a:r>
              <a:rPr lang="en-US" sz="1550" dirty="0">
                <a:latin typeface="Arial Narrow" pitchFamily="34" charset="0"/>
              </a:rPr>
              <a:t>. </a:t>
            </a:r>
            <a:endParaRPr lang="en-US" sz="1600" dirty="0">
              <a:latin typeface="Arial Narrow" pitchFamily="34" charset="0"/>
            </a:endParaRPr>
          </a:p>
          <a:p>
            <a:pPr marL="137160" indent="0">
              <a:buNone/>
            </a:pPr>
            <a:endParaRPr lang="en-US" sz="1000" b="1" i="1" dirty="0">
              <a:solidFill>
                <a:srgbClr val="FFFF00"/>
              </a:solidFill>
              <a:latin typeface="Arial Narrow" pitchFamily="34" charset="0"/>
            </a:endParaRPr>
          </a:p>
          <a:p>
            <a:pPr marL="137160" indent="0">
              <a:buNone/>
            </a:pPr>
            <a:r>
              <a:rPr lang="en-US" sz="1700" b="1" i="1" dirty="0">
                <a:solidFill>
                  <a:srgbClr val="FFFF00"/>
                </a:solidFill>
                <a:latin typeface="Arial Narrow" pitchFamily="34" charset="0"/>
              </a:rPr>
              <a:t>Present/permanent address</a:t>
            </a:r>
          </a:p>
          <a:p>
            <a:pPr>
              <a:buNone/>
            </a:pPr>
            <a:r>
              <a:rPr lang="en-US" sz="1550" b="1" i="1" dirty="0">
                <a:latin typeface="Arial Narrow" pitchFamily="34" charset="0"/>
              </a:rPr>
              <a:t>	</a:t>
            </a:r>
            <a:r>
              <a:rPr lang="en-US" sz="1600" dirty="0"/>
              <a:t>If an author has moved since the work described in the article was done, or was visiting at the time, a 'Present address' (or 'Permanent address') may be indicated as a footnote to that author's name. The address at which the author actually did the work must be retained as the main, affiliation address. Superscript Arabic numerals are used for such footnotes.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a:t>
            </a:r>
          </a:p>
        </p:txBody>
      </p:sp>
      <p:sp>
        <p:nvSpPr>
          <p:cNvPr id="3" name="Content Placeholder 2"/>
          <p:cNvSpPr>
            <a:spLocks noGrp="1"/>
          </p:cNvSpPr>
          <p:nvPr>
            <p:ph idx="1"/>
          </p:nvPr>
        </p:nvSpPr>
        <p:spPr>
          <a:xfrm>
            <a:off x="457200" y="1417638"/>
            <a:ext cx="8534400" cy="5165724"/>
          </a:xfrm>
        </p:spPr>
        <p:txBody>
          <a:bodyPr>
            <a:normAutofit lnSpcReduction="10000"/>
          </a:bodyPr>
          <a:lstStyle/>
          <a:p>
            <a:pPr marL="137160" indent="0">
              <a:spcAft>
                <a:spcPts val="600"/>
              </a:spcAft>
              <a:buNone/>
            </a:pPr>
            <a:r>
              <a:rPr lang="en-US" dirty="0"/>
              <a:t>A concise and factual abstract is required. </a:t>
            </a:r>
          </a:p>
          <a:p>
            <a:pPr marL="137160" indent="0">
              <a:spcAft>
                <a:spcPts val="600"/>
              </a:spcAft>
              <a:buNone/>
            </a:pPr>
            <a:r>
              <a:rPr lang="en-US" dirty="0"/>
              <a:t>The abstract should state briefly the purpose of the research, the principal results and major conclusions. </a:t>
            </a:r>
          </a:p>
          <a:p>
            <a:pPr marL="137160" indent="0">
              <a:spcAft>
                <a:spcPts val="600"/>
              </a:spcAft>
              <a:buNone/>
            </a:pPr>
            <a:r>
              <a:rPr lang="en-US" dirty="0"/>
              <a:t>An abstract is often presented separately from the article, so it must be able to stand alone. For this reason, References should be avoided, but if essential, then cite the author(s) and year(s). </a:t>
            </a:r>
          </a:p>
          <a:p>
            <a:pPr marL="137160" indent="0">
              <a:spcAft>
                <a:spcPts val="600"/>
              </a:spcAft>
              <a:buNone/>
            </a:pPr>
            <a:r>
              <a:rPr lang="en-US" dirty="0"/>
              <a:t>Non-standard or uncommon abbreviations should be avoided, but if essential they must be defined at their first mention in the abstract itself.</a:t>
            </a:r>
          </a:p>
        </p:txBody>
      </p:sp>
    </p:spTree>
    <p:extLst>
      <p:ext uri="{BB962C8B-B14F-4D97-AF65-F5344CB8AC3E}">
        <p14:creationId xmlns:p14="http://schemas.microsoft.com/office/powerpoint/2010/main" val="3009681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400"/>
              <a:t>Abstracts </a:t>
            </a:r>
            <a:r>
              <a:rPr lang="en-GB" sz="3400" i="1"/>
              <a:t>(important note from examples of articles in the journal)</a:t>
            </a:r>
            <a:endParaRPr lang="en-US" sz="3400" i="1"/>
          </a:p>
        </p:txBody>
      </p:sp>
      <p:sp>
        <p:nvSpPr>
          <p:cNvPr id="3" name="Content Placeholder 2"/>
          <p:cNvSpPr>
            <a:spLocks noGrp="1"/>
          </p:cNvSpPr>
          <p:nvPr>
            <p:ph idx="1"/>
          </p:nvPr>
        </p:nvSpPr>
        <p:spPr>
          <a:xfrm>
            <a:off x="457200" y="1828800"/>
            <a:ext cx="8229600" cy="4480560"/>
          </a:xfrm>
        </p:spPr>
        <p:txBody>
          <a:bodyPr/>
          <a:lstStyle/>
          <a:p>
            <a:pPr marL="137160" indent="0">
              <a:buNone/>
            </a:pPr>
            <a:r>
              <a:rPr lang="en-GB"/>
              <a:t>Abstract contains </a:t>
            </a:r>
            <a:r>
              <a:rPr lang="en-GB">
                <a:solidFill>
                  <a:srgbClr val="FFFF00"/>
                </a:solidFill>
              </a:rPr>
              <a:t>complete elements</a:t>
            </a:r>
            <a:r>
              <a:rPr lang="en-GB"/>
              <a:t>, of the article, i.e. short background, aim, method, results &amp; discussion, and conclusion. Doing that, the Abstract becomes a stand alone section.</a:t>
            </a:r>
            <a:endParaRPr lang="en-US"/>
          </a:p>
        </p:txBody>
      </p:sp>
    </p:spTree>
    <p:extLst>
      <p:ext uri="{BB962C8B-B14F-4D97-AF65-F5344CB8AC3E}">
        <p14:creationId xmlns:p14="http://schemas.microsoft.com/office/powerpoint/2010/main" val="2007102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algn="l" fontAlgn="base"/>
            <a:r>
              <a:rPr lang="en-US" sz="2400"/>
              <a:t>An abstract from </a:t>
            </a:r>
            <a:r>
              <a:rPr lang="en-US" sz="2400" b="0" u="sng">
                <a:effectLst/>
                <a:hlinkClick r:id="rId2" tooltip="Go to Soil and Tillage Research on ScienceDirect"/>
              </a:rPr>
              <a:t>Soil and Tillage Research</a:t>
            </a:r>
            <a:r>
              <a:rPr lang="en-US" sz="2400">
                <a:effectLst/>
              </a:rPr>
              <a:t/>
            </a:r>
            <a:br>
              <a:rPr lang="en-US" sz="2400">
                <a:effectLst/>
              </a:rPr>
            </a:br>
            <a:r>
              <a:rPr lang="en-US" sz="2400" u="sng">
                <a:effectLst/>
                <a:hlinkClick r:id="rId3" tooltip="Go to table of contents for this volume/issue"/>
              </a:rPr>
              <a:t>Volume 140</a:t>
            </a:r>
            <a:r>
              <a:rPr lang="en-US" sz="2400">
                <a:effectLst/>
              </a:rPr>
              <a:t>, July 2014, Pages 20–28</a:t>
            </a:r>
            <a:br>
              <a:rPr lang="en-US" sz="2400">
                <a:effectLst/>
              </a:rPr>
            </a:br>
            <a:endParaRPr lang="en-US" sz="2400"/>
          </a:p>
        </p:txBody>
      </p:sp>
      <p:sp>
        <p:nvSpPr>
          <p:cNvPr id="3" name="Content Placeholder 2"/>
          <p:cNvSpPr>
            <a:spLocks noGrp="1"/>
          </p:cNvSpPr>
          <p:nvPr>
            <p:ph idx="1"/>
          </p:nvPr>
        </p:nvSpPr>
        <p:spPr>
          <a:xfrm>
            <a:off x="0" y="990600"/>
            <a:ext cx="9067800" cy="5791200"/>
          </a:xfrm>
        </p:spPr>
        <p:txBody>
          <a:bodyPr>
            <a:noAutofit/>
          </a:bodyPr>
          <a:lstStyle/>
          <a:p>
            <a:pPr marL="137160" indent="0" fontAlgn="base">
              <a:buNone/>
            </a:pPr>
            <a:r>
              <a:rPr lang="en-US" sz="1000" b="1"/>
              <a:t>Visual examinations and soil physical and hydraulic properties for assessing soil structural quality of soils with contrasting textures and land uses</a:t>
            </a:r>
          </a:p>
          <a:p>
            <a:pPr marL="137160" indent="0" fontAlgn="base">
              <a:buNone/>
            </a:pPr>
            <a:r>
              <a:rPr lang="en-US" sz="1000" u="sng">
                <a:hlinkClick r:id="rId4"/>
              </a:rPr>
              <a:t>Mansonia Pulido Moncada</a:t>
            </a:r>
            <a:r>
              <a:rPr lang="en-US" sz="1000"/>
              <a:t>, </a:t>
            </a:r>
            <a:r>
              <a:rPr lang="en-US" sz="1000" u="sng">
                <a:hlinkClick r:id="rId4"/>
              </a:rPr>
              <a:t>Letiane Helwig Penning</a:t>
            </a:r>
            <a:r>
              <a:rPr lang="en-US" sz="1000"/>
              <a:t>, </a:t>
            </a:r>
            <a:r>
              <a:rPr lang="en-US" sz="1000" u="sng">
                <a:hlinkClick r:id="rId4"/>
              </a:rPr>
              <a:t>Luis Carlos Timm</a:t>
            </a:r>
            <a:r>
              <a:rPr lang="en-US" sz="1000"/>
              <a:t>, </a:t>
            </a:r>
            <a:r>
              <a:rPr lang="en-US" sz="1000" u="sng">
                <a:hlinkClick r:id="rId4"/>
              </a:rPr>
              <a:t>Donald Gabriels</a:t>
            </a:r>
            <a:r>
              <a:rPr lang="en-US" sz="1000" u="sng" baseline="30000">
                <a:hlinkClick r:id="rId5" tooltip="Affiliation: b"/>
              </a:rPr>
              <a:t>b</a:t>
            </a:r>
            <a:r>
              <a:rPr lang="en-US" sz="1000"/>
              <a:t>, </a:t>
            </a:r>
            <a:r>
              <a:rPr lang="en-US" sz="1000" u="sng">
                <a:hlinkClick r:id="rId4"/>
              </a:rPr>
              <a:t>Wim M. Cornelis</a:t>
            </a:r>
            <a:endParaRPr lang="en-US" sz="1000"/>
          </a:p>
          <a:p>
            <a:pPr marL="137160" indent="0" fontAlgn="base">
              <a:buNone/>
            </a:pPr>
            <a:endParaRPr lang="en-US" sz="900"/>
          </a:p>
          <a:p>
            <a:pPr marL="137160" indent="0" fontAlgn="base">
              <a:buNone/>
            </a:pPr>
            <a:r>
              <a:rPr lang="en-US" sz="1000"/>
              <a:t>Highlights</a:t>
            </a:r>
            <a:endParaRPr lang="en-US" sz="1000" b="1"/>
          </a:p>
          <a:p>
            <a:pPr marL="137160" indent="0" fontAlgn="base">
              <a:buNone/>
            </a:pPr>
            <a:r>
              <a:rPr lang="en-US" sz="1000"/>
              <a:t>•Reliable semi-quantitative methods to assess soil structural quality.</a:t>
            </a:r>
          </a:p>
          <a:p>
            <a:pPr marL="137160" indent="0" fontAlgn="base">
              <a:buNone/>
            </a:pPr>
            <a:r>
              <a:rPr lang="en-US" sz="1000"/>
              <a:t>•Visual examination methods as encouraging estimators of soil physical properties.</a:t>
            </a:r>
          </a:p>
          <a:p>
            <a:pPr marL="137160" indent="0" fontAlgn="base">
              <a:buNone/>
            </a:pPr>
            <a:r>
              <a:rPr lang="en-US" sz="1000"/>
              <a:t>•SOC </a:t>
            </a:r>
            <a:r>
              <a:rPr lang="en-US" sz="1000" i="1"/>
              <a:t>per se</a:t>
            </a:r>
            <a:r>
              <a:rPr lang="en-US" sz="1000"/>
              <a:t> is not always well related to the soil structural quality.</a:t>
            </a:r>
          </a:p>
          <a:p>
            <a:pPr marL="137160" indent="0" fontAlgn="base">
              <a:buNone/>
            </a:pPr>
            <a:r>
              <a:rPr lang="en-US" sz="1000"/>
              <a:t>•Evidence of tillage effect on soil structure from visual examinations.</a:t>
            </a:r>
          </a:p>
          <a:p>
            <a:pPr marL="137160" indent="0" fontAlgn="base">
              <a:buNone/>
            </a:pPr>
            <a:endParaRPr lang="en-US" sz="1000"/>
          </a:p>
          <a:p>
            <a:pPr marL="137160" indent="0" fontAlgn="base">
              <a:buNone/>
            </a:pPr>
            <a:r>
              <a:rPr lang="en-US" sz="1000"/>
              <a:t>Abstract</a:t>
            </a:r>
          </a:p>
          <a:p>
            <a:pPr marL="137160" indent="0" fontAlgn="base">
              <a:buNone/>
            </a:pPr>
            <a:r>
              <a:rPr lang="en-US" sz="1000"/>
              <a:t>This study evaluates the use and the ability of visual examinations for assessing soil structural quality (SSQ) in soils with contrasting textures and under different land uses. The study searched for similarities in SSQ class between visual examinations and soil physical and hydraulic properties (soil organic carbon (SOC), aggregate stability, bulk density, porosity, plant available water capacity (PAWC) and unsaturated and saturated hydraulic conductivity), as well as the statistical relationships between them. The visual examinations used were the visual evaluation of soil structure (VESS), the visual soil assessment (VSA), the visual assessment of aggregate stability and the visual type of aggregates index. The latter is proposed as a new visual index for assessing SSQ. Samples were taken on a sandy loam and a silt loam soil, both under cereal monoculture (CM) and permanent pasture (PP), with conventional tillage and no tillage, respectively. Visual examination methods indicated significant differences between CM and PP in the silt loam soil (0.01 &lt; </a:t>
            </a:r>
            <a:r>
              <a:rPr lang="en-US" sz="1000" i="1"/>
              <a:t>P</a:t>
            </a:r>
            <a:r>
              <a:rPr lang="en-US" sz="1000"/>
              <a:t> &lt; 0.05), which were confirmed by significant differences in soil porosity and PAWC values. Wet sieving and the visual type of aggregates index were similar in identifying differences between land uses in both soils. Measurements of the visual type of aggregates index and of the hydraulic conductivity at different pressure heads were similar in indicating the soil structure condition of the soils. In the silt loam soil, the visual examinations were most related to properties such as SOC, PAWC, aggregate stability and porosity, whereas in the sandy loam soil they were most associated with water flow properties. The present study demonstrated that visual examinations are reliable semi-quantitative methods to assess SSQ and could be considered as promising visual predictors of soil physical properties (0.33 &lt; </a:t>
            </a:r>
            <a:r>
              <a:rPr lang="en-US" sz="1000" i="1"/>
              <a:t>R</a:t>
            </a:r>
            <a:r>
              <a:rPr lang="en-US" sz="1000" baseline="30000"/>
              <a:t>2</a:t>
            </a:r>
            <a:r>
              <a:rPr lang="en-US" sz="1000"/>
              <a:t> &lt; 0.95). Finally, from the dissimilarities in terms of soil quality found with the VSA, VESS and porosity compare to the amount of SOC, SOC should be used cautiously as a sole indicator for soil structural quality as has been proposed in the literature, because SOC</a:t>
            </a:r>
            <a:r>
              <a:rPr lang="en-US" sz="1000" i="1"/>
              <a:t>per se</a:t>
            </a:r>
            <a:r>
              <a:rPr lang="en-US" sz="1000"/>
              <a:t> is not always well related to soil structural quality.</a:t>
            </a:r>
          </a:p>
          <a:p>
            <a:pPr marL="137160" indent="0" fontAlgn="base">
              <a:buNone/>
            </a:pPr>
            <a:endParaRPr lang="en-US" sz="1000"/>
          </a:p>
          <a:p>
            <a:pPr marL="137160" indent="0" fontAlgn="base">
              <a:buNone/>
            </a:pPr>
            <a:r>
              <a:rPr lang="en-US" sz="1000"/>
              <a:t>Abbreviations</a:t>
            </a:r>
          </a:p>
          <a:p>
            <a:pPr marL="137160" indent="0" fontAlgn="base">
              <a:buNone/>
            </a:pPr>
            <a:r>
              <a:rPr lang="en-US" sz="1000"/>
              <a:t>AC, air capacity; BD, bulk density; CM, cereal monoculture under conventional tillage; </a:t>
            </a:r>
            <a:r>
              <a:rPr lang="en-US" sz="1000" i="1"/>
              <a:t>K</a:t>
            </a:r>
            <a:r>
              <a:rPr lang="en-US" sz="1000" baseline="-25000"/>
              <a:t>s</a:t>
            </a:r>
            <a:r>
              <a:rPr lang="en-US" sz="1000"/>
              <a:t>, saturated hydraulic conductivity; </a:t>
            </a:r>
            <a:r>
              <a:rPr lang="en-US" sz="1000" i="1"/>
              <a:t>K</a:t>
            </a:r>
            <a:r>
              <a:rPr lang="en-US" sz="1000" baseline="-25000"/>
              <a:t>(h)</a:t>
            </a:r>
            <a:r>
              <a:rPr lang="en-US" sz="1000"/>
              <a:t>, unsaturated hydraulic conductivity; LP, laboratory permeameter; MacP, macropores; MicP, Pmicropores; MWD, mean weight diameter; PAWC, plant available water capacity; PP, permanent pasture; SOC, soil organic carbon; SWRC, soil water retention curve; TI, tension infiltrometer; TPV, total pore volume; VESS, visual evaluation of soil structure; VSA, visual soil assessment</a:t>
            </a:r>
          </a:p>
          <a:p>
            <a:pPr marL="137160" indent="0" fontAlgn="base">
              <a:buNone/>
            </a:pPr>
            <a:endParaRPr lang="en-US" sz="1000"/>
          </a:p>
          <a:p>
            <a:pPr marL="137160" indent="0" fontAlgn="base">
              <a:buNone/>
            </a:pPr>
            <a:r>
              <a:rPr lang="en-US" sz="1000"/>
              <a:t>Keywords</a:t>
            </a:r>
          </a:p>
          <a:p>
            <a:pPr marL="137160" indent="0" fontAlgn="base">
              <a:buNone/>
            </a:pPr>
            <a:r>
              <a:rPr lang="en-US" sz="1000"/>
              <a:t>Visual soil evaluation; Type of aggregates; Soil hydraulic conductivity; Aggregate stability</a:t>
            </a:r>
          </a:p>
          <a:p>
            <a:pPr marL="137160" indent="0">
              <a:buNone/>
            </a:pPr>
            <a:endParaRPr lang="en-US" sz="1000"/>
          </a:p>
        </p:txBody>
      </p:sp>
    </p:spTree>
    <p:extLst>
      <p:ext uri="{BB962C8B-B14F-4D97-AF65-F5344CB8AC3E}">
        <p14:creationId xmlns:p14="http://schemas.microsoft.com/office/powerpoint/2010/main" val="3896758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effectLst/>
              </a:rPr>
              <a:t>Graphical abstract</a:t>
            </a:r>
            <a:r>
              <a:rPr lang="en-US" b="0">
                <a:effectLst/>
              </a:rPr>
              <a:t> </a:t>
            </a:r>
            <a:endParaRPr lang="en-US" i="1">
              <a:solidFill>
                <a:srgbClr val="FFFF00"/>
              </a:solidFill>
            </a:endParaRPr>
          </a:p>
        </p:txBody>
      </p:sp>
      <p:sp>
        <p:nvSpPr>
          <p:cNvPr id="3" name="Content Placeholder 2"/>
          <p:cNvSpPr>
            <a:spLocks noGrp="1"/>
          </p:cNvSpPr>
          <p:nvPr>
            <p:ph idx="1"/>
          </p:nvPr>
        </p:nvSpPr>
        <p:spPr>
          <a:xfrm>
            <a:off x="457200" y="1447800"/>
            <a:ext cx="8458200" cy="5181600"/>
          </a:xfrm>
        </p:spPr>
        <p:txBody>
          <a:bodyPr>
            <a:normAutofit fontScale="85000" lnSpcReduction="20000"/>
          </a:bodyPr>
          <a:lstStyle/>
          <a:p>
            <a:pPr marL="137160" indent="0">
              <a:buNone/>
            </a:pPr>
            <a:r>
              <a:rPr lang="en-US" dirty="0"/>
              <a:t>Although a graphical abstract is </a:t>
            </a:r>
            <a:r>
              <a:rPr lang="en-US" dirty="0">
                <a:solidFill>
                  <a:srgbClr val="00FFFF"/>
                </a:solidFill>
              </a:rPr>
              <a:t>optional</a:t>
            </a:r>
            <a:r>
              <a:rPr lang="en-US" dirty="0"/>
              <a:t>, its use is </a:t>
            </a:r>
            <a:r>
              <a:rPr lang="en-US" dirty="0">
                <a:solidFill>
                  <a:srgbClr val="00FFFF"/>
                </a:solidFill>
              </a:rPr>
              <a:t>encouraged</a:t>
            </a:r>
            <a:r>
              <a:rPr lang="en-US" dirty="0"/>
              <a:t> as it draws more attention to the online article. </a:t>
            </a:r>
            <a:r>
              <a:rPr lang="en-US" dirty="0">
                <a:solidFill>
                  <a:srgbClr val="FFFF00"/>
                </a:solidFill>
              </a:rPr>
              <a:t>The graphical abstract should summarize the contents of the article in a concise, pictorial form designed to capture the attention of a wide readership</a:t>
            </a:r>
            <a:r>
              <a:rPr lang="en-US" dirty="0"/>
              <a:t>. </a:t>
            </a:r>
            <a:r>
              <a:rPr lang="en-US" u="sng" dirty="0"/>
              <a:t>Graphical abstracts should be submitted as a separate file in the online submission system</a:t>
            </a:r>
            <a:r>
              <a:rPr lang="en-US" dirty="0"/>
              <a:t>. Image size: Please provide an image with a minimum of 531 × 1328 pixels (h × w) or proportionally more. The image should be readable at a size of 5 × 13 cm using a regular screen resolution of 96 dpi. Preferred file types: TIFF, EPS, PDF or MS Office files. You can view </a:t>
            </a:r>
            <a:r>
              <a:rPr lang="en-US" dirty="0">
                <a:hlinkClick r:id="rId2"/>
              </a:rPr>
              <a:t>Example Graphical Abstracts</a:t>
            </a:r>
            <a:r>
              <a:rPr lang="en-US" dirty="0"/>
              <a:t> on our information site.</a:t>
            </a:r>
            <a:br>
              <a:rPr lang="en-US" dirty="0"/>
            </a:br>
            <a:r>
              <a:rPr lang="en-US" dirty="0"/>
              <a:t>Authors can make use of Elsevier's </a:t>
            </a:r>
            <a:r>
              <a:rPr lang="en-US" dirty="0">
                <a:hlinkClick r:id="rId3"/>
              </a:rPr>
              <a:t>Illustration Services</a:t>
            </a:r>
            <a:r>
              <a:rPr lang="en-US" dirty="0"/>
              <a:t> to ensure the best presentation of their images and in accordance with all technical requirements.</a:t>
            </a:r>
          </a:p>
        </p:txBody>
      </p:sp>
    </p:spTree>
    <p:extLst>
      <p:ext uri="{BB962C8B-B14F-4D97-AF65-F5344CB8AC3E}">
        <p14:creationId xmlns:p14="http://schemas.microsoft.com/office/powerpoint/2010/main" val="4204845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2571-7198-4483-B90F-FAA7AB23E8AE}"/>
              </a:ext>
            </a:extLst>
          </p:cNvPr>
          <p:cNvSpPr>
            <a:spLocks noGrp="1"/>
          </p:cNvSpPr>
          <p:nvPr>
            <p:ph type="title"/>
          </p:nvPr>
        </p:nvSpPr>
        <p:spPr/>
        <p:txBody>
          <a:bodyPr/>
          <a:lstStyle/>
          <a:p>
            <a:r>
              <a:rPr lang="en-US" dirty="0"/>
              <a:t>What is graphical abstract?</a:t>
            </a:r>
          </a:p>
        </p:txBody>
      </p:sp>
      <p:sp>
        <p:nvSpPr>
          <p:cNvPr id="3" name="Content Placeholder 2">
            <a:extLst>
              <a:ext uri="{FF2B5EF4-FFF2-40B4-BE49-F238E27FC236}">
                <a16:creationId xmlns:a16="http://schemas.microsoft.com/office/drawing/2014/main" id="{E4CC7688-A6C5-4916-A67C-4DF8F1ABC153}"/>
              </a:ext>
            </a:extLst>
          </p:cNvPr>
          <p:cNvSpPr>
            <a:spLocks noGrp="1"/>
          </p:cNvSpPr>
          <p:nvPr>
            <p:ph idx="1"/>
          </p:nvPr>
        </p:nvSpPr>
        <p:spPr/>
        <p:txBody>
          <a:bodyPr/>
          <a:lstStyle/>
          <a:p>
            <a:pPr marL="137160" indent="0">
              <a:buNone/>
            </a:pPr>
            <a:r>
              <a:rPr lang="en-US" dirty="0">
                <a:solidFill>
                  <a:srgbClr val="FFFF00"/>
                </a:solidFill>
              </a:rPr>
              <a:t>A Graphical Abstract is a single, concise, pictorial and visual summary of the main findings of the article</a:t>
            </a:r>
            <a:r>
              <a:rPr lang="en-US" dirty="0"/>
              <a:t>. This could either be the concluding figure from the article or a figure that is specially designed for the purpose, which captures the content of the article for readers at a single glance. Please see examples below.</a:t>
            </a:r>
          </a:p>
        </p:txBody>
      </p:sp>
    </p:spTree>
    <p:extLst>
      <p:ext uri="{BB962C8B-B14F-4D97-AF65-F5344CB8AC3E}">
        <p14:creationId xmlns:p14="http://schemas.microsoft.com/office/powerpoint/2010/main" val="4182356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DB8E-F2F6-43CF-970E-BFE9A1D7D703}"/>
              </a:ext>
            </a:extLst>
          </p:cNvPr>
          <p:cNvSpPr>
            <a:spLocks noGrp="1"/>
          </p:cNvSpPr>
          <p:nvPr>
            <p:ph type="title"/>
          </p:nvPr>
        </p:nvSpPr>
        <p:spPr/>
        <p:txBody>
          <a:bodyPr>
            <a:normAutofit fontScale="90000"/>
          </a:bodyPr>
          <a:lstStyle/>
          <a:p>
            <a:r>
              <a:rPr lang="en-US" dirty="0"/>
              <a:t>Some examples of graphical abstracts (1)</a:t>
            </a:r>
          </a:p>
        </p:txBody>
      </p:sp>
      <p:pic>
        <p:nvPicPr>
          <p:cNvPr id="4" name="Content Placeholder 3">
            <a:extLst>
              <a:ext uri="{FF2B5EF4-FFF2-40B4-BE49-F238E27FC236}">
                <a16:creationId xmlns:a16="http://schemas.microsoft.com/office/drawing/2014/main" id="{D5FC346E-4764-433A-8914-0590EB6203D1}"/>
              </a:ext>
            </a:extLst>
          </p:cNvPr>
          <p:cNvPicPr>
            <a:picLocks noGrp="1" noChangeAspect="1"/>
          </p:cNvPicPr>
          <p:nvPr>
            <p:ph idx="1"/>
          </p:nvPr>
        </p:nvPicPr>
        <p:blipFill rotWithShape="1">
          <a:blip r:embed="rId2"/>
          <a:srcRect l="26852" t="43587" r="10185" b="23491"/>
          <a:stretch/>
        </p:blipFill>
        <p:spPr>
          <a:xfrm>
            <a:off x="0" y="2170387"/>
            <a:ext cx="9144000" cy="3468414"/>
          </a:xfrm>
          <a:prstGeom prst="rect">
            <a:avLst/>
          </a:prstGeom>
        </p:spPr>
      </p:pic>
    </p:spTree>
    <p:extLst>
      <p:ext uri="{BB962C8B-B14F-4D97-AF65-F5344CB8AC3E}">
        <p14:creationId xmlns:p14="http://schemas.microsoft.com/office/powerpoint/2010/main" val="2977289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DB8E-F2F6-43CF-970E-BFE9A1D7D703}"/>
              </a:ext>
            </a:extLst>
          </p:cNvPr>
          <p:cNvSpPr>
            <a:spLocks noGrp="1"/>
          </p:cNvSpPr>
          <p:nvPr>
            <p:ph type="title"/>
          </p:nvPr>
        </p:nvSpPr>
        <p:spPr/>
        <p:txBody>
          <a:bodyPr>
            <a:normAutofit fontScale="90000"/>
          </a:bodyPr>
          <a:lstStyle/>
          <a:p>
            <a:r>
              <a:rPr lang="en-US" dirty="0"/>
              <a:t>Some examples of graphical abstracts (2)</a:t>
            </a:r>
          </a:p>
        </p:txBody>
      </p:sp>
      <p:pic>
        <p:nvPicPr>
          <p:cNvPr id="6" name="Content Placeholder 5">
            <a:extLst>
              <a:ext uri="{FF2B5EF4-FFF2-40B4-BE49-F238E27FC236}">
                <a16:creationId xmlns:a16="http://schemas.microsoft.com/office/drawing/2014/main" id="{A06104D1-CBBA-4A73-A9F1-5A39C9E2DA42}"/>
              </a:ext>
            </a:extLst>
          </p:cNvPr>
          <p:cNvPicPr>
            <a:picLocks noGrp="1" noChangeAspect="1"/>
          </p:cNvPicPr>
          <p:nvPr>
            <p:ph idx="1"/>
          </p:nvPr>
        </p:nvPicPr>
        <p:blipFill rotWithShape="1">
          <a:blip r:embed="rId2"/>
          <a:srcRect l="26852" t="53929" r="42592" b="21846"/>
          <a:stretch/>
        </p:blipFill>
        <p:spPr>
          <a:xfrm>
            <a:off x="88216" y="1676400"/>
            <a:ext cx="9055784" cy="4038600"/>
          </a:xfrm>
          <a:prstGeom prst="rect">
            <a:avLst/>
          </a:prstGeom>
        </p:spPr>
      </p:pic>
    </p:spTree>
    <p:extLst>
      <p:ext uri="{BB962C8B-B14F-4D97-AF65-F5344CB8AC3E}">
        <p14:creationId xmlns:p14="http://schemas.microsoft.com/office/powerpoint/2010/main" val="2206897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9D3C-0969-4327-A3CA-F9ECAAFCDA87}"/>
              </a:ext>
            </a:extLst>
          </p:cNvPr>
          <p:cNvSpPr>
            <a:spLocks noGrp="1"/>
          </p:cNvSpPr>
          <p:nvPr>
            <p:ph type="title"/>
          </p:nvPr>
        </p:nvSpPr>
        <p:spPr/>
        <p:txBody>
          <a:bodyPr>
            <a:normAutofit fontScale="90000"/>
          </a:bodyPr>
          <a:lstStyle/>
          <a:p>
            <a:r>
              <a:rPr lang="en-US" dirty="0"/>
              <a:t>Some examples of graphical abstracts (3)</a:t>
            </a:r>
          </a:p>
        </p:txBody>
      </p:sp>
      <p:pic>
        <p:nvPicPr>
          <p:cNvPr id="4" name="Content Placeholder 3">
            <a:extLst>
              <a:ext uri="{FF2B5EF4-FFF2-40B4-BE49-F238E27FC236}">
                <a16:creationId xmlns:a16="http://schemas.microsoft.com/office/drawing/2014/main" id="{AA1A4735-D585-48E2-96B1-598BD7783D25}"/>
              </a:ext>
            </a:extLst>
          </p:cNvPr>
          <p:cNvPicPr>
            <a:picLocks noGrp="1" noChangeAspect="1"/>
          </p:cNvPicPr>
          <p:nvPr>
            <p:ph idx="1"/>
          </p:nvPr>
        </p:nvPicPr>
        <p:blipFill rotWithShape="1">
          <a:blip r:embed="rId2"/>
          <a:srcRect l="57407" t="60048" r="11111" b="11968"/>
          <a:stretch/>
        </p:blipFill>
        <p:spPr>
          <a:xfrm>
            <a:off x="152400" y="1828799"/>
            <a:ext cx="8839200" cy="4419603"/>
          </a:xfrm>
          <a:prstGeom prst="rect">
            <a:avLst/>
          </a:prstGeom>
        </p:spPr>
      </p:pic>
    </p:spTree>
    <p:extLst>
      <p:ext uri="{BB962C8B-B14F-4D97-AF65-F5344CB8AC3E}">
        <p14:creationId xmlns:p14="http://schemas.microsoft.com/office/powerpoint/2010/main" val="245053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Borja, 2014 (Elsevier.com): </a:t>
            </a:r>
            <a:r>
              <a:rPr lang="en-US" sz="3200" u="sng" dirty="0">
                <a:solidFill>
                  <a:srgbClr val="FFFF00"/>
                </a:solidFill>
              </a:rPr>
              <a:t>Six things</a:t>
            </a:r>
            <a:r>
              <a:rPr lang="en-US" sz="3200" dirty="0">
                <a:solidFill>
                  <a:srgbClr val="FFFF00"/>
                </a:solidFill>
              </a:rPr>
              <a:t> to do before writing your manuscript</a:t>
            </a:r>
          </a:p>
        </p:txBody>
      </p:sp>
      <p:sp>
        <p:nvSpPr>
          <p:cNvPr id="3" name="Content Placeholder 2"/>
          <p:cNvSpPr>
            <a:spLocks noGrp="1"/>
          </p:cNvSpPr>
          <p:nvPr>
            <p:ph idx="1"/>
          </p:nvPr>
        </p:nvSpPr>
        <p:spPr/>
        <p:txBody>
          <a:bodyPr/>
          <a:lstStyle/>
          <a:p>
            <a:pPr marL="651510" indent="-514350">
              <a:buFont typeface="+mj-lt"/>
              <a:buAutoNum type="arabicPeriod"/>
            </a:pPr>
            <a:r>
              <a:rPr lang="en-US" dirty="0"/>
              <a:t>Is your work </a:t>
            </a:r>
            <a:r>
              <a:rPr lang="en-US" dirty="0">
                <a:solidFill>
                  <a:srgbClr val="FFFF00"/>
                </a:solidFill>
              </a:rPr>
              <a:t>publishable</a:t>
            </a:r>
            <a:r>
              <a:rPr lang="en-US" dirty="0"/>
              <a:t>?</a:t>
            </a:r>
          </a:p>
          <a:p>
            <a:pPr marL="651510" indent="-514350">
              <a:buFont typeface="+mj-lt"/>
              <a:buAutoNum type="arabicPeriod"/>
            </a:pPr>
            <a:r>
              <a:rPr lang="en-US" dirty="0"/>
              <a:t>What </a:t>
            </a:r>
            <a:r>
              <a:rPr lang="en-US" dirty="0">
                <a:solidFill>
                  <a:srgbClr val="FFFF00"/>
                </a:solidFill>
              </a:rPr>
              <a:t>type</a:t>
            </a:r>
            <a:r>
              <a:rPr lang="en-US" dirty="0"/>
              <a:t> of manuscript to write?</a:t>
            </a:r>
          </a:p>
          <a:p>
            <a:pPr marL="651510" indent="-514350">
              <a:buFont typeface="+mj-lt"/>
              <a:buAutoNum type="arabicPeriod"/>
            </a:pPr>
            <a:r>
              <a:rPr lang="en-US" dirty="0"/>
              <a:t>Choose the </a:t>
            </a:r>
            <a:r>
              <a:rPr lang="en-US" dirty="0">
                <a:solidFill>
                  <a:srgbClr val="FFFF00"/>
                </a:solidFill>
              </a:rPr>
              <a:t>target journal</a:t>
            </a:r>
          </a:p>
          <a:p>
            <a:pPr marL="651510" indent="-514350">
              <a:buFont typeface="+mj-lt"/>
              <a:buAutoNum type="arabicPeriod"/>
            </a:pPr>
            <a:r>
              <a:rPr lang="en-US" dirty="0"/>
              <a:t>Understand the </a:t>
            </a:r>
            <a:r>
              <a:rPr lang="en-US" dirty="0">
                <a:solidFill>
                  <a:srgbClr val="FFFF00"/>
                </a:solidFill>
              </a:rPr>
              <a:t>journal requirements </a:t>
            </a:r>
          </a:p>
          <a:p>
            <a:pPr marL="651510" indent="-514350">
              <a:buFont typeface="+mj-lt"/>
              <a:buAutoNum type="arabicPeriod"/>
            </a:pPr>
            <a:r>
              <a:rPr lang="en-US" dirty="0"/>
              <a:t>Pay attention on the </a:t>
            </a:r>
            <a:r>
              <a:rPr lang="en-US" dirty="0">
                <a:solidFill>
                  <a:srgbClr val="FFFF00"/>
                </a:solidFill>
              </a:rPr>
              <a:t>article structure</a:t>
            </a:r>
          </a:p>
          <a:p>
            <a:pPr marL="651510" indent="-514350">
              <a:buFont typeface="+mj-lt"/>
              <a:buAutoNum type="arabicPeriod"/>
            </a:pPr>
            <a:r>
              <a:rPr lang="en-US" dirty="0"/>
              <a:t>Understand publication </a:t>
            </a:r>
            <a:r>
              <a:rPr lang="en-US" dirty="0">
                <a:solidFill>
                  <a:srgbClr val="FFFF00"/>
                </a:solidFill>
              </a:rPr>
              <a:t>ethics </a:t>
            </a:r>
          </a:p>
          <a:p>
            <a:endParaRPr lang="en-US" dirty="0"/>
          </a:p>
          <a:p>
            <a:pPr marL="137160" indent="0">
              <a:buNone/>
            </a:pPr>
            <a:r>
              <a:rPr lang="en-US" sz="4000" dirty="0">
                <a:solidFill>
                  <a:srgbClr val="FFFF00"/>
                </a:solidFill>
              </a:rPr>
              <a:t>GFA can help on these six things</a:t>
            </a:r>
          </a:p>
        </p:txBody>
      </p:sp>
    </p:spTree>
    <p:extLst>
      <p:ext uri="{BB962C8B-B14F-4D97-AF65-F5344CB8AC3E}">
        <p14:creationId xmlns:p14="http://schemas.microsoft.com/office/powerpoint/2010/main" val="381749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Highlights</a:t>
            </a:r>
            <a:endParaRPr lang="en-US" i="1" dirty="0">
              <a:solidFill>
                <a:srgbClr val="FFFF00"/>
              </a:solidFill>
            </a:endParaRPr>
          </a:p>
        </p:txBody>
      </p:sp>
      <p:sp>
        <p:nvSpPr>
          <p:cNvPr id="3" name="Content Placeholder 2"/>
          <p:cNvSpPr>
            <a:spLocks noGrp="1"/>
          </p:cNvSpPr>
          <p:nvPr>
            <p:ph idx="1"/>
          </p:nvPr>
        </p:nvSpPr>
        <p:spPr>
          <a:xfrm>
            <a:off x="457200" y="1600200"/>
            <a:ext cx="8382000" cy="4953000"/>
          </a:xfrm>
        </p:spPr>
        <p:txBody>
          <a:bodyPr>
            <a:normAutofit/>
          </a:bodyPr>
          <a:lstStyle/>
          <a:p>
            <a:pPr marL="137160" indent="0">
              <a:spcAft>
                <a:spcPts val="600"/>
              </a:spcAft>
              <a:buNone/>
            </a:pPr>
            <a:r>
              <a:rPr lang="en-US" dirty="0">
                <a:solidFill>
                  <a:srgbClr val="00FFFF"/>
                </a:solidFill>
              </a:rPr>
              <a:t>Highlights are mandatory for this journal</a:t>
            </a:r>
            <a:r>
              <a:rPr lang="en-US" dirty="0"/>
              <a:t>. They consist of a short collection of bullet points that convey the core findings of the article and should be submitted in a separate editable file in the online submission system. Please use 'Highlights' in the file name and include 3 to 5 bullet points (maximum 85 characters, including spaces, per bullet point). You can view </a:t>
            </a:r>
            <a:r>
              <a:rPr lang="en-US" dirty="0">
                <a:hlinkClick r:id="rId2"/>
              </a:rPr>
              <a:t>example Highlights</a:t>
            </a:r>
            <a:r>
              <a:rPr lang="en-US" dirty="0"/>
              <a:t> on our information site.</a:t>
            </a:r>
          </a:p>
        </p:txBody>
      </p:sp>
    </p:spTree>
    <p:extLst>
      <p:ext uri="{BB962C8B-B14F-4D97-AF65-F5344CB8AC3E}">
        <p14:creationId xmlns:p14="http://schemas.microsoft.com/office/powerpoint/2010/main" val="1705255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BE6E8-8060-4B9E-8A20-48F1A63AD806}"/>
              </a:ext>
            </a:extLst>
          </p:cNvPr>
          <p:cNvSpPr>
            <a:spLocks noGrp="1"/>
          </p:cNvSpPr>
          <p:nvPr>
            <p:ph type="title"/>
          </p:nvPr>
        </p:nvSpPr>
        <p:spPr>
          <a:xfrm>
            <a:off x="76200" y="274638"/>
            <a:ext cx="8915400" cy="1143000"/>
          </a:xfrm>
        </p:spPr>
        <p:txBody>
          <a:bodyPr>
            <a:noAutofit/>
          </a:bodyPr>
          <a:lstStyle/>
          <a:p>
            <a:r>
              <a:rPr lang="en-US" sz="2400" dirty="0">
                <a:solidFill>
                  <a:schemeClr val="tx1"/>
                </a:solidFill>
                <a:effectLst/>
              </a:rPr>
              <a:t>Soil structural stability assessment with the fluidized bed, aggregate stability, and rainfall simulation on long-term tillage and crop rotation systems</a:t>
            </a:r>
            <a:r>
              <a:rPr lang="en-US" sz="2400" b="0" dirty="0">
                <a:effectLst/>
              </a:rPr>
              <a:t/>
            </a:r>
            <a:br>
              <a:rPr lang="en-US" sz="2400" b="0" dirty="0">
                <a:effectLst/>
              </a:rPr>
            </a:br>
            <a:r>
              <a:rPr lang="en-US" sz="2000" b="0" u="sng" dirty="0">
                <a:effectLst/>
                <a:hlinkClick r:id="rId2" tooltip="Persistent link using digital object identifier"/>
              </a:rPr>
              <a:t>https://doi.org/10.1016/j.still.2017.12.009</a:t>
            </a:r>
            <a:endParaRPr lang="en-US" sz="2400" dirty="0"/>
          </a:p>
        </p:txBody>
      </p:sp>
      <p:sp>
        <p:nvSpPr>
          <p:cNvPr id="4" name="Rectangle 1">
            <a:extLst>
              <a:ext uri="{FF2B5EF4-FFF2-40B4-BE49-F238E27FC236}">
                <a16:creationId xmlns:a16="http://schemas.microsoft.com/office/drawing/2014/main" id="{960A2657-E383-4CD7-B712-641E951E0EA1}"/>
              </a:ext>
            </a:extLst>
          </p:cNvPr>
          <p:cNvSpPr>
            <a:spLocks noGrp="1" noChangeArrowheads="1"/>
          </p:cNvSpPr>
          <p:nvPr>
            <p:ph idx="1"/>
          </p:nvPr>
        </p:nvSpPr>
        <p:spPr bwMode="auto">
          <a:xfrm>
            <a:off x="381000" y="2514600"/>
            <a:ext cx="86106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lvl="1" indent="-457200">
              <a:buClrTx/>
              <a:buSzTx/>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Corn residue improved </a:t>
            </a:r>
            <a:r>
              <a:rPr kumimoji="0" lang="en-US" altLang="en-US" sz="2000" b="0" i="0" u="none" strike="noStrike" cap="none" normalizeH="0" baseline="0" dirty="0">
                <a:ln>
                  <a:noFill/>
                </a:ln>
                <a:solidFill>
                  <a:srgbClr val="00FFFF"/>
                </a:solidFill>
                <a:effectLst/>
                <a:latin typeface="Arial" panose="020B0604020202020204" pitchFamily="34" charset="0"/>
                <a:cs typeface="Arial" panose="020B0604020202020204" pitchFamily="34" charset="0"/>
                <a:hlinkClick r:id="rId3" tooltip="Learn more about Soil Aggregates"/>
              </a:rPr>
              <a:t>soil aggregate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stability compared to soybean residue.</a:t>
            </a:r>
          </a:p>
          <a:p>
            <a:pPr marL="0" indent="0">
              <a:buClrTx/>
              <a:buSzTx/>
              <a:buNone/>
            </a:pPr>
            <a:endParaRPr kumimoji="0" lang="en-US" altLang="en-US" sz="2000" b="0" i="0" u="none" strike="noStrike" cap="none" normalizeH="0" baseline="0" dirty="0">
              <a:ln>
                <a:noFill/>
              </a:ln>
              <a:effectLst/>
              <a:latin typeface="Arial" panose="020B0604020202020204" pitchFamily="34" charset="0"/>
              <a:cs typeface="Arial" panose="020B0604020202020204" pitchFamily="34" charset="0"/>
            </a:endParaRPr>
          </a:p>
          <a:p>
            <a:pPr marL="457200" lvl="1" indent="-457200">
              <a:buClrTx/>
              <a:buSzTx/>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hlinkClick r:id="rId4" tooltip="Learn more about No-till farming"/>
              </a:rPr>
              <a:t>No-till</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compared to chisel tillage, </a:t>
            </a:r>
            <a:r>
              <a:rPr kumimoji="0" lang="en-US" altLang="en-US" sz="2000" b="0" i="0" u="none" strike="noStrike" cap="none" normalizeH="0" baseline="0" dirty="0">
                <a:ln>
                  <a:noFill/>
                </a:ln>
                <a:solidFill>
                  <a:srgbClr val="00FFFF"/>
                </a:solidFill>
                <a:effectLst/>
                <a:latin typeface="Arial" panose="020B0604020202020204" pitchFamily="34" charset="0"/>
                <a:cs typeface="Arial" panose="020B0604020202020204" pitchFamily="34" charset="0"/>
                <a:hlinkClick r:id="rId5" tooltip="Learn more about Soil conditioner"/>
              </a:rPr>
              <a:t>improve soil</a:t>
            </a:r>
            <a:r>
              <a:rPr kumimoji="0" lang="en-US" altLang="en-US" sz="2000" b="0" i="0" u="none" strike="noStrike" cap="none" normalizeH="0" baseline="0" dirty="0">
                <a:ln>
                  <a:noFill/>
                </a:ln>
                <a:solidFill>
                  <a:srgbClr val="00FFFF"/>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cohesion in the surface layer.</a:t>
            </a:r>
          </a:p>
          <a:p>
            <a:pPr marL="0" indent="0">
              <a:buClrTx/>
              <a:buSzTx/>
              <a:buNone/>
            </a:pPr>
            <a:endParaRPr kumimoji="0" lang="en-US" altLang="en-US" sz="2000" b="0" i="0" u="none" strike="noStrike" cap="none" normalizeH="0" baseline="0" dirty="0">
              <a:ln>
                <a:noFill/>
              </a:ln>
              <a:effectLst/>
              <a:latin typeface="Arial" panose="020B0604020202020204" pitchFamily="34" charset="0"/>
              <a:cs typeface="Arial" panose="020B0604020202020204" pitchFamily="34" charset="0"/>
            </a:endParaRPr>
          </a:p>
          <a:p>
            <a:pPr marL="457200" lvl="1" indent="-457200">
              <a:buClrTx/>
              <a:buSzTx/>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Soil organic C is a good predictor of both soil aggregate stability and cohesion.</a:t>
            </a:r>
          </a:p>
          <a:p>
            <a:pPr marL="0" indent="0">
              <a:buClrTx/>
              <a:buSzTx/>
              <a:buNone/>
            </a:pPr>
            <a:endParaRPr kumimoji="0" lang="en-US" altLang="en-US" sz="2000" b="0" i="0" u="none" strike="noStrike" cap="none" normalizeH="0" baseline="0" dirty="0">
              <a:ln>
                <a:noFill/>
              </a:ln>
              <a:effectLst/>
              <a:latin typeface="Arial" panose="020B0604020202020204" pitchFamily="34" charset="0"/>
              <a:cs typeface="Arial" panose="020B0604020202020204" pitchFamily="34" charset="0"/>
            </a:endParaRPr>
          </a:p>
          <a:p>
            <a:pPr marL="457200" lvl="1" indent="-457200">
              <a:buClrTx/>
              <a:buSzTx/>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Chisel-tilled fields yielded 20 times more sediment loss than no-till fields.</a:t>
            </a:r>
          </a:p>
          <a:p>
            <a:pPr marL="285750" indent="-285750">
              <a:buClrTx/>
              <a:buSzTx/>
            </a:pPr>
            <a:endParaRPr kumimoji="0" lang="en-US" altLang="en-US" sz="2000" b="0" i="0" u="none" strike="noStrike" cap="none" normalizeH="0" baseline="0" dirty="0">
              <a:ln>
                <a:noFill/>
              </a:ln>
              <a:effectLst/>
              <a:latin typeface="Arial" panose="020B0604020202020204" pitchFamily="34" charset="0"/>
            </a:endParaRPr>
          </a:p>
        </p:txBody>
      </p:sp>
      <p:sp>
        <p:nvSpPr>
          <p:cNvPr id="5" name="TextBox 4">
            <a:extLst>
              <a:ext uri="{FF2B5EF4-FFF2-40B4-BE49-F238E27FC236}">
                <a16:creationId xmlns:a16="http://schemas.microsoft.com/office/drawing/2014/main" id="{791D56B5-86FF-4975-B9FE-BCC056E6A5CD}"/>
              </a:ext>
            </a:extLst>
          </p:cNvPr>
          <p:cNvSpPr txBox="1"/>
          <p:nvPr/>
        </p:nvSpPr>
        <p:spPr>
          <a:xfrm>
            <a:off x="457200" y="1905000"/>
            <a:ext cx="17526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Highlights</a:t>
            </a:r>
          </a:p>
        </p:txBody>
      </p:sp>
    </p:spTree>
    <p:extLst>
      <p:ext uri="{BB962C8B-B14F-4D97-AF65-F5344CB8AC3E}">
        <p14:creationId xmlns:p14="http://schemas.microsoft.com/office/powerpoint/2010/main" val="106384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Abbreviations </a:t>
            </a:r>
          </a:p>
        </p:txBody>
      </p:sp>
      <p:sp>
        <p:nvSpPr>
          <p:cNvPr id="3" name="Content Placeholder 2"/>
          <p:cNvSpPr>
            <a:spLocks noGrp="1"/>
          </p:cNvSpPr>
          <p:nvPr>
            <p:ph idx="1"/>
          </p:nvPr>
        </p:nvSpPr>
        <p:spPr>
          <a:xfrm>
            <a:off x="457200" y="1600200"/>
            <a:ext cx="8382000" cy="4709160"/>
          </a:xfrm>
        </p:spPr>
        <p:txBody>
          <a:bodyPr>
            <a:normAutofit/>
          </a:bodyPr>
          <a:lstStyle/>
          <a:p>
            <a:pPr indent="0">
              <a:spcAft>
                <a:spcPts val="600"/>
              </a:spcAft>
              <a:buNone/>
            </a:pPr>
            <a:r>
              <a:rPr lang="en-US" dirty="0"/>
              <a:t>Define abbreviations that are not standard in this field in a footnote to be placed on the first page of the article. </a:t>
            </a:r>
          </a:p>
          <a:p>
            <a:pPr indent="0">
              <a:spcAft>
                <a:spcPts val="600"/>
              </a:spcAft>
              <a:buNone/>
            </a:pPr>
            <a:r>
              <a:rPr lang="en-US" dirty="0"/>
              <a:t>Such abbreviations that are unavoidable in the abstract must be defined at their first mention there, as well as in the footnote. </a:t>
            </a:r>
          </a:p>
          <a:p>
            <a:pPr indent="0">
              <a:spcAft>
                <a:spcPts val="600"/>
              </a:spcAft>
              <a:buNone/>
            </a:pPr>
            <a:r>
              <a:rPr lang="en-US" dirty="0"/>
              <a:t>Ensure consistency of abbreviations throughout the article.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p>
            <a:pPr algn="l"/>
            <a:r>
              <a:rPr lang="en-US"/>
              <a:t>Acknowledgements </a:t>
            </a:r>
          </a:p>
        </p:txBody>
      </p:sp>
      <p:sp>
        <p:nvSpPr>
          <p:cNvPr id="3" name="Content Placeholder 2"/>
          <p:cNvSpPr>
            <a:spLocks noGrp="1"/>
          </p:cNvSpPr>
          <p:nvPr>
            <p:ph idx="1"/>
          </p:nvPr>
        </p:nvSpPr>
        <p:spPr/>
        <p:txBody>
          <a:bodyPr>
            <a:normAutofit/>
          </a:bodyPr>
          <a:lstStyle/>
          <a:p>
            <a:pPr indent="0">
              <a:spcAft>
                <a:spcPts val="600"/>
              </a:spcAft>
              <a:buNone/>
            </a:pPr>
            <a:r>
              <a:rPr lang="en-US" dirty="0"/>
              <a:t>Collate acknowledgements in a separate section at the end of the article before the references and do not, therefore, include them on the title page, as a footnote to the title or otherwise. </a:t>
            </a:r>
          </a:p>
          <a:p>
            <a:pPr indent="0">
              <a:spcAft>
                <a:spcPts val="600"/>
              </a:spcAft>
              <a:buNone/>
            </a:pPr>
            <a:r>
              <a:rPr lang="en-US" dirty="0"/>
              <a:t>List here those individuals who provided help during the research (e.g., providing language help, writing assistance or proof reading the article, etc.).</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Formatting of funding sources </a:t>
            </a:r>
            <a:endParaRPr lang="en-US" dirty="0">
              <a:solidFill>
                <a:srgbClr val="FF99FF"/>
              </a:solidFill>
            </a:endParaRPr>
          </a:p>
        </p:txBody>
      </p:sp>
      <p:sp>
        <p:nvSpPr>
          <p:cNvPr id="3" name="Content Placeholder 2"/>
          <p:cNvSpPr>
            <a:spLocks noGrp="1"/>
          </p:cNvSpPr>
          <p:nvPr>
            <p:ph idx="1"/>
          </p:nvPr>
        </p:nvSpPr>
        <p:spPr>
          <a:xfrm>
            <a:off x="457200" y="1600200"/>
            <a:ext cx="8382000" cy="5029200"/>
          </a:xfrm>
        </p:spPr>
        <p:txBody>
          <a:bodyPr>
            <a:normAutofit fontScale="77500" lnSpcReduction="20000"/>
          </a:bodyPr>
          <a:lstStyle/>
          <a:p>
            <a:pPr marL="137160" indent="0" fontAlgn="base">
              <a:spcAft>
                <a:spcPts val="600"/>
              </a:spcAft>
              <a:buNone/>
            </a:pPr>
            <a:r>
              <a:rPr lang="en-US" dirty="0"/>
              <a:t>List funding sources in this standard way to facilitate compliance to funder's requirements:</a:t>
            </a:r>
          </a:p>
          <a:p>
            <a:pPr marL="137160" indent="0" fontAlgn="base">
              <a:spcAft>
                <a:spcPts val="600"/>
              </a:spcAft>
              <a:buNone/>
            </a:pPr>
            <a:r>
              <a:rPr lang="en-US" dirty="0"/>
              <a:t>Funding: </a:t>
            </a:r>
            <a:r>
              <a:rPr lang="en-US" dirty="0">
                <a:solidFill>
                  <a:srgbClr val="00FFFF"/>
                </a:solidFill>
              </a:rPr>
              <a:t>This work was supported by the National Institutes of Health [grant numbers </a:t>
            </a:r>
            <a:r>
              <a:rPr lang="en-US" dirty="0" err="1">
                <a:solidFill>
                  <a:srgbClr val="00FFFF"/>
                </a:solidFill>
              </a:rPr>
              <a:t>xxxx</a:t>
            </a:r>
            <a:r>
              <a:rPr lang="en-US" dirty="0">
                <a:solidFill>
                  <a:srgbClr val="00FFFF"/>
                </a:solidFill>
              </a:rPr>
              <a:t>, </a:t>
            </a:r>
            <a:r>
              <a:rPr lang="en-US" dirty="0" err="1">
                <a:solidFill>
                  <a:srgbClr val="00FFFF"/>
                </a:solidFill>
              </a:rPr>
              <a:t>yyyy</a:t>
            </a:r>
            <a:r>
              <a:rPr lang="en-US" dirty="0">
                <a:solidFill>
                  <a:srgbClr val="00FFFF"/>
                </a:solidFill>
              </a:rPr>
              <a:t>]; the Bill &amp; Melinda Gates Foundation, Seattle, WA [grant number zzzz]; and the United States Institutes of Peace [grant number </a:t>
            </a:r>
            <a:r>
              <a:rPr lang="en-US" dirty="0" err="1">
                <a:solidFill>
                  <a:srgbClr val="00FFFF"/>
                </a:solidFill>
              </a:rPr>
              <a:t>aaaa</a:t>
            </a:r>
            <a:r>
              <a:rPr lang="en-US" dirty="0">
                <a:solidFill>
                  <a:srgbClr val="00FFFF"/>
                </a:solidFill>
              </a:rPr>
              <a:t>].</a:t>
            </a:r>
          </a:p>
          <a:p>
            <a:pPr marL="137160" indent="0" fontAlgn="base">
              <a:spcAft>
                <a:spcPts val="600"/>
              </a:spcAft>
              <a:buNone/>
            </a:pPr>
            <a:r>
              <a:rPr lang="en-US" dirty="0"/>
              <a:t>It is not necessary to include detailed descriptions on the program or type of grants and awards. When funding is from a block grant or other resources available to a university, college, or other research institution, submit the name of the institute or organization that provided the funding.</a:t>
            </a:r>
          </a:p>
          <a:p>
            <a:pPr marL="137160" indent="0" fontAlgn="base">
              <a:spcAft>
                <a:spcPts val="600"/>
              </a:spcAft>
              <a:buNone/>
            </a:pPr>
            <a:r>
              <a:rPr lang="en-US" dirty="0"/>
              <a:t>If no funding has been provided for the research, please include the following sentence:</a:t>
            </a:r>
          </a:p>
          <a:p>
            <a:pPr marL="137160" indent="0" fontAlgn="base">
              <a:spcAft>
                <a:spcPts val="600"/>
              </a:spcAft>
              <a:buNone/>
            </a:pPr>
            <a:r>
              <a:rPr lang="en-US" dirty="0">
                <a:solidFill>
                  <a:srgbClr val="00FFFF"/>
                </a:solidFill>
              </a:rPr>
              <a:t>This research did not receive any specific grant from funding agencies in the public, commercial, or not-for-profit sectors.</a:t>
            </a:r>
          </a:p>
        </p:txBody>
      </p:sp>
    </p:spTree>
    <p:extLst>
      <p:ext uri="{BB962C8B-B14F-4D97-AF65-F5344CB8AC3E}">
        <p14:creationId xmlns:p14="http://schemas.microsoft.com/office/powerpoint/2010/main" val="1178417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pPr algn="l"/>
            <a:r>
              <a:rPr lang="en-US"/>
              <a:t>Nomenclature and units </a:t>
            </a:r>
          </a:p>
        </p:txBody>
      </p:sp>
      <p:sp>
        <p:nvSpPr>
          <p:cNvPr id="3" name="Content Placeholder 2"/>
          <p:cNvSpPr>
            <a:spLocks noGrp="1"/>
          </p:cNvSpPr>
          <p:nvPr>
            <p:ph idx="1"/>
          </p:nvPr>
        </p:nvSpPr>
        <p:spPr>
          <a:xfrm>
            <a:off x="457200" y="1143000"/>
            <a:ext cx="8229600" cy="5166360"/>
          </a:xfrm>
        </p:spPr>
        <p:txBody>
          <a:bodyPr>
            <a:normAutofit fontScale="62500" lnSpcReduction="20000"/>
          </a:bodyPr>
          <a:lstStyle/>
          <a:p>
            <a:pPr fontAlgn="base"/>
            <a:r>
              <a:rPr lang="en-US" dirty="0"/>
              <a:t>Follow internationally accepted rules and conventions: use the international system of units (SI). If other units are mentioned, please give their equivalent in SI. Abbreviate units of measure only when used with numerals.</a:t>
            </a:r>
            <a:br>
              <a:rPr lang="en-US" dirty="0"/>
            </a:br>
            <a:endParaRPr lang="en-US" dirty="0"/>
          </a:p>
          <a:p>
            <a:pPr fontAlgn="base"/>
            <a:r>
              <a:rPr lang="en-US" dirty="0"/>
              <a:t>Authors and Editor(s) are, by general agreement, obliged to accept the rules governing biological nomenclature, as laid down in the </a:t>
            </a:r>
            <a:r>
              <a:rPr lang="en-US" i="1" dirty="0"/>
              <a:t>International Code of Botanical Nomenclature</a:t>
            </a:r>
            <a:r>
              <a:rPr lang="en-US" dirty="0"/>
              <a:t>, the </a:t>
            </a:r>
            <a:r>
              <a:rPr lang="en-US" i="1" dirty="0"/>
              <a:t>International Code of Nomenclature of Bacteria</a:t>
            </a:r>
            <a:r>
              <a:rPr lang="en-US" dirty="0"/>
              <a:t>, and the </a:t>
            </a:r>
            <a:r>
              <a:rPr lang="en-US" i="1" dirty="0"/>
              <a:t>International Code of Zoological Nomenclature</a:t>
            </a:r>
            <a:r>
              <a:rPr lang="en-US" dirty="0"/>
              <a:t>. </a:t>
            </a:r>
            <a:br>
              <a:rPr lang="en-US" dirty="0"/>
            </a:br>
            <a:endParaRPr lang="en-US" dirty="0"/>
          </a:p>
          <a:p>
            <a:pPr fontAlgn="base"/>
            <a:r>
              <a:rPr lang="en-US" dirty="0"/>
              <a:t>All </a:t>
            </a:r>
            <a:r>
              <a:rPr lang="en-US" dirty="0" err="1"/>
              <a:t>biotica</a:t>
            </a:r>
            <a:r>
              <a:rPr lang="en-US" dirty="0"/>
              <a:t> (crops, plants, insects, birds, mammals, etc.) should be identified by their scientific names when the English term is first used, with the exception of common domestic animals. </a:t>
            </a:r>
            <a:br>
              <a:rPr lang="en-US" dirty="0"/>
            </a:br>
            <a:endParaRPr lang="en-US" dirty="0"/>
          </a:p>
          <a:p>
            <a:pPr fontAlgn="base"/>
            <a:r>
              <a:rPr lang="en-US" dirty="0"/>
              <a:t>All biocides and other organic compounds must be identified by their Geneva names when first used in the text. Active ingredients of all formulations should be likewise identified. </a:t>
            </a:r>
            <a:br>
              <a:rPr lang="en-US" dirty="0"/>
            </a:br>
            <a:endParaRPr lang="en-US" dirty="0"/>
          </a:p>
          <a:p>
            <a:pPr fontAlgn="base"/>
            <a:r>
              <a:rPr lang="en-US" dirty="0"/>
              <a:t>For chemical nomenclature, the conventions of the</a:t>
            </a:r>
            <a:r>
              <a:rPr lang="en-US" i="1" dirty="0"/>
              <a:t> International Union of Pure and Applied Chemistry</a:t>
            </a:r>
            <a:r>
              <a:rPr lang="en-US" dirty="0"/>
              <a:t> and the official recommendations of the </a:t>
            </a:r>
            <a:r>
              <a:rPr lang="en-US" i="1" dirty="0"/>
              <a:t>IUPAC-IUB Combined Commission on Biochemical Nomenclature</a:t>
            </a:r>
            <a:r>
              <a:rPr lang="en-US" dirty="0"/>
              <a:t> should be followed.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pPr algn="l"/>
            <a:r>
              <a:rPr lang="en-US"/>
              <a:t>Math formulae</a:t>
            </a:r>
          </a:p>
        </p:txBody>
      </p:sp>
      <p:sp>
        <p:nvSpPr>
          <p:cNvPr id="3" name="Content Placeholder 2"/>
          <p:cNvSpPr>
            <a:spLocks noGrp="1"/>
          </p:cNvSpPr>
          <p:nvPr>
            <p:ph idx="1"/>
          </p:nvPr>
        </p:nvSpPr>
        <p:spPr>
          <a:xfrm>
            <a:off x="152400" y="1219200"/>
            <a:ext cx="8534400" cy="5486400"/>
          </a:xfrm>
        </p:spPr>
        <p:txBody>
          <a:bodyPr>
            <a:noAutofit/>
          </a:bodyPr>
          <a:lstStyle/>
          <a:p>
            <a:pPr marL="137160" indent="0">
              <a:buNone/>
            </a:pPr>
            <a:r>
              <a:rPr lang="en-US" sz="1800" dirty="0"/>
              <a:t>Present simple formulae in the line of normal text where possible. In principle, variables are to be presented in italics. </a:t>
            </a:r>
            <a:r>
              <a:rPr lang="en-US" sz="1100" dirty="0"/>
              <a:t/>
            </a:r>
            <a:br>
              <a:rPr lang="en-US" sz="1100" dirty="0"/>
            </a:br>
            <a:r>
              <a:rPr lang="en-US" sz="1800" dirty="0"/>
              <a:t>Number consecutively any equations that have to be displayed separate from the text (if referred to explicitly in the text). </a:t>
            </a:r>
            <a:r>
              <a:rPr lang="en-US" sz="1100" dirty="0"/>
              <a:t/>
            </a:r>
            <a:br>
              <a:rPr lang="en-US" sz="1100" dirty="0"/>
            </a:br>
            <a:r>
              <a:rPr lang="en-US" sz="1800" dirty="0"/>
              <a:t>Subscripts and superscripts should be clear. </a:t>
            </a:r>
            <a:r>
              <a:rPr lang="en-US" sz="1100" dirty="0"/>
              <a:t/>
            </a:r>
            <a:br>
              <a:rPr lang="en-US" sz="1100" dirty="0"/>
            </a:br>
            <a:r>
              <a:rPr lang="en-US" sz="1800" dirty="0"/>
              <a:t>Greek letters and other non-Roman or handwritten symbols should be explained in the margin where they are first used. Take special care to show clearly the difference between zero (0) and the letter O, and between one (1) and the letter l. </a:t>
            </a:r>
            <a:r>
              <a:rPr lang="en-US" sz="1100" dirty="0"/>
              <a:t/>
            </a:r>
            <a:br>
              <a:rPr lang="en-US" sz="1100" dirty="0"/>
            </a:br>
            <a:r>
              <a:rPr lang="en-US" sz="1800" dirty="0"/>
              <a:t>Give the meaning of all symbols immediately after the equation in which they are first used. For simple fractions use the solidus (/) instead of a horizontal line. </a:t>
            </a:r>
            <a:r>
              <a:rPr lang="en-US" sz="1100" dirty="0"/>
              <a:t/>
            </a:r>
            <a:br>
              <a:rPr lang="en-US" sz="1100" dirty="0"/>
            </a:br>
            <a:r>
              <a:rPr lang="en-US" sz="1800" dirty="0"/>
              <a:t>Equations should be numbered serially at the right-hand side in parentheses. In general only equations explicitly referred to in the text need be numbered. </a:t>
            </a:r>
            <a:r>
              <a:rPr lang="en-US" sz="1100" dirty="0"/>
              <a:t/>
            </a:r>
            <a:br>
              <a:rPr lang="en-US" sz="1100" dirty="0"/>
            </a:br>
            <a:r>
              <a:rPr lang="en-US" sz="1800" dirty="0"/>
              <a:t>The use of fractional powers instead of root signs is recommended. Also powers of e are often more conveniently denoted by exp. </a:t>
            </a:r>
            <a:r>
              <a:rPr lang="en-US" sz="1100" dirty="0"/>
              <a:t/>
            </a:r>
            <a:br>
              <a:rPr lang="en-US" sz="1100" dirty="0"/>
            </a:br>
            <a:r>
              <a:rPr lang="en-US" sz="1800" dirty="0"/>
              <a:t>Levels of statistical significance which can be mentioned without further explanation are: </a:t>
            </a:r>
            <a:r>
              <a:rPr lang="en-US" sz="1800" baseline="30000" dirty="0"/>
              <a:t>*</a:t>
            </a:r>
            <a:r>
              <a:rPr lang="en-US" sz="1800" dirty="0"/>
              <a:t>P &lt;0.05, </a:t>
            </a:r>
            <a:r>
              <a:rPr lang="en-US" sz="1800" baseline="30000" dirty="0"/>
              <a:t>**</a:t>
            </a:r>
            <a:r>
              <a:rPr lang="en-US" sz="1800" dirty="0"/>
              <a:t>P &lt;0.01 and </a:t>
            </a:r>
            <a:r>
              <a:rPr lang="en-US" sz="1800" baseline="30000" dirty="0"/>
              <a:t>***</a:t>
            </a:r>
            <a:r>
              <a:rPr lang="en-US" sz="1800" dirty="0"/>
              <a:t>P &lt;0.001. </a:t>
            </a:r>
            <a:r>
              <a:rPr lang="en-US" sz="1100" dirty="0"/>
              <a:t/>
            </a:r>
            <a:br>
              <a:rPr lang="en-US" sz="1100" dirty="0"/>
            </a:br>
            <a:r>
              <a:rPr lang="en-US" sz="1800" dirty="0"/>
              <a:t>In chemical formulae, valence of ions should be given as, e.g., Ca</a:t>
            </a:r>
            <a:r>
              <a:rPr lang="en-US" sz="1800" baseline="30000" dirty="0"/>
              <a:t>2+</a:t>
            </a:r>
            <a:r>
              <a:rPr lang="en-US" sz="1800" dirty="0"/>
              <a:t>, not as Ca</a:t>
            </a:r>
            <a:r>
              <a:rPr lang="en-US" sz="1800" baseline="30000" dirty="0"/>
              <a:t>++</a:t>
            </a:r>
            <a:r>
              <a:rPr lang="en-US" sz="1800" dirty="0"/>
              <a:t>. Isotope numbers should precede the symbols, e.g., </a:t>
            </a:r>
            <a:r>
              <a:rPr lang="en-US" sz="1800" baseline="30000" dirty="0"/>
              <a:t>18</a:t>
            </a:r>
            <a:r>
              <a:rPr lang="en-US" sz="1800" dirty="0"/>
              <a:t>O.</a:t>
            </a:r>
            <a:endParaRPr lang="en-US" sz="1100" dirty="0"/>
          </a:p>
        </p:txBody>
      </p:sp>
    </p:spTree>
    <p:extLst>
      <p:ext uri="{BB962C8B-B14F-4D97-AF65-F5344CB8AC3E}">
        <p14:creationId xmlns:p14="http://schemas.microsoft.com/office/powerpoint/2010/main" val="198387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868362"/>
          </a:xfrm>
        </p:spPr>
        <p:txBody>
          <a:bodyPr/>
          <a:lstStyle/>
          <a:p>
            <a:pPr algn="l"/>
            <a:r>
              <a:rPr lang="en-US"/>
              <a:t>Footnotes</a:t>
            </a:r>
          </a:p>
        </p:txBody>
      </p:sp>
      <p:sp>
        <p:nvSpPr>
          <p:cNvPr id="3" name="Content Placeholder 2"/>
          <p:cNvSpPr>
            <a:spLocks noGrp="1"/>
          </p:cNvSpPr>
          <p:nvPr>
            <p:ph idx="1"/>
          </p:nvPr>
        </p:nvSpPr>
        <p:spPr>
          <a:xfrm>
            <a:off x="457200" y="1676400"/>
            <a:ext cx="8229600" cy="4876800"/>
          </a:xfrm>
        </p:spPr>
        <p:txBody>
          <a:bodyPr>
            <a:normAutofit/>
          </a:bodyPr>
          <a:lstStyle/>
          <a:p>
            <a:pPr marL="137160" indent="0">
              <a:buNone/>
            </a:pPr>
            <a:r>
              <a:rPr lang="en-US" dirty="0"/>
              <a:t>Footnotes should be used sparingly. Number them consecutively throughout the article. Many word processors can build footnotes into the text, and this feature may be used. Otherwise, please indicate the position of footnotes in the text and list the footnotes themselves separately at the end of the article. Do not include footnotes in the Reference list.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pPr algn="l"/>
            <a:r>
              <a:rPr lang="en-US"/>
              <a:t>Artwork (1)</a:t>
            </a:r>
          </a:p>
        </p:txBody>
      </p:sp>
      <p:sp>
        <p:nvSpPr>
          <p:cNvPr id="3" name="Content Placeholder 2"/>
          <p:cNvSpPr>
            <a:spLocks noGrp="1"/>
          </p:cNvSpPr>
          <p:nvPr>
            <p:ph idx="1"/>
          </p:nvPr>
        </p:nvSpPr>
        <p:spPr>
          <a:xfrm>
            <a:off x="304800" y="914400"/>
            <a:ext cx="8534400" cy="5394960"/>
          </a:xfrm>
        </p:spPr>
        <p:txBody>
          <a:bodyPr>
            <a:normAutofit fontScale="62500" lnSpcReduction="20000"/>
          </a:bodyPr>
          <a:lstStyle/>
          <a:p>
            <a:pPr marL="137160" indent="0">
              <a:buNone/>
            </a:pPr>
            <a:r>
              <a:rPr lang="en-US" i="1" dirty="0">
                <a:solidFill>
                  <a:srgbClr val="FFFF00"/>
                </a:solidFill>
              </a:rPr>
              <a:t>Electronic artwork </a:t>
            </a:r>
          </a:p>
          <a:p>
            <a:pPr marL="137160" indent="0">
              <a:buNone/>
            </a:pPr>
            <a:r>
              <a:rPr lang="en-US" i="1" dirty="0">
                <a:solidFill>
                  <a:srgbClr val="FFFF00"/>
                </a:solidFill>
              </a:rPr>
              <a:t>General points </a:t>
            </a:r>
          </a:p>
          <a:p>
            <a:r>
              <a:rPr lang="en-US" sz="2900" dirty="0"/>
              <a:t>Make sure you use uniform lettering and sizing of your original artwork. </a:t>
            </a:r>
          </a:p>
          <a:p>
            <a:r>
              <a:rPr lang="en-US" dirty="0"/>
              <a:t>Embed the used fonts if the application provides that option.</a:t>
            </a:r>
          </a:p>
          <a:p>
            <a:r>
              <a:rPr lang="en-US" dirty="0"/>
              <a:t>Aim to use the following fonts in your illustrations: Arial, Courier, Times New Roman, Symbol, or use fonts that look similar. </a:t>
            </a:r>
          </a:p>
          <a:p>
            <a:r>
              <a:rPr lang="en-US" dirty="0"/>
              <a:t>Number the illustrations according to their sequence in the text. </a:t>
            </a:r>
          </a:p>
          <a:p>
            <a:r>
              <a:rPr lang="en-US" dirty="0"/>
              <a:t>Use a logical naming convention for your artwork files. </a:t>
            </a:r>
          </a:p>
          <a:p>
            <a:r>
              <a:rPr lang="en-US" dirty="0"/>
              <a:t>Provide captions to illustrations separately. </a:t>
            </a:r>
          </a:p>
          <a:p>
            <a:r>
              <a:rPr lang="en-US" dirty="0"/>
              <a:t>Size the illustrations close to the desired dimensions of the published version. </a:t>
            </a:r>
          </a:p>
          <a:p>
            <a:r>
              <a:rPr lang="en-US" dirty="0"/>
              <a:t>Submit each illustration as a separate file.</a:t>
            </a:r>
            <a:br>
              <a:rPr lang="en-US" dirty="0"/>
            </a:br>
            <a:r>
              <a:rPr lang="en-US" dirty="0"/>
              <a:t/>
            </a:r>
            <a:br>
              <a:rPr lang="en-US" dirty="0"/>
            </a:br>
            <a:endParaRPr lang="en-US" dirty="0"/>
          </a:p>
          <a:p>
            <a:pPr marL="137160" indent="0">
              <a:buNone/>
            </a:pPr>
            <a:r>
              <a:rPr lang="en-US" dirty="0"/>
              <a:t>A detailed </a:t>
            </a:r>
            <a:r>
              <a:rPr lang="en-US" dirty="0">
                <a:hlinkClick r:id="rId2"/>
              </a:rPr>
              <a:t>guide on electronic artwork</a:t>
            </a:r>
            <a:r>
              <a:rPr lang="en-US" dirty="0"/>
              <a:t> is available.</a:t>
            </a:r>
            <a:br>
              <a:rPr lang="en-US" dirty="0"/>
            </a:br>
            <a:r>
              <a:rPr lang="en-US" b="1" dirty="0"/>
              <a:t>You are urged to visit this site; some excerpts from the detailed information are given here.</a:t>
            </a:r>
            <a:r>
              <a:rPr lang="en-US" dirty="0"/>
              <a:t> </a:t>
            </a:r>
          </a:p>
          <a:p>
            <a:pPr marL="137160" indent="0">
              <a:buNone/>
            </a:pPr>
            <a:endParaRPr lang="en-US" i="1" dirty="0"/>
          </a:p>
          <a:p>
            <a:pPr marL="137160" indent="0">
              <a:buNone/>
            </a:pPr>
            <a:r>
              <a:rPr lang="en-US" i="1" dirty="0">
                <a:solidFill>
                  <a:srgbClr val="FFFF00"/>
                </a:solidFill>
              </a:rPr>
              <a:t>Formats</a:t>
            </a:r>
            <a:r>
              <a:rPr lang="en-US" dirty="0">
                <a:solidFill>
                  <a:srgbClr val="FFFF00"/>
                </a:solidFill>
              </a:rPr>
              <a:t> </a:t>
            </a:r>
            <a:r>
              <a:rPr lang="en-US" dirty="0"/>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pPr algn="l"/>
            <a:r>
              <a:rPr lang="en-US"/>
              <a:t>Artwork (2)</a:t>
            </a:r>
          </a:p>
        </p:txBody>
      </p:sp>
      <p:sp>
        <p:nvSpPr>
          <p:cNvPr id="3" name="Content Placeholder 2"/>
          <p:cNvSpPr>
            <a:spLocks noGrp="1"/>
          </p:cNvSpPr>
          <p:nvPr>
            <p:ph idx="1"/>
          </p:nvPr>
        </p:nvSpPr>
        <p:spPr>
          <a:xfrm>
            <a:off x="304800" y="914400"/>
            <a:ext cx="8686800" cy="5867400"/>
          </a:xfrm>
        </p:spPr>
        <p:txBody>
          <a:bodyPr>
            <a:normAutofit fontScale="77500" lnSpcReduction="20000"/>
          </a:bodyPr>
          <a:lstStyle/>
          <a:p>
            <a:r>
              <a:rPr lang="en-US" b="1" i="1" dirty="0">
                <a:solidFill>
                  <a:srgbClr val="FFFF00"/>
                </a:solidFill>
              </a:rPr>
              <a:t>Formats</a:t>
            </a:r>
          </a:p>
          <a:p>
            <a:pPr marL="457200" lvl="1" indent="0">
              <a:buNone/>
            </a:pPr>
            <a:r>
              <a:rPr lang="en-US" sz="2600" dirty="0"/>
              <a:t>If your electronic artwork is created in a Microsoft Office application (Word, PowerPoint, Excel) then please supply 'as is' in the native document format. Regardless of the application used other than Microsoft Office, when your electronic artwork is finalized, please 'Save as' or convert the images to one of the following formats (note the resolution requirements for line drawings, halftones, and line/halftone combinations given below): </a:t>
            </a:r>
          </a:p>
          <a:p>
            <a:pPr lvl="1"/>
            <a:r>
              <a:rPr lang="en-US" dirty="0"/>
              <a:t>EPS (or PDF): Vector drawings, embed all used fonts. </a:t>
            </a:r>
          </a:p>
          <a:p>
            <a:pPr lvl="1"/>
            <a:r>
              <a:rPr lang="en-US" dirty="0"/>
              <a:t>TIFF (or JPEG): Color or grayscale photographs (halftones), keep to a minimum of 300 dpi. </a:t>
            </a:r>
          </a:p>
          <a:p>
            <a:pPr lvl="1"/>
            <a:r>
              <a:rPr lang="en-US" dirty="0"/>
              <a:t>TIFF (or JPEG): Bitmapped (pure black &amp; white pixels) line drawings, keep to a minimum of 1000 dpi. </a:t>
            </a:r>
          </a:p>
          <a:p>
            <a:pPr lvl="1"/>
            <a:r>
              <a:rPr lang="en-US" dirty="0"/>
              <a:t>TIFF (or JPEG): Combinations bitmapped line/half-tone (color or grayscale), keep to a minimum of 500 dpi.</a:t>
            </a:r>
          </a:p>
          <a:p>
            <a:pPr>
              <a:buNone/>
            </a:pPr>
            <a:r>
              <a:rPr lang="en-US" sz="1200" i="1" dirty="0"/>
              <a:t>	</a:t>
            </a:r>
            <a:endParaRPr lang="en-US" sz="1200" dirty="0"/>
          </a:p>
          <a:p>
            <a:r>
              <a:rPr lang="en-US" b="1" i="1" dirty="0">
                <a:solidFill>
                  <a:srgbClr val="FFFF00"/>
                </a:solidFill>
              </a:rPr>
              <a:t>Please do not: ……</a:t>
            </a:r>
          </a:p>
          <a:p>
            <a:pPr lvl="1"/>
            <a:r>
              <a:rPr lang="en-US" dirty="0"/>
              <a:t>Supply files that are optimized for screen use (e.g., GIF, BMP, PICT, WPG); these typically have a low number of pixels and limited set of colors; </a:t>
            </a:r>
          </a:p>
          <a:p>
            <a:pPr lvl="1"/>
            <a:r>
              <a:rPr lang="en-US" dirty="0"/>
              <a:t>Supply files that are too low in resolution; </a:t>
            </a:r>
          </a:p>
          <a:p>
            <a:pPr lvl="1"/>
            <a:r>
              <a:rPr lang="en-US" dirty="0"/>
              <a:t>Submit graphics that are disproportionately large for the content.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2400"/>
            <a:ext cx="8801100" cy="563562"/>
          </a:xfrm>
        </p:spPr>
        <p:txBody>
          <a:bodyPr>
            <a:noAutofit/>
          </a:bodyPr>
          <a:lstStyle/>
          <a:p>
            <a:pPr algn="l"/>
            <a:r>
              <a:rPr lang="en-US" sz="2800" dirty="0"/>
              <a:t>Potential obstacles for manuscript acceptance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7611159"/>
              </p:ext>
            </p:extLst>
          </p:nvPr>
        </p:nvGraphicFramePr>
        <p:xfrm>
          <a:off x="114300" y="838200"/>
          <a:ext cx="8915400" cy="5999480"/>
        </p:xfrm>
        <a:graphic>
          <a:graphicData uri="http://schemas.openxmlformats.org/drawingml/2006/table">
            <a:tbl>
              <a:tblPr firstRow="1" bandRow="1">
                <a:tableStyleId>{00A15C55-8517-42AA-B614-E9B94910E393}</a:tableStyleId>
              </a:tblPr>
              <a:tblGrid>
                <a:gridCol w="3238500">
                  <a:extLst>
                    <a:ext uri="{9D8B030D-6E8A-4147-A177-3AD203B41FA5}">
                      <a16:colId xmlns:a16="http://schemas.microsoft.com/office/drawing/2014/main" val="20000"/>
                    </a:ext>
                  </a:extLst>
                </a:gridCol>
                <a:gridCol w="5676900">
                  <a:extLst>
                    <a:ext uri="{9D8B030D-6E8A-4147-A177-3AD203B41FA5}">
                      <a16:colId xmlns:a16="http://schemas.microsoft.com/office/drawing/2014/main" val="20001"/>
                    </a:ext>
                  </a:extLst>
                </a:gridCol>
              </a:tblGrid>
              <a:tr h="370840">
                <a:tc>
                  <a:txBody>
                    <a:bodyPr/>
                    <a:lstStyle/>
                    <a:p>
                      <a:r>
                        <a:rPr lang="en-US" dirty="0"/>
                        <a:t>Obstacle &amp; FAQs</a:t>
                      </a:r>
                    </a:p>
                  </a:txBody>
                  <a:tcPr/>
                </a:tc>
                <a:tc>
                  <a:txBody>
                    <a:bodyPr/>
                    <a:lstStyle/>
                    <a:p>
                      <a:r>
                        <a:rPr lang="en-US" dirty="0"/>
                        <a:t>Where to get </a:t>
                      </a:r>
                      <a:r>
                        <a:rPr lang="en-US" baseline="0" dirty="0"/>
                        <a:t>help?</a:t>
                      </a:r>
                      <a:endParaRPr lang="en-US"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Scope appropriateness </a:t>
                      </a:r>
                    </a:p>
                  </a:txBody>
                  <a:tcPr/>
                </a:tc>
                <a:tc>
                  <a:txBody>
                    <a:bodyPr/>
                    <a:lstStyle/>
                    <a:p>
                      <a:r>
                        <a:rPr lang="en-US" b="1" dirty="0"/>
                        <a:t>GFA</a:t>
                      </a:r>
                    </a:p>
                  </a:txBody>
                  <a:tcPr/>
                </a:tc>
                <a:extLst>
                  <a:ext uri="{0D108BD9-81ED-4DB2-BD59-A6C34878D82A}">
                    <a16:rowId xmlns:a16="http://schemas.microsoft.com/office/drawing/2014/main" val="10001"/>
                  </a:ext>
                </a:extLst>
              </a:tr>
              <a:tr h="370840">
                <a:tc>
                  <a:txBody>
                    <a:bodyPr/>
                    <a:lstStyle/>
                    <a:p>
                      <a:r>
                        <a:rPr lang="en-US" dirty="0"/>
                        <a:t>Publication ethics</a:t>
                      </a:r>
                    </a:p>
                  </a:txBody>
                  <a:tcPr/>
                </a:tc>
                <a:tc>
                  <a:txBody>
                    <a:bodyPr/>
                    <a:lstStyle/>
                    <a:p>
                      <a:r>
                        <a:rPr lang="en-US" b="1" dirty="0"/>
                        <a:t>GFA</a:t>
                      </a:r>
                    </a:p>
                  </a:txBody>
                  <a:tcPr/>
                </a:tc>
                <a:extLst>
                  <a:ext uri="{0D108BD9-81ED-4DB2-BD59-A6C34878D82A}">
                    <a16:rowId xmlns:a16="http://schemas.microsoft.com/office/drawing/2014/main" val="10002"/>
                  </a:ext>
                </a:extLst>
              </a:tr>
              <a:tr h="370840">
                <a:tc>
                  <a:txBody>
                    <a:bodyPr/>
                    <a:lstStyle/>
                    <a:p>
                      <a:r>
                        <a:rPr lang="en-US" dirty="0"/>
                        <a:t>Types of publication</a:t>
                      </a:r>
                    </a:p>
                  </a:txBody>
                  <a:tcPr/>
                </a:tc>
                <a:tc>
                  <a:txBody>
                    <a:bodyPr/>
                    <a:lstStyle/>
                    <a:p>
                      <a:r>
                        <a:rPr lang="en-US" b="1" dirty="0"/>
                        <a:t>GFA</a:t>
                      </a:r>
                    </a:p>
                  </a:txBody>
                  <a:tcPr/>
                </a:tc>
                <a:extLst>
                  <a:ext uri="{0D108BD9-81ED-4DB2-BD59-A6C34878D82A}">
                    <a16:rowId xmlns:a16="http://schemas.microsoft.com/office/drawing/2014/main" val="10003"/>
                  </a:ext>
                </a:extLst>
              </a:tr>
              <a:tr h="370840">
                <a:tc>
                  <a:txBody>
                    <a:bodyPr/>
                    <a:lstStyle/>
                    <a:p>
                      <a:r>
                        <a:rPr lang="en-US" baseline="0" dirty="0"/>
                        <a:t>Constructing the t</a:t>
                      </a:r>
                      <a:r>
                        <a:rPr lang="en-US" dirty="0"/>
                        <a:t>itle</a:t>
                      </a:r>
                    </a:p>
                  </a:txBody>
                  <a:tcPr/>
                </a:tc>
                <a:tc>
                  <a:txBody>
                    <a:bodyPr/>
                    <a:lstStyle/>
                    <a:p>
                      <a:r>
                        <a:rPr lang="en-US" dirty="0"/>
                        <a:t>Discussions</a:t>
                      </a:r>
                      <a:r>
                        <a:rPr lang="en-US" baseline="0" dirty="0"/>
                        <a:t>, examples from other articles, scientific writing books, </a:t>
                      </a:r>
                      <a:r>
                        <a:rPr lang="en-US" b="1" baseline="0" dirty="0"/>
                        <a:t>GFA</a:t>
                      </a:r>
                      <a:endParaRPr lang="en-US" b="1" dirty="0"/>
                    </a:p>
                  </a:txBody>
                  <a:tcPr/>
                </a:tc>
                <a:extLst>
                  <a:ext uri="{0D108BD9-81ED-4DB2-BD59-A6C34878D82A}">
                    <a16:rowId xmlns:a16="http://schemas.microsoft.com/office/drawing/2014/main" val="10004"/>
                  </a:ext>
                </a:extLst>
              </a:tr>
              <a:tr h="370840">
                <a:tc>
                  <a:txBody>
                    <a:bodyPr/>
                    <a:lstStyle/>
                    <a:p>
                      <a:r>
                        <a:rPr lang="en-US" dirty="0"/>
                        <a:t>Writing the Abstract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Examples from other articles, scientific writing books, </a:t>
                      </a:r>
                      <a:r>
                        <a:rPr lang="en-US" b="1" baseline="0" dirty="0"/>
                        <a:t>GFA</a:t>
                      </a:r>
                      <a:endParaRPr lang="en-US" b="1" dirty="0"/>
                    </a:p>
                  </a:txBody>
                  <a:tcPr/>
                </a:tc>
                <a:extLst>
                  <a:ext uri="{0D108BD9-81ED-4DB2-BD59-A6C34878D82A}">
                    <a16:rowId xmlns:a16="http://schemas.microsoft.com/office/drawing/2014/main" val="10005"/>
                  </a:ext>
                </a:extLst>
              </a:tr>
              <a:tr h="370840">
                <a:tc>
                  <a:txBody>
                    <a:bodyPr/>
                    <a:lstStyle/>
                    <a:p>
                      <a:r>
                        <a:rPr lang="en-US" dirty="0"/>
                        <a:t>Authorships matters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GFA</a:t>
                      </a:r>
                      <a:endParaRPr lang="en-US" b="1" dirty="0"/>
                    </a:p>
                  </a:txBody>
                  <a:tcPr/>
                </a:tc>
                <a:extLst>
                  <a:ext uri="{0D108BD9-81ED-4DB2-BD59-A6C34878D82A}">
                    <a16:rowId xmlns:a16="http://schemas.microsoft.com/office/drawing/2014/main" val="10006"/>
                  </a:ext>
                </a:extLst>
              </a:tr>
              <a:tr h="370840">
                <a:tc>
                  <a:txBody>
                    <a:bodyPr/>
                    <a:lstStyle/>
                    <a:p>
                      <a:r>
                        <a:rPr lang="en-US" dirty="0" err="1"/>
                        <a:t>IMRaD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Scientific writing books, </a:t>
                      </a:r>
                      <a:r>
                        <a:rPr lang="en-US" b="1" baseline="0" dirty="0"/>
                        <a:t>GFA</a:t>
                      </a:r>
                      <a:endParaRPr lang="en-US" b="1" dirty="0"/>
                    </a:p>
                  </a:txBody>
                  <a:tcPr/>
                </a:tc>
                <a:extLst>
                  <a:ext uri="{0D108BD9-81ED-4DB2-BD59-A6C34878D82A}">
                    <a16:rowId xmlns:a16="http://schemas.microsoft.com/office/drawing/2014/main" val="10007"/>
                  </a:ext>
                </a:extLst>
              </a:tr>
              <a:tr h="370840">
                <a:tc>
                  <a:txBody>
                    <a:bodyPr/>
                    <a:lstStyle/>
                    <a:p>
                      <a:r>
                        <a:rPr lang="en-US" dirty="0"/>
                        <a:t>Illustrations (figures</a:t>
                      </a:r>
                      <a:r>
                        <a:rPr lang="en-US" baseline="0" dirty="0"/>
                        <a:t> &amp; tables) &amp; styles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Scientific writing books, examples from other articles, </a:t>
                      </a:r>
                      <a:r>
                        <a:rPr lang="en-US" b="1" baseline="0" dirty="0"/>
                        <a:t>GFA</a:t>
                      </a:r>
                      <a:endParaRPr lang="en-US" b="1" dirty="0"/>
                    </a:p>
                  </a:txBody>
                  <a:tcPr/>
                </a:tc>
                <a:extLst>
                  <a:ext uri="{0D108BD9-81ED-4DB2-BD59-A6C34878D82A}">
                    <a16:rowId xmlns:a16="http://schemas.microsoft.com/office/drawing/2014/main" val="10008"/>
                  </a:ext>
                </a:extLst>
              </a:tr>
              <a:tr h="370840">
                <a:tc>
                  <a:txBody>
                    <a:bodyPr/>
                    <a:lstStyle/>
                    <a:p>
                      <a:r>
                        <a:rPr lang="en-US" dirty="0"/>
                        <a:t>Publication fee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GFA</a:t>
                      </a:r>
                      <a:endParaRPr lang="en-US" b="1" dirty="0"/>
                    </a:p>
                  </a:txBody>
                  <a:tcPr/>
                </a:tc>
                <a:extLst>
                  <a:ext uri="{0D108BD9-81ED-4DB2-BD59-A6C34878D82A}">
                    <a16:rowId xmlns:a16="http://schemas.microsoft.com/office/drawing/2014/main" val="10009"/>
                  </a:ext>
                </a:extLst>
              </a:tr>
              <a:tr h="370840">
                <a:tc>
                  <a:txBody>
                    <a:bodyPr/>
                    <a:lstStyle/>
                    <a:p>
                      <a:r>
                        <a:rPr lang="en-US" dirty="0"/>
                        <a:t>Authors’ rights</a:t>
                      </a:r>
                    </a:p>
                  </a:txBody>
                  <a:tcPr/>
                </a:tc>
                <a:tc>
                  <a:txBody>
                    <a:bodyPr/>
                    <a:lstStyle/>
                    <a:p>
                      <a:r>
                        <a:rPr lang="en-US" b="1" baseline="0" dirty="0"/>
                        <a:t>GFA</a:t>
                      </a:r>
                      <a:endParaRPr lang="en-US" dirty="0"/>
                    </a:p>
                  </a:txBody>
                  <a:tcPr/>
                </a:tc>
                <a:extLst>
                  <a:ext uri="{0D108BD9-81ED-4DB2-BD59-A6C34878D82A}">
                    <a16:rowId xmlns:a16="http://schemas.microsoft.com/office/drawing/2014/main" val="10010"/>
                  </a:ext>
                </a:extLst>
              </a:tr>
              <a:tr h="370840">
                <a:tc>
                  <a:txBody>
                    <a:bodyPr/>
                    <a:lstStyle/>
                    <a:p>
                      <a:r>
                        <a:rPr lang="en-US" dirty="0"/>
                        <a:t>Submission</a:t>
                      </a:r>
                      <a:r>
                        <a:rPr lang="en-US" baseline="0" dirty="0"/>
                        <a:t> </a:t>
                      </a:r>
                      <a:endParaRPr lang="en-US" dirty="0"/>
                    </a:p>
                  </a:txBody>
                  <a:tcPr/>
                </a:tc>
                <a:tc>
                  <a:txBody>
                    <a:bodyPr/>
                    <a:lstStyle/>
                    <a:p>
                      <a:r>
                        <a:rPr lang="en-US" b="1" dirty="0"/>
                        <a:t>GFA</a:t>
                      </a:r>
                    </a:p>
                  </a:txBody>
                  <a:tcPr/>
                </a:tc>
                <a:extLst>
                  <a:ext uri="{0D108BD9-81ED-4DB2-BD59-A6C34878D82A}">
                    <a16:rowId xmlns:a16="http://schemas.microsoft.com/office/drawing/2014/main" val="10011"/>
                  </a:ext>
                </a:extLst>
              </a:tr>
              <a:tr h="370840">
                <a:tc>
                  <a:txBody>
                    <a:bodyPr/>
                    <a:lstStyle/>
                    <a:p>
                      <a:r>
                        <a:rPr lang="en-US" dirty="0"/>
                        <a:t>Language</a:t>
                      </a:r>
                    </a:p>
                  </a:txBody>
                  <a:tcPr/>
                </a:tc>
                <a:tc>
                  <a:txBody>
                    <a:bodyPr/>
                    <a:lstStyle/>
                    <a:p>
                      <a:r>
                        <a:rPr lang="en-US" b="1" dirty="0"/>
                        <a:t>GFA</a:t>
                      </a:r>
                    </a:p>
                  </a:txBody>
                  <a:tcPr/>
                </a:tc>
                <a:extLst>
                  <a:ext uri="{0D108BD9-81ED-4DB2-BD59-A6C34878D82A}">
                    <a16:rowId xmlns:a16="http://schemas.microsoft.com/office/drawing/2014/main" val="10012"/>
                  </a:ext>
                </a:extLst>
              </a:tr>
              <a:tr h="370840">
                <a:tc>
                  <a:txBody>
                    <a:bodyPr/>
                    <a:lstStyle/>
                    <a:p>
                      <a:r>
                        <a:rPr lang="en-US" dirty="0"/>
                        <a:t>All helps needed</a:t>
                      </a:r>
                    </a:p>
                  </a:txBody>
                  <a:tcPr/>
                </a:tc>
                <a:tc>
                  <a:txBody>
                    <a:bodyPr/>
                    <a:lstStyle/>
                    <a:p>
                      <a:r>
                        <a:rPr lang="en-US" b="1" dirty="0"/>
                        <a:t>GFA</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5290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pPr algn="l"/>
            <a:r>
              <a:rPr lang="en-US"/>
              <a:t>Artwork (3)</a:t>
            </a:r>
          </a:p>
        </p:txBody>
      </p:sp>
      <p:sp>
        <p:nvSpPr>
          <p:cNvPr id="3" name="Content Placeholder 2"/>
          <p:cNvSpPr>
            <a:spLocks noGrp="1"/>
          </p:cNvSpPr>
          <p:nvPr>
            <p:ph idx="1"/>
          </p:nvPr>
        </p:nvSpPr>
        <p:spPr>
          <a:xfrm>
            <a:off x="304800" y="1310640"/>
            <a:ext cx="8534400" cy="5394960"/>
          </a:xfrm>
        </p:spPr>
        <p:txBody>
          <a:bodyPr>
            <a:normAutofit fontScale="92500"/>
          </a:bodyPr>
          <a:lstStyle/>
          <a:p>
            <a:r>
              <a:rPr lang="en-US" b="1" i="1" dirty="0">
                <a:solidFill>
                  <a:srgbClr val="FFFF00"/>
                </a:solidFill>
              </a:rPr>
              <a:t>Color artwork:</a:t>
            </a:r>
          </a:p>
          <a:p>
            <a:pPr marL="585216" lvl="1" indent="0">
              <a:buNone/>
            </a:pPr>
            <a:r>
              <a:rPr lang="en-US" dirty="0"/>
              <a:t>Please make sure that artwork files are in an acceptable format (TIFF (or JPEG), EPS (or PDF), or MS Office files) and with the correct resolution. If, together with your accepted article, you submit usable color figures then Elsevier will ensure, at no additional charge, that these figures will appear in color online (e.g., ScienceDirect and other sites) regardless of whether or not these illustrations are reproduced in color in the printed version. </a:t>
            </a:r>
            <a:r>
              <a:rPr lang="en-US" b="1" dirty="0"/>
              <a:t>For color reproduction in print, you will receive information regarding the costs from Elsevier after receipt of your accepted article</a:t>
            </a:r>
            <a:r>
              <a:rPr lang="en-US" dirty="0"/>
              <a:t>. Please indicate your preference for color: in print or online only. </a:t>
            </a:r>
            <a:r>
              <a:rPr lang="en-US" dirty="0">
                <a:hlinkClick r:id="rId2"/>
              </a:rPr>
              <a:t>Further information on the preparation of electronic artwork</a:t>
            </a:r>
            <a:r>
              <a:rPr lang="en-US" dirty="0"/>
              <a:t>.</a:t>
            </a:r>
            <a:br>
              <a:rPr lang="en-US" dirty="0"/>
            </a:br>
            <a:endParaRPr lang="en-US" dirty="0"/>
          </a:p>
          <a:p>
            <a:r>
              <a:rPr lang="en-US" b="1" i="1" dirty="0">
                <a:solidFill>
                  <a:srgbClr val="FFFF00"/>
                </a:solidFill>
              </a:rPr>
              <a:t>Figure captions</a:t>
            </a:r>
            <a:r>
              <a:rPr lang="en-US" b="1" dirty="0">
                <a:solidFill>
                  <a:srgbClr val="FFFF00"/>
                </a:solidFill>
              </a:rPr>
              <a:t> ……</a:t>
            </a:r>
            <a:endParaRPr lang="en-US" dirty="0">
              <a:solidFill>
                <a:srgbClr val="FFFF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pPr algn="l"/>
            <a:r>
              <a:rPr lang="en-US"/>
              <a:t>Artwork (4)</a:t>
            </a:r>
          </a:p>
        </p:txBody>
      </p:sp>
      <p:sp>
        <p:nvSpPr>
          <p:cNvPr id="3" name="Content Placeholder 2"/>
          <p:cNvSpPr>
            <a:spLocks noGrp="1"/>
          </p:cNvSpPr>
          <p:nvPr>
            <p:ph idx="1"/>
          </p:nvPr>
        </p:nvSpPr>
        <p:spPr>
          <a:xfrm>
            <a:off x="304800" y="1310640"/>
            <a:ext cx="8534400" cy="5394960"/>
          </a:xfrm>
        </p:spPr>
        <p:txBody>
          <a:bodyPr>
            <a:normAutofit/>
          </a:bodyPr>
          <a:lstStyle/>
          <a:p>
            <a:r>
              <a:rPr lang="en-US" b="1" i="1" dirty="0">
                <a:solidFill>
                  <a:srgbClr val="FFFF00"/>
                </a:solidFill>
              </a:rPr>
              <a:t>Figure captions:</a:t>
            </a:r>
          </a:p>
          <a:p>
            <a:pPr lvl="1">
              <a:spcAft>
                <a:spcPts val="600"/>
              </a:spcAft>
            </a:pPr>
            <a:r>
              <a:rPr lang="en-US" dirty="0"/>
              <a:t>Ensure that each illustration has a caption. </a:t>
            </a:r>
          </a:p>
          <a:p>
            <a:pPr lvl="1">
              <a:spcAft>
                <a:spcPts val="600"/>
              </a:spcAft>
            </a:pPr>
            <a:r>
              <a:rPr lang="en-US" dirty="0"/>
              <a:t>Supply captions separately, not attached to the figure.</a:t>
            </a:r>
          </a:p>
          <a:p>
            <a:pPr lvl="1">
              <a:spcAft>
                <a:spcPts val="600"/>
              </a:spcAft>
            </a:pPr>
            <a:r>
              <a:rPr lang="en-US" dirty="0"/>
              <a:t>A caption should comprise a brief title (</a:t>
            </a:r>
            <a:r>
              <a:rPr lang="en-US" b="1" dirty="0"/>
              <a:t>not</a:t>
            </a:r>
            <a:r>
              <a:rPr lang="en-US" dirty="0"/>
              <a:t> on the figure itself) and a description of the illustration. </a:t>
            </a:r>
          </a:p>
          <a:p>
            <a:pPr lvl="1">
              <a:spcAft>
                <a:spcPts val="600"/>
              </a:spcAft>
            </a:pPr>
            <a:r>
              <a:rPr lang="en-US" dirty="0"/>
              <a:t>Keep text in the illustrations themselves to a minimum but explain all symbols and abbreviations used.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Tables</a:t>
            </a:r>
          </a:p>
        </p:txBody>
      </p:sp>
      <p:sp>
        <p:nvSpPr>
          <p:cNvPr id="3" name="Content Placeholder 2"/>
          <p:cNvSpPr>
            <a:spLocks noGrp="1"/>
          </p:cNvSpPr>
          <p:nvPr>
            <p:ph idx="1"/>
          </p:nvPr>
        </p:nvSpPr>
        <p:spPr/>
        <p:txBody>
          <a:bodyPr>
            <a:normAutofit fontScale="92500" lnSpcReduction="10000"/>
          </a:bodyPr>
          <a:lstStyle/>
          <a:p>
            <a:r>
              <a:rPr lang="en-US" dirty="0"/>
              <a:t>Please submit tables as </a:t>
            </a:r>
            <a:r>
              <a:rPr lang="en-US" dirty="0">
                <a:solidFill>
                  <a:srgbClr val="FFFF00"/>
                </a:solidFill>
              </a:rPr>
              <a:t>editable text </a:t>
            </a:r>
            <a:r>
              <a:rPr lang="en-US" dirty="0"/>
              <a:t>and not as images. </a:t>
            </a:r>
          </a:p>
          <a:p>
            <a:r>
              <a:rPr lang="en-US" dirty="0"/>
              <a:t>Tables can be placed either </a:t>
            </a:r>
            <a:r>
              <a:rPr lang="en-US" dirty="0">
                <a:solidFill>
                  <a:srgbClr val="FFFF00"/>
                </a:solidFill>
              </a:rPr>
              <a:t>next to the relevant text in the article</a:t>
            </a:r>
            <a:r>
              <a:rPr lang="en-US" dirty="0"/>
              <a:t>, or </a:t>
            </a:r>
            <a:r>
              <a:rPr lang="en-US" dirty="0">
                <a:solidFill>
                  <a:srgbClr val="FFFF00"/>
                </a:solidFill>
              </a:rPr>
              <a:t>on separate page(s) at the end</a:t>
            </a:r>
            <a:r>
              <a:rPr lang="en-US" dirty="0"/>
              <a:t>.</a:t>
            </a:r>
          </a:p>
          <a:p>
            <a:r>
              <a:rPr lang="en-US" dirty="0">
                <a:solidFill>
                  <a:srgbClr val="FFFF00"/>
                </a:solidFill>
              </a:rPr>
              <a:t>Number tables consecutively </a:t>
            </a:r>
            <a:r>
              <a:rPr lang="en-US" dirty="0"/>
              <a:t>in accordance with their appearance in the text and place any table notes below the table body. </a:t>
            </a:r>
          </a:p>
          <a:p>
            <a:r>
              <a:rPr lang="en-US" dirty="0"/>
              <a:t>Be sparing in the use of tables and ensure that the data presented in them </a:t>
            </a:r>
            <a:r>
              <a:rPr lang="en-US" dirty="0">
                <a:solidFill>
                  <a:srgbClr val="FFFF00"/>
                </a:solidFill>
              </a:rPr>
              <a:t>do not duplicate results described elsewhere in the article</a:t>
            </a:r>
            <a:r>
              <a:rPr lang="en-US" dirty="0"/>
              <a:t>. </a:t>
            </a:r>
          </a:p>
          <a:p>
            <a:r>
              <a:rPr lang="en-US" dirty="0"/>
              <a:t>Please </a:t>
            </a:r>
            <a:r>
              <a:rPr lang="en-US" dirty="0">
                <a:solidFill>
                  <a:srgbClr val="FFFF00"/>
                </a:solidFill>
              </a:rPr>
              <a:t>avoid using vertical rules and shading in table cells</a:t>
            </a:r>
            <a:r>
              <a:rPr lang="en-US" dirty="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pPr algn="l"/>
            <a:r>
              <a:rPr lang="en-US"/>
              <a:t>References (1)</a:t>
            </a:r>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b="1" i="1" dirty="0">
                <a:solidFill>
                  <a:srgbClr val="FFFF00"/>
                </a:solidFill>
              </a:rPr>
              <a:t>Citation in text</a:t>
            </a:r>
          </a:p>
          <a:p>
            <a:pPr lvl="1"/>
            <a:r>
              <a:rPr lang="en-US" dirty="0"/>
              <a:t>Please ensure that </a:t>
            </a:r>
            <a:r>
              <a:rPr lang="en-US" dirty="0">
                <a:solidFill>
                  <a:srgbClr val="00FFFF"/>
                </a:solidFill>
              </a:rPr>
              <a:t>every reference cited in the text is also present in the reference list </a:t>
            </a:r>
            <a:r>
              <a:rPr lang="en-US" dirty="0"/>
              <a:t>(and vice versa). </a:t>
            </a:r>
          </a:p>
          <a:p>
            <a:pPr lvl="1"/>
            <a:r>
              <a:rPr lang="en-US" dirty="0"/>
              <a:t>Any references cited in the abstract must be given in full. </a:t>
            </a:r>
          </a:p>
          <a:p>
            <a:pPr lvl="1"/>
            <a:r>
              <a:rPr lang="en-US" dirty="0"/>
              <a:t>Unpublished results and personal communications are not recommended in the reference list, but may be mentioned in the text. If these references are included in the reference list they should follow the standard reference style of the journal and should include a substitution of the publication date with either 'Unpublished results' or 'Personal communication’. </a:t>
            </a:r>
          </a:p>
          <a:p>
            <a:pPr lvl="1"/>
            <a:r>
              <a:rPr lang="en-US" dirty="0"/>
              <a:t>Citation of a reference as 'in press' implies that the item has been accepted for publication.</a:t>
            </a:r>
            <a:endParaRPr lang="en-US" b="1" i="1" dirty="0"/>
          </a:p>
          <a:p>
            <a:r>
              <a:rPr lang="en-US" b="1" i="1" dirty="0">
                <a:solidFill>
                  <a:srgbClr val="FFFF00"/>
                </a:solidFill>
              </a:rPr>
              <a:t>Web references ……</a:t>
            </a:r>
          </a:p>
          <a:p>
            <a:pPr>
              <a:buNone/>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pPr algn="l"/>
            <a:r>
              <a:rPr lang="en-US"/>
              <a:t>References (2)</a:t>
            </a:r>
          </a:p>
        </p:txBody>
      </p:sp>
      <p:sp>
        <p:nvSpPr>
          <p:cNvPr id="3" name="Content Placeholder 2"/>
          <p:cNvSpPr>
            <a:spLocks noGrp="1"/>
          </p:cNvSpPr>
          <p:nvPr>
            <p:ph idx="1"/>
          </p:nvPr>
        </p:nvSpPr>
        <p:spPr>
          <a:xfrm>
            <a:off x="457200" y="1371600"/>
            <a:ext cx="8229600" cy="5181600"/>
          </a:xfrm>
        </p:spPr>
        <p:txBody>
          <a:bodyPr>
            <a:normAutofit/>
          </a:bodyPr>
          <a:lstStyle/>
          <a:p>
            <a:pPr marL="137160" indent="0">
              <a:buNone/>
            </a:pPr>
            <a:r>
              <a:rPr lang="en-US" b="1" i="1" dirty="0">
                <a:solidFill>
                  <a:srgbClr val="FFFF00"/>
                </a:solidFill>
              </a:rPr>
              <a:t>Web references</a:t>
            </a:r>
          </a:p>
          <a:p>
            <a:pPr marL="585216" lvl="1" indent="0">
              <a:buNone/>
            </a:pPr>
            <a:r>
              <a:rPr lang="en-US" dirty="0"/>
              <a:t>As a minimum, the full URL should be given and the date when the reference was </a:t>
            </a:r>
            <a:r>
              <a:rPr lang="en-US" dirty="0">
                <a:solidFill>
                  <a:srgbClr val="00FFFF"/>
                </a:solidFill>
              </a:rPr>
              <a:t>last accessed</a:t>
            </a:r>
            <a:r>
              <a:rPr lang="en-US" dirty="0"/>
              <a:t>. </a:t>
            </a:r>
          </a:p>
          <a:p>
            <a:pPr marL="585216" lvl="1" indent="0">
              <a:buNone/>
            </a:pPr>
            <a:r>
              <a:rPr lang="en-US" dirty="0"/>
              <a:t>Any further information, if known (DOI, author names, dates, reference to a source publication, etc.), should also be given. </a:t>
            </a:r>
          </a:p>
          <a:p>
            <a:pPr marL="585216" lvl="1" indent="0">
              <a:buNone/>
            </a:pPr>
            <a:r>
              <a:rPr lang="en-US" dirty="0"/>
              <a:t>Web references can be listed separately (e.g., after the reference list) under a different heading if desired, or can be included in the reference list.</a:t>
            </a:r>
          </a:p>
          <a:p>
            <a:pPr marL="585216" lvl="1" indent="0">
              <a:buNone/>
            </a:pPr>
            <a:endParaRPr lang="en-US" dirty="0"/>
          </a:p>
          <a:p>
            <a:pPr>
              <a:buNone/>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pPr algn="l"/>
            <a:r>
              <a:rPr lang="en-US" dirty="0"/>
              <a:t>References (3)</a:t>
            </a:r>
          </a:p>
        </p:txBody>
      </p:sp>
      <p:sp>
        <p:nvSpPr>
          <p:cNvPr id="3" name="Content Placeholder 2"/>
          <p:cNvSpPr>
            <a:spLocks noGrp="1"/>
          </p:cNvSpPr>
          <p:nvPr>
            <p:ph idx="1"/>
          </p:nvPr>
        </p:nvSpPr>
        <p:spPr>
          <a:xfrm>
            <a:off x="457200" y="1173162"/>
            <a:ext cx="8229600" cy="5608638"/>
          </a:xfrm>
        </p:spPr>
        <p:txBody>
          <a:bodyPr>
            <a:normAutofit fontScale="92500" lnSpcReduction="10000"/>
          </a:bodyPr>
          <a:lstStyle/>
          <a:p>
            <a:pPr marL="137160" indent="0">
              <a:buNone/>
            </a:pPr>
            <a:r>
              <a:rPr lang="en-US" b="1" i="1" dirty="0">
                <a:solidFill>
                  <a:srgbClr val="FFFF00"/>
                </a:solidFill>
              </a:rPr>
              <a:t>Data reference</a:t>
            </a:r>
          </a:p>
          <a:p>
            <a:pPr marL="585216" lvl="1" indent="0">
              <a:buNone/>
            </a:pPr>
            <a:r>
              <a:rPr lang="en-US" dirty="0"/>
              <a:t>This journal encourages you to cite underlying or relevant datasets in your manuscript by citing them in your text and including a data reference in your Reference List. </a:t>
            </a:r>
          </a:p>
          <a:p>
            <a:pPr marL="585216" lvl="1" indent="0">
              <a:buNone/>
            </a:pPr>
            <a:r>
              <a:rPr lang="en-US" dirty="0"/>
              <a:t>Data references should include the following elements: author name(s), dataset title, data repository, version (where available), year, and global persistent identifier. </a:t>
            </a:r>
          </a:p>
          <a:p>
            <a:pPr marL="585216" lvl="1" indent="0">
              <a:buNone/>
            </a:pPr>
            <a:r>
              <a:rPr lang="en-US" dirty="0"/>
              <a:t>Add [dataset] immediately before the reference so we can properly identify it as a data reference. </a:t>
            </a:r>
          </a:p>
          <a:p>
            <a:pPr marL="585216" lvl="1" indent="0">
              <a:buNone/>
            </a:pPr>
            <a:r>
              <a:rPr lang="en-US" dirty="0"/>
              <a:t>The [dataset] identifier will not appear in your published article.</a:t>
            </a:r>
          </a:p>
          <a:p>
            <a:pPr marL="137160" lvl="1" indent="0">
              <a:buClr>
                <a:schemeClr val="tx1">
                  <a:shade val="95000"/>
                </a:schemeClr>
              </a:buClr>
              <a:buSzPct val="65000"/>
              <a:buNone/>
            </a:pPr>
            <a:r>
              <a:rPr lang="en-US" sz="2800" b="1" i="1" dirty="0">
                <a:solidFill>
                  <a:srgbClr val="FFFF00"/>
                </a:solidFill>
              </a:rPr>
              <a:t>References in a special issue</a:t>
            </a:r>
          </a:p>
          <a:p>
            <a:pPr>
              <a:buNone/>
            </a:pPr>
            <a:r>
              <a:rPr lang="en-US" dirty="0"/>
              <a:t>	Please ensure that the words 'this issue' are added to any references in the list (and any citations in the text) to other articles in the same Special Issue.</a:t>
            </a:r>
          </a:p>
        </p:txBody>
      </p:sp>
    </p:spTree>
    <p:extLst>
      <p:ext uri="{BB962C8B-B14F-4D97-AF65-F5344CB8AC3E}">
        <p14:creationId xmlns:p14="http://schemas.microsoft.com/office/powerpoint/2010/main" val="3227900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References (4)</a:t>
            </a:r>
          </a:p>
        </p:txBody>
      </p:sp>
      <p:sp>
        <p:nvSpPr>
          <p:cNvPr id="3" name="Content Placeholder 2"/>
          <p:cNvSpPr>
            <a:spLocks noGrp="1"/>
          </p:cNvSpPr>
          <p:nvPr>
            <p:ph idx="1"/>
          </p:nvPr>
        </p:nvSpPr>
        <p:spPr>
          <a:xfrm>
            <a:off x="381000" y="1417638"/>
            <a:ext cx="8534400" cy="5211762"/>
          </a:xfrm>
        </p:spPr>
        <p:txBody>
          <a:bodyPr>
            <a:normAutofit fontScale="77500" lnSpcReduction="20000"/>
          </a:bodyPr>
          <a:lstStyle/>
          <a:p>
            <a:pPr marL="137160" indent="0">
              <a:buNone/>
            </a:pPr>
            <a:r>
              <a:rPr lang="en-US" i="1" dirty="0">
                <a:solidFill>
                  <a:srgbClr val="FFFF00"/>
                </a:solidFill>
              </a:rPr>
              <a:t>Reference management software</a:t>
            </a:r>
          </a:p>
          <a:p>
            <a:pPr marL="137160" indent="0">
              <a:buNone/>
            </a:pPr>
            <a:r>
              <a:rPr lang="en-US" dirty="0"/>
              <a:t>Most Elsevier journals have their reference template available in many of the most popular reference management software products. These include all products that support </a:t>
            </a:r>
            <a:r>
              <a:rPr lang="en-US" dirty="0">
                <a:hlinkClick r:id="rId2"/>
              </a:rPr>
              <a:t>Citation Style Language styles</a:t>
            </a:r>
            <a:r>
              <a:rPr lang="en-US" dirty="0"/>
              <a:t>, such as </a:t>
            </a:r>
            <a:r>
              <a:rPr lang="en-US" dirty="0">
                <a:hlinkClick r:id="rId3"/>
              </a:rPr>
              <a:t>Mendeley</a:t>
            </a:r>
            <a:r>
              <a:rPr lang="en-US" dirty="0"/>
              <a:t> and </a:t>
            </a:r>
            <a:r>
              <a:rPr lang="en-US" dirty="0">
                <a:hlinkClick r:id="rId4"/>
              </a:rPr>
              <a:t>Zotero</a:t>
            </a:r>
            <a:r>
              <a:rPr lang="en-US" dirty="0"/>
              <a:t>, as well as </a:t>
            </a:r>
            <a:r>
              <a:rPr lang="en-US" dirty="0">
                <a:hlinkClick r:id="rId5"/>
              </a:rPr>
              <a:t>EndNote</a:t>
            </a:r>
            <a:r>
              <a:rPr lang="en-US" dirty="0"/>
              <a:t>. Using the word processor plug-ins from these products, authors only need to select the appropriate journal template when preparing their article, after which citations and bibliographies will be automatically formatted in the journal's style. If no template is yet available for this journal, please follow the format of the sample references and citations as shown in this Guide.</a:t>
            </a:r>
          </a:p>
          <a:p>
            <a:pPr marL="137160" indent="0">
              <a:buNone/>
            </a:pPr>
            <a:r>
              <a:rPr lang="en-US" dirty="0"/>
              <a:t>Users of </a:t>
            </a:r>
            <a:r>
              <a:rPr lang="en-US" dirty="0" err="1"/>
              <a:t>Mendeley</a:t>
            </a:r>
            <a:r>
              <a:rPr lang="en-US" dirty="0"/>
              <a:t> Desktop can easily install the reference style for this journal by clicking the following link: </a:t>
            </a:r>
            <a:r>
              <a:rPr lang="en-US" dirty="0">
                <a:solidFill>
                  <a:srgbClr val="00FFFF"/>
                </a:solidFill>
              </a:rPr>
              <a:t>http://open.mendeley.com/use-citation-style/soil-and-tillage-research</a:t>
            </a:r>
            <a:r>
              <a:rPr lang="en-US" dirty="0"/>
              <a:t> </a:t>
            </a:r>
          </a:p>
          <a:p>
            <a:pPr marL="137160" indent="0">
              <a:buNone/>
            </a:pPr>
            <a:r>
              <a:rPr lang="en-US" dirty="0"/>
              <a:t>When preparing your manuscript, you will then be able to select this style using the </a:t>
            </a:r>
            <a:r>
              <a:rPr lang="en-US" dirty="0" err="1"/>
              <a:t>Mendeley</a:t>
            </a:r>
            <a:r>
              <a:rPr lang="en-US" dirty="0"/>
              <a:t> plugins for Microsoft Word or LibreOffice. </a:t>
            </a:r>
          </a:p>
        </p:txBody>
      </p:sp>
    </p:spTree>
    <p:extLst>
      <p:ext uri="{BB962C8B-B14F-4D97-AF65-F5344CB8AC3E}">
        <p14:creationId xmlns:p14="http://schemas.microsoft.com/office/powerpoint/2010/main" val="42214854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85800"/>
          </a:xfrm>
        </p:spPr>
        <p:txBody>
          <a:bodyPr>
            <a:normAutofit fontScale="90000"/>
          </a:bodyPr>
          <a:lstStyle/>
          <a:p>
            <a:pPr algn="l"/>
            <a:r>
              <a:rPr lang="en-US" dirty="0"/>
              <a:t>References (5)</a:t>
            </a:r>
          </a:p>
        </p:txBody>
      </p:sp>
      <p:sp>
        <p:nvSpPr>
          <p:cNvPr id="3" name="Content Placeholder 2"/>
          <p:cNvSpPr>
            <a:spLocks noGrp="1"/>
          </p:cNvSpPr>
          <p:nvPr>
            <p:ph idx="1"/>
          </p:nvPr>
        </p:nvSpPr>
        <p:spPr>
          <a:xfrm>
            <a:off x="0" y="685800"/>
            <a:ext cx="9144000" cy="6172200"/>
          </a:xfrm>
        </p:spPr>
        <p:txBody>
          <a:bodyPr>
            <a:noAutofit/>
          </a:bodyPr>
          <a:lstStyle/>
          <a:p>
            <a:pPr>
              <a:buNone/>
            </a:pPr>
            <a:r>
              <a:rPr lang="en-US" sz="1200" b="1" i="1" dirty="0">
                <a:solidFill>
                  <a:srgbClr val="FFFF00"/>
                </a:solidFill>
              </a:rPr>
              <a:t>Reference style</a:t>
            </a:r>
          </a:p>
          <a:p>
            <a:pPr>
              <a:buNone/>
            </a:pPr>
            <a:r>
              <a:rPr lang="en-US" sz="1400" i="1" dirty="0"/>
              <a:t>Text:</a:t>
            </a:r>
            <a:r>
              <a:rPr lang="en-US" sz="1400" dirty="0"/>
              <a:t> All citations in the text should refer to: </a:t>
            </a:r>
          </a:p>
          <a:p>
            <a:pPr>
              <a:buAutoNum type="arabicPeriod"/>
            </a:pPr>
            <a:r>
              <a:rPr lang="en-US" sz="1400" i="1" dirty="0"/>
              <a:t>Single author:</a:t>
            </a:r>
            <a:r>
              <a:rPr lang="en-US" sz="1400" dirty="0"/>
              <a:t> the author's name (without initials, unless there is ambiguity) and the year of publication; </a:t>
            </a:r>
          </a:p>
          <a:p>
            <a:pPr>
              <a:buAutoNum type="arabicPeriod"/>
            </a:pPr>
            <a:r>
              <a:rPr lang="en-US" sz="1400" i="1" dirty="0"/>
              <a:t>Two authors:</a:t>
            </a:r>
            <a:r>
              <a:rPr lang="en-US" sz="1400" dirty="0"/>
              <a:t> both authors' names and the year of publication;</a:t>
            </a:r>
            <a:r>
              <a:rPr lang="en-US" sz="1200" dirty="0"/>
              <a:t> </a:t>
            </a:r>
          </a:p>
          <a:p>
            <a:pPr>
              <a:buAutoNum type="arabicPeriod"/>
            </a:pPr>
            <a:r>
              <a:rPr lang="en-US" sz="1400" i="1" dirty="0"/>
              <a:t>Three or more authors:</a:t>
            </a:r>
            <a:r>
              <a:rPr lang="en-US" sz="1400" dirty="0"/>
              <a:t> first author's name followed by 'et al.' and the year of publication. </a:t>
            </a:r>
            <a:r>
              <a:rPr lang="en-US" sz="1100" dirty="0"/>
              <a:t/>
            </a:r>
            <a:br>
              <a:rPr lang="en-US" sz="1100" dirty="0"/>
            </a:br>
            <a:r>
              <a:rPr lang="en-US" sz="1100" dirty="0"/>
              <a:t>Citations may be made directly (or parenthetically). Groups of references should be listed first alphabetically, then chronologically. </a:t>
            </a:r>
            <a:br>
              <a:rPr lang="en-US" sz="1100" dirty="0"/>
            </a:br>
            <a:r>
              <a:rPr lang="en-US" sz="1400" dirty="0"/>
              <a:t>Examples: 'as demonstrated (Allan, 2000a, 2000b, 1999; Allan and Jones, 1999). Kramer et al. (2010) have recently shown ....' </a:t>
            </a:r>
            <a:r>
              <a:rPr lang="en-US" sz="1100" dirty="0"/>
              <a:t/>
            </a:r>
            <a:br>
              <a:rPr lang="en-US" sz="1100" dirty="0"/>
            </a:br>
            <a:r>
              <a:rPr lang="en-US" sz="1400" i="1" dirty="0"/>
              <a:t>List:</a:t>
            </a:r>
            <a:r>
              <a:rPr lang="en-US" sz="1400" dirty="0"/>
              <a:t> References should be arranged first alphabetically and then further sorted chronologically if necessary. More than one reference from the same author(s) in the same year must be identified by the letters 'a', 'b', 'c', etc., placed after the year of publication. </a:t>
            </a:r>
            <a:r>
              <a:rPr lang="en-US" sz="1100" dirty="0"/>
              <a:t/>
            </a:r>
            <a:br>
              <a:rPr lang="en-US" sz="1100" dirty="0"/>
            </a:br>
            <a:r>
              <a:rPr lang="en-US" sz="1400" i="1" dirty="0"/>
              <a:t>Examples:</a:t>
            </a:r>
            <a:r>
              <a:rPr lang="en-US" sz="1400" dirty="0"/>
              <a:t> </a:t>
            </a:r>
            <a:r>
              <a:rPr lang="en-US" sz="1100" dirty="0"/>
              <a:t/>
            </a:r>
            <a:br>
              <a:rPr lang="en-US" sz="1100" dirty="0"/>
            </a:br>
            <a:r>
              <a:rPr lang="en-US" sz="1400" dirty="0"/>
              <a:t>Reference to a journal publication: </a:t>
            </a:r>
            <a:r>
              <a:rPr lang="en-US" sz="1100" dirty="0"/>
              <a:t/>
            </a:r>
            <a:br>
              <a:rPr lang="en-US" sz="1100" dirty="0"/>
            </a:br>
            <a:r>
              <a:rPr lang="en-US" sz="1400" dirty="0"/>
              <a:t>Van der Geer, J., </a:t>
            </a:r>
            <a:r>
              <a:rPr lang="en-US" sz="1400" dirty="0" err="1"/>
              <a:t>Hanraads</a:t>
            </a:r>
            <a:r>
              <a:rPr lang="en-US" sz="1400" dirty="0"/>
              <a:t>, J.A.J., Lupton, R.A., 2010. The art of writing a scientific article. J. Sci. </a:t>
            </a:r>
            <a:r>
              <a:rPr lang="en-US" sz="1400" dirty="0" err="1"/>
              <a:t>Commun</a:t>
            </a:r>
            <a:r>
              <a:rPr lang="en-US" sz="1400" dirty="0"/>
              <a:t>. 163, 51–59. </a:t>
            </a:r>
            <a:r>
              <a:rPr lang="en-US" sz="1100" dirty="0"/>
              <a:t/>
            </a:r>
            <a:br>
              <a:rPr lang="en-US" sz="1100" dirty="0"/>
            </a:br>
            <a:r>
              <a:rPr lang="en-US" sz="1400" dirty="0"/>
              <a:t>Reference to a book: </a:t>
            </a:r>
            <a:r>
              <a:rPr lang="en-US" sz="1100" dirty="0"/>
              <a:t/>
            </a:r>
            <a:br>
              <a:rPr lang="en-US" sz="1100" dirty="0"/>
            </a:br>
            <a:r>
              <a:rPr lang="en-US" sz="1400" dirty="0"/>
              <a:t>Strunk Jr., W., White, E.B., 2000. The Elements of Style, fourth ed. Longman, New York. </a:t>
            </a:r>
            <a:r>
              <a:rPr lang="en-US" sz="1100" dirty="0"/>
              <a:t/>
            </a:r>
            <a:br>
              <a:rPr lang="en-US" sz="1100" dirty="0"/>
            </a:br>
            <a:r>
              <a:rPr lang="en-US" sz="1400" dirty="0"/>
              <a:t>Reference to a chapter in an edited book: </a:t>
            </a:r>
            <a:r>
              <a:rPr lang="en-US" sz="1100" dirty="0"/>
              <a:t/>
            </a:r>
            <a:br>
              <a:rPr lang="en-US" sz="1100" dirty="0"/>
            </a:br>
            <a:r>
              <a:rPr lang="en-US" sz="1400" dirty="0" err="1"/>
              <a:t>Mettam</a:t>
            </a:r>
            <a:r>
              <a:rPr lang="en-US" sz="1400" dirty="0"/>
              <a:t>, G.R., Adams, L.B., 2009. How to prepare an electronic version of your article, in: Jones, B.S., Smith , R.Z. (Eds.), Introduction to the Electronic Age. E-Publishing Inc., New York, pp. 281–304.</a:t>
            </a:r>
            <a:r>
              <a:rPr lang="en-US" sz="1100" dirty="0"/>
              <a:t/>
            </a:r>
            <a:br>
              <a:rPr lang="en-US" sz="1100" dirty="0"/>
            </a:br>
            <a:r>
              <a:rPr lang="en-US" sz="1400" dirty="0"/>
              <a:t>Reference to a website:</a:t>
            </a:r>
            <a:r>
              <a:rPr lang="en-US" sz="1100" dirty="0"/>
              <a:t/>
            </a:r>
            <a:br>
              <a:rPr lang="en-US" sz="1100" dirty="0"/>
            </a:br>
            <a:r>
              <a:rPr lang="en-US" sz="1400" dirty="0"/>
              <a:t>Cancer Research UK, 1975. Cancer statistics reports for the UK. http://www.cancerresearchuk.org/aboutcancer/statistics/cancerstatsreport/ (accessed 13 March 2003).</a:t>
            </a:r>
            <a:r>
              <a:rPr lang="en-US" sz="1100" dirty="0"/>
              <a:t/>
            </a:r>
            <a:br>
              <a:rPr lang="en-US" sz="1100" dirty="0"/>
            </a:br>
            <a:r>
              <a:rPr lang="en-US" sz="1400" dirty="0"/>
              <a:t>Reference to a dataset:</a:t>
            </a:r>
            <a:r>
              <a:rPr lang="en-US" sz="1100" dirty="0"/>
              <a:t/>
            </a:r>
            <a:br>
              <a:rPr lang="en-US" sz="1100" dirty="0"/>
            </a:br>
            <a:r>
              <a:rPr lang="en-US" sz="1400" dirty="0"/>
              <a:t>[dataset] </a:t>
            </a:r>
            <a:r>
              <a:rPr lang="en-US" sz="1400" dirty="0" err="1"/>
              <a:t>Oguro</a:t>
            </a:r>
            <a:r>
              <a:rPr lang="en-US" sz="1400" dirty="0"/>
              <a:t>, M., </a:t>
            </a:r>
            <a:r>
              <a:rPr lang="en-US" sz="1400" dirty="0" err="1"/>
              <a:t>Imahiro</a:t>
            </a:r>
            <a:r>
              <a:rPr lang="en-US" sz="1400" dirty="0"/>
              <a:t>, S., Saito, S., </a:t>
            </a:r>
            <a:r>
              <a:rPr lang="en-US" sz="1400" dirty="0" err="1"/>
              <a:t>Nakashizuka</a:t>
            </a:r>
            <a:r>
              <a:rPr lang="en-US" sz="1400" dirty="0"/>
              <a:t>, T., 2015. Mortality data for Japanese oak wilt disease and surrounding forest compositions. Mendeley Data, v1. https://doi.org/10.17632/xwj98nb39r.1.</a:t>
            </a:r>
            <a:endParaRPr lang="en-US" sz="11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pPr algn="l"/>
            <a:r>
              <a:rPr lang="en-US" dirty="0"/>
              <a:t>References (6)</a:t>
            </a:r>
          </a:p>
        </p:txBody>
      </p:sp>
      <p:sp>
        <p:nvSpPr>
          <p:cNvPr id="3" name="Content Placeholder 2"/>
          <p:cNvSpPr>
            <a:spLocks noGrp="1"/>
          </p:cNvSpPr>
          <p:nvPr>
            <p:ph idx="1"/>
          </p:nvPr>
        </p:nvSpPr>
        <p:spPr>
          <a:xfrm>
            <a:off x="457200" y="1447800"/>
            <a:ext cx="8382000" cy="5105400"/>
          </a:xfrm>
        </p:spPr>
        <p:txBody>
          <a:bodyPr>
            <a:normAutofit/>
          </a:bodyPr>
          <a:lstStyle/>
          <a:p>
            <a:pPr>
              <a:buNone/>
            </a:pPr>
            <a:r>
              <a:rPr lang="en-US" b="1" i="1" dirty="0">
                <a:solidFill>
                  <a:srgbClr val="FFFF00"/>
                </a:solidFill>
              </a:rPr>
              <a:t>Journal abbreviations source </a:t>
            </a:r>
          </a:p>
          <a:p>
            <a:pPr>
              <a:buNone/>
            </a:pPr>
            <a:endParaRPr lang="en-US" sz="2000" dirty="0"/>
          </a:p>
          <a:p>
            <a:pPr marL="137160" indent="0">
              <a:buNone/>
            </a:pPr>
            <a:r>
              <a:rPr lang="en-US" dirty="0"/>
              <a:t>Journal names should be abbreviated according to the </a:t>
            </a:r>
            <a:r>
              <a:rPr lang="en-US" dirty="0">
                <a:hlinkClick r:id="rId2"/>
              </a:rPr>
              <a:t>List of Title Word Abbreviations</a:t>
            </a:r>
            <a:endParaRPr lang="en-US" sz="2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a:t>Video</a:t>
            </a:r>
          </a:p>
        </p:txBody>
      </p:sp>
      <p:sp>
        <p:nvSpPr>
          <p:cNvPr id="3" name="Content Placeholder 2"/>
          <p:cNvSpPr>
            <a:spLocks noGrp="1"/>
          </p:cNvSpPr>
          <p:nvPr>
            <p:ph idx="1"/>
          </p:nvPr>
        </p:nvSpPr>
        <p:spPr>
          <a:xfrm>
            <a:off x="228600" y="838200"/>
            <a:ext cx="8839200" cy="5867400"/>
          </a:xfrm>
        </p:spPr>
        <p:txBody>
          <a:bodyPr>
            <a:noAutofit/>
          </a:bodyPr>
          <a:lstStyle/>
          <a:p>
            <a:pPr marL="137160" indent="0">
              <a:buNone/>
            </a:pPr>
            <a:r>
              <a:rPr lang="en-US" sz="2000" dirty="0"/>
              <a:t>Elsevier accepts video material and animation sequences to support and enhance your scientific research. Authors who have video or animation files that they wish to submit with their article are strongly encouraged to include links to these within the body of the article. This can be done in the same way as a figure or table by referring to the video or animation content and noting in the body text where it should be placed. All submitted files should be properly labeled so that they directly relate to the video file's content. . In order to ensure that your video or animation material is directly usable, please provide the file in one of our recommended file formats with a preferred maximum size of 150 MB per file, 1 GB in total. Video and animation files supplied will be published online in the electronic version of your article in Elsevier Web products, including </a:t>
            </a:r>
            <a:r>
              <a:rPr lang="en-US" sz="2000" dirty="0">
                <a:hlinkClick r:id="rId2"/>
              </a:rPr>
              <a:t>ScienceDirect</a:t>
            </a:r>
            <a:r>
              <a:rPr lang="en-US" sz="2000" dirty="0"/>
              <a:t>. Please supply 'stills' with your files: you can choose any frame from the video or animation or make a separate image. These will be used instead of standard icons and will personalize the link to your video data. For more detailed instructions please visit our </a:t>
            </a:r>
            <a:r>
              <a:rPr lang="en-US" sz="2000" dirty="0">
                <a:hlinkClick r:id="rId3"/>
              </a:rPr>
              <a:t>video instruction pages</a:t>
            </a:r>
            <a:r>
              <a:rPr lang="en-US" sz="2000" dirty="0"/>
              <a:t>. Note: since video and animation cannot be embedded in the print version of the journal, please provide text for both the electronic and the print version for the portions of the article that refer to this content.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t>
            </a:r>
          </a:p>
        </p:txBody>
      </p:sp>
      <p:sp>
        <p:nvSpPr>
          <p:cNvPr id="3" name="Content Placeholder 2"/>
          <p:cNvSpPr>
            <a:spLocks noGrp="1"/>
          </p:cNvSpPr>
          <p:nvPr>
            <p:ph idx="1"/>
          </p:nvPr>
        </p:nvSpPr>
        <p:spPr>
          <a:xfrm>
            <a:off x="457200" y="1600200"/>
            <a:ext cx="8458200" cy="4709160"/>
          </a:xfrm>
        </p:spPr>
        <p:txBody>
          <a:bodyPr>
            <a:normAutofit fontScale="92500"/>
          </a:bodyPr>
          <a:lstStyle/>
          <a:p>
            <a:r>
              <a:rPr lang="en-US" dirty="0"/>
              <a:t>GFA is a complete help for you. It is </a:t>
            </a:r>
            <a:r>
              <a:rPr lang="en-US" dirty="0">
                <a:solidFill>
                  <a:srgbClr val="FFFF00"/>
                </a:solidFill>
              </a:rPr>
              <a:t>absolutely necessary </a:t>
            </a:r>
            <a:r>
              <a:rPr lang="en-US" dirty="0"/>
              <a:t>to read before preparing the manuscript</a:t>
            </a:r>
          </a:p>
          <a:p>
            <a:endParaRPr lang="en-US" dirty="0"/>
          </a:p>
          <a:p>
            <a:r>
              <a:rPr lang="en-US" dirty="0">
                <a:solidFill>
                  <a:srgbClr val="FFFF00"/>
                </a:solidFill>
              </a:rPr>
              <a:t>Read the GFA </a:t>
            </a:r>
            <a:r>
              <a:rPr lang="en-US" dirty="0"/>
              <a:t>of the target journal before you begin to write</a:t>
            </a:r>
          </a:p>
          <a:p>
            <a:endParaRPr lang="en-US" dirty="0"/>
          </a:p>
          <a:p>
            <a:r>
              <a:rPr lang="en-US" dirty="0"/>
              <a:t>Read the </a:t>
            </a:r>
            <a:r>
              <a:rPr lang="en-US" dirty="0">
                <a:solidFill>
                  <a:srgbClr val="FFFF00"/>
                </a:solidFill>
              </a:rPr>
              <a:t>newest GFA </a:t>
            </a:r>
            <a:r>
              <a:rPr lang="en-US" dirty="0"/>
              <a:t>version </a:t>
            </a:r>
          </a:p>
          <a:p>
            <a:endParaRPr lang="en-US" dirty="0"/>
          </a:p>
          <a:p>
            <a:r>
              <a:rPr lang="en-US" dirty="0">
                <a:solidFill>
                  <a:srgbClr val="FFFF00"/>
                </a:solidFill>
              </a:rPr>
              <a:t>Read the last 2-year articles published </a:t>
            </a:r>
            <a:r>
              <a:rPr lang="en-US" dirty="0"/>
              <a:t>in the journal</a:t>
            </a:r>
          </a:p>
        </p:txBody>
      </p:sp>
    </p:spTree>
    <p:extLst>
      <p:ext uri="{BB962C8B-B14F-4D97-AF65-F5344CB8AC3E}">
        <p14:creationId xmlns:p14="http://schemas.microsoft.com/office/powerpoint/2010/main" val="3034239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Audio slides</a:t>
            </a:r>
          </a:p>
        </p:txBody>
      </p:sp>
      <p:sp>
        <p:nvSpPr>
          <p:cNvPr id="3" name="Content Placeholder 2"/>
          <p:cNvSpPr>
            <a:spLocks noGrp="1"/>
          </p:cNvSpPr>
          <p:nvPr>
            <p:ph idx="1"/>
          </p:nvPr>
        </p:nvSpPr>
        <p:spPr>
          <a:xfrm>
            <a:off x="457200" y="1219200"/>
            <a:ext cx="8229600" cy="5410200"/>
          </a:xfrm>
        </p:spPr>
        <p:txBody>
          <a:bodyPr>
            <a:normAutofit/>
          </a:bodyPr>
          <a:lstStyle/>
          <a:p>
            <a:pPr marL="137160" indent="0">
              <a:buNone/>
            </a:pPr>
            <a:r>
              <a:rPr lang="en-US" dirty="0"/>
              <a:t>The journal encourages authors to create an </a:t>
            </a:r>
            <a:r>
              <a:rPr lang="en-US" dirty="0" err="1"/>
              <a:t>AudioSlides</a:t>
            </a:r>
            <a:r>
              <a:rPr lang="en-US" dirty="0"/>
              <a:t> presentation with their published article. </a:t>
            </a:r>
            <a:r>
              <a:rPr lang="en-US" dirty="0" err="1"/>
              <a:t>AudioSlides</a:t>
            </a:r>
            <a:r>
              <a:rPr lang="en-US" dirty="0"/>
              <a:t> are brief, webinar-style presentations that are shown next to the online article on ScienceDirect. This gives authors the opportunity to summarize their research in their own words and to help readers understand what the paper is about. </a:t>
            </a:r>
            <a:r>
              <a:rPr lang="en-US" dirty="0">
                <a:hlinkClick r:id="rId2"/>
              </a:rPr>
              <a:t>More information and examples are available</a:t>
            </a:r>
            <a:r>
              <a:rPr lang="en-US" dirty="0"/>
              <a:t>. Authors of this journal will automatically receive an invitation e-mail to create an </a:t>
            </a:r>
            <a:r>
              <a:rPr lang="en-US" dirty="0" err="1"/>
              <a:t>AudioSlides</a:t>
            </a:r>
            <a:r>
              <a:rPr lang="en-US" dirty="0"/>
              <a:t> presentation after acceptance of their paper.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Data visualization</a:t>
            </a:r>
          </a:p>
        </p:txBody>
      </p:sp>
      <p:sp>
        <p:nvSpPr>
          <p:cNvPr id="3" name="Content Placeholder 2"/>
          <p:cNvSpPr>
            <a:spLocks noGrp="1"/>
          </p:cNvSpPr>
          <p:nvPr>
            <p:ph idx="1"/>
          </p:nvPr>
        </p:nvSpPr>
        <p:spPr>
          <a:xfrm>
            <a:off x="457200" y="1219200"/>
            <a:ext cx="8229600" cy="5410200"/>
          </a:xfrm>
        </p:spPr>
        <p:txBody>
          <a:bodyPr>
            <a:normAutofit/>
          </a:bodyPr>
          <a:lstStyle/>
          <a:p>
            <a:pPr marL="137160" indent="0">
              <a:buNone/>
            </a:pPr>
            <a:r>
              <a:rPr lang="en-US" dirty="0"/>
              <a:t>Include interactive data visualizations in your publication and let your readers interact and engage more closely with your research. Follow the instructions </a:t>
            </a:r>
            <a:r>
              <a:rPr lang="en-US" dirty="0">
                <a:hlinkClick r:id="rId2"/>
              </a:rPr>
              <a:t>here</a:t>
            </a:r>
            <a:r>
              <a:rPr lang="en-US" dirty="0"/>
              <a:t> to find out about available data visualization options and how to include them with your article.</a:t>
            </a:r>
          </a:p>
        </p:txBody>
      </p:sp>
    </p:spTree>
    <p:extLst>
      <p:ext uri="{BB962C8B-B14F-4D97-AF65-F5344CB8AC3E}">
        <p14:creationId xmlns:p14="http://schemas.microsoft.com/office/powerpoint/2010/main" val="36730918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Supplementary materials</a:t>
            </a:r>
          </a:p>
        </p:txBody>
      </p:sp>
      <p:sp>
        <p:nvSpPr>
          <p:cNvPr id="3" name="Content Placeholder 2"/>
          <p:cNvSpPr>
            <a:spLocks noGrp="1"/>
          </p:cNvSpPr>
          <p:nvPr>
            <p:ph idx="1"/>
          </p:nvPr>
        </p:nvSpPr>
        <p:spPr>
          <a:xfrm>
            <a:off x="457200" y="1219200"/>
            <a:ext cx="8229600" cy="5410200"/>
          </a:xfrm>
        </p:spPr>
        <p:txBody>
          <a:bodyPr>
            <a:normAutofit fontScale="92500" lnSpcReduction="10000"/>
          </a:bodyPr>
          <a:lstStyle/>
          <a:p>
            <a:pPr marL="137160" indent="0">
              <a:buNone/>
            </a:pPr>
            <a:r>
              <a:rPr lang="en-US" dirty="0"/>
              <a:t>Supplementary material such as </a:t>
            </a:r>
            <a:r>
              <a:rPr lang="en-US" dirty="0">
                <a:solidFill>
                  <a:srgbClr val="FFFF00"/>
                </a:solidFill>
              </a:rPr>
              <a:t>applications</a:t>
            </a:r>
            <a:r>
              <a:rPr lang="en-US" dirty="0"/>
              <a:t>, </a:t>
            </a:r>
            <a:r>
              <a:rPr lang="en-US" dirty="0">
                <a:solidFill>
                  <a:srgbClr val="FFFF00"/>
                </a:solidFill>
              </a:rPr>
              <a:t>images</a:t>
            </a:r>
            <a:r>
              <a:rPr lang="en-US" dirty="0"/>
              <a:t> and </a:t>
            </a:r>
            <a:r>
              <a:rPr lang="en-US" dirty="0">
                <a:solidFill>
                  <a:srgbClr val="FFFF00"/>
                </a:solidFill>
              </a:rPr>
              <a:t>sound clips</a:t>
            </a:r>
            <a:r>
              <a:rPr lang="en-US" dirty="0"/>
              <a:t>, can be published with your article to enhance it. Submitted supplementary items are published exactly as they are received (Excel or PowerPoint files will appear as such online). Please submit your material together with the article and supply a concise, descriptive caption for each supplementary file. If you wish to make changes to supplementary material during any stage of the process, please make sure to provide an updated file. Do not annotate any corrections on a previous version. Please switch off the 'Track Changes' option in Microsoft Office files as these will appear in the published version.</a:t>
            </a:r>
          </a:p>
        </p:txBody>
      </p:sp>
    </p:spTree>
    <p:extLst>
      <p:ext uri="{BB962C8B-B14F-4D97-AF65-F5344CB8AC3E}">
        <p14:creationId xmlns:p14="http://schemas.microsoft.com/office/powerpoint/2010/main" val="27314818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Research data</a:t>
            </a:r>
          </a:p>
        </p:txBody>
      </p:sp>
      <p:sp>
        <p:nvSpPr>
          <p:cNvPr id="3" name="Content Placeholder 2"/>
          <p:cNvSpPr>
            <a:spLocks noGrp="1"/>
          </p:cNvSpPr>
          <p:nvPr>
            <p:ph idx="1"/>
          </p:nvPr>
        </p:nvSpPr>
        <p:spPr>
          <a:xfrm>
            <a:off x="457200" y="1219200"/>
            <a:ext cx="8229600" cy="5410200"/>
          </a:xfrm>
        </p:spPr>
        <p:txBody>
          <a:bodyPr>
            <a:normAutofit fontScale="77500" lnSpcReduction="20000"/>
          </a:bodyPr>
          <a:lstStyle/>
          <a:p>
            <a:pPr fontAlgn="base"/>
            <a:r>
              <a:rPr lang="en-US" dirty="0"/>
              <a:t>This journal encourages and enables you to share data that supports your research publication where appropriate, and enables you to interlink the data with your published articles. Research data refers to the results of observations or experimentation that validate research findings. To facilitate reproducibility and data reuse, this journal also encourages you to share your software, code, models, algorithms, protocols, methods and other useful materials related to the project.</a:t>
            </a:r>
          </a:p>
          <a:p>
            <a:pPr fontAlgn="base"/>
            <a:r>
              <a:rPr lang="en-US" dirty="0"/>
              <a:t>Below are a number of ways in which you can associate data with your article or make a statement about the availability of your data when submitting your manuscript. If you are sharing data in one of these ways, you are encouraged to cite the data in your manuscript and reference list. Please refer to the "References" section for more information about data citation. For more information on depositing, sharing and using research data and other relevant research materials, visit the </a:t>
            </a:r>
            <a:r>
              <a:rPr lang="en-US" dirty="0">
                <a:hlinkClick r:id="rId2"/>
              </a:rPr>
              <a:t>research data</a:t>
            </a:r>
            <a:r>
              <a:rPr lang="en-US" dirty="0"/>
              <a:t> page.</a:t>
            </a:r>
          </a:p>
        </p:txBody>
      </p:sp>
    </p:spTree>
    <p:extLst>
      <p:ext uri="{BB962C8B-B14F-4D97-AF65-F5344CB8AC3E}">
        <p14:creationId xmlns:p14="http://schemas.microsoft.com/office/powerpoint/2010/main" val="1744415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linking</a:t>
            </a:r>
          </a:p>
        </p:txBody>
      </p:sp>
      <p:sp>
        <p:nvSpPr>
          <p:cNvPr id="3" name="Content Placeholder 2"/>
          <p:cNvSpPr>
            <a:spLocks noGrp="1"/>
          </p:cNvSpPr>
          <p:nvPr>
            <p:ph idx="1"/>
          </p:nvPr>
        </p:nvSpPr>
        <p:spPr>
          <a:xfrm>
            <a:off x="457200" y="1600200"/>
            <a:ext cx="8534400" cy="5105400"/>
          </a:xfrm>
        </p:spPr>
        <p:txBody>
          <a:bodyPr>
            <a:normAutofit fontScale="77500" lnSpcReduction="20000"/>
          </a:bodyPr>
          <a:lstStyle/>
          <a:p>
            <a:pPr fontAlgn="base"/>
            <a:r>
              <a:rPr lang="en-US" dirty="0"/>
              <a:t>If you have made your research data available in a data repository, you can link your article directly to the dataset. Elsevier collaborates with a number of repositories to link articles on ScienceDirect with relevant repositories, giving readers access to underlying data that gives them a better understanding of the research described.</a:t>
            </a:r>
          </a:p>
          <a:p>
            <a:pPr fontAlgn="base"/>
            <a:r>
              <a:rPr lang="en-US" dirty="0"/>
              <a:t>There are different ways to link your datasets to your article. When available, you can directly link your dataset to your article by providing the relevant information in the submission system. For more information, visit the </a:t>
            </a:r>
            <a:r>
              <a:rPr lang="en-US" dirty="0">
                <a:hlinkClick r:id="rId2"/>
              </a:rPr>
              <a:t>database linking page</a:t>
            </a:r>
            <a:r>
              <a:rPr lang="en-US" dirty="0"/>
              <a:t>.</a:t>
            </a:r>
          </a:p>
          <a:p>
            <a:pPr fontAlgn="base"/>
            <a:r>
              <a:rPr lang="en-US" dirty="0"/>
              <a:t>For </a:t>
            </a:r>
            <a:r>
              <a:rPr lang="en-US" dirty="0">
                <a:hlinkClick r:id="rId3"/>
              </a:rPr>
              <a:t>supported data repositories</a:t>
            </a:r>
            <a:r>
              <a:rPr lang="en-US" dirty="0"/>
              <a:t> a repository banner will automatically appear next to your published article on ScienceDirect.</a:t>
            </a:r>
          </a:p>
          <a:p>
            <a:pPr fontAlgn="base"/>
            <a:r>
              <a:rPr lang="en-US" dirty="0"/>
              <a:t>In addition, you can link to relevant data or entities through identifiers within the text of your manuscript, using the following format: Database: </a:t>
            </a:r>
            <a:r>
              <a:rPr lang="en-US" dirty="0" err="1"/>
              <a:t>xxxx</a:t>
            </a:r>
            <a:r>
              <a:rPr lang="en-US" dirty="0"/>
              <a:t> (e.g., TAIR: AT1G01020; CCDC: 734053; PDB: 1XFN).</a:t>
            </a:r>
          </a:p>
        </p:txBody>
      </p:sp>
    </p:spTree>
    <p:extLst>
      <p:ext uri="{BB962C8B-B14F-4D97-AF65-F5344CB8AC3E}">
        <p14:creationId xmlns:p14="http://schemas.microsoft.com/office/powerpoint/2010/main" val="18210305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Mendeley data</a:t>
            </a:r>
          </a:p>
        </p:txBody>
      </p:sp>
      <p:sp>
        <p:nvSpPr>
          <p:cNvPr id="3" name="Content Placeholder 2"/>
          <p:cNvSpPr>
            <a:spLocks noGrp="1"/>
          </p:cNvSpPr>
          <p:nvPr>
            <p:ph idx="1"/>
          </p:nvPr>
        </p:nvSpPr>
        <p:spPr/>
        <p:txBody>
          <a:bodyPr>
            <a:normAutofit fontScale="92500" lnSpcReduction="20000"/>
          </a:bodyPr>
          <a:lstStyle/>
          <a:p>
            <a:pPr fontAlgn="base"/>
            <a:r>
              <a:rPr lang="en-US" dirty="0"/>
              <a:t>This journal supports Mendeley Data, enabling you to deposit any research data (including raw and processed data, video, code, software, algorithms, protocols, and methods) associated with your manuscript in </a:t>
            </a:r>
            <a:r>
              <a:rPr lang="en-US" dirty="0">
                <a:solidFill>
                  <a:srgbClr val="FFFF00"/>
                </a:solidFill>
              </a:rPr>
              <a:t>a free-to-use, open access repository</a:t>
            </a:r>
            <a:r>
              <a:rPr lang="en-US" dirty="0"/>
              <a:t>. Before submitting your article, you can deposit the relevant datasets to </a:t>
            </a:r>
            <a:r>
              <a:rPr lang="en-US" i="1" dirty="0"/>
              <a:t>Mendeley Data</a:t>
            </a:r>
            <a:r>
              <a:rPr lang="en-US" dirty="0"/>
              <a:t>. Please include the DOI of the deposited dataset(s) in your main manuscript file. The datasets will be listed and directly accessible to readers next to your published article online. </a:t>
            </a:r>
          </a:p>
          <a:p>
            <a:pPr fontAlgn="base"/>
            <a:r>
              <a:rPr lang="en-US" dirty="0"/>
              <a:t>For more information, visit the </a:t>
            </a:r>
            <a:r>
              <a:rPr lang="en-US" dirty="0">
                <a:hlinkClick r:id="rId2"/>
              </a:rPr>
              <a:t>Mendeley Data for journals page</a:t>
            </a:r>
            <a:r>
              <a:rPr lang="en-US" dirty="0"/>
              <a:t>.</a:t>
            </a:r>
          </a:p>
        </p:txBody>
      </p:sp>
    </p:spTree>
    <p:extLst>
      <p:ext uri="{BB962C8B-B14F-4D97-AF65-F5344CB8AC3E}">
        <p14:creationId xmlns:p14="http://schemas.microsoft.com/office/powerpoint/2010/main" val="6369066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 Brief</a:t>
            </a:r>
          </a:p>
        </p:txBody>
      </p:sp>
      <p:sp>
        <p:nvSpPr>
          <p:cNvPr id="3" name="Content Placeholder 2"/>
          <p:cNvSpPr>
            <a:spLocks noGrp="1"/>
          </p:cNvSpPr>
          <p:nvPr>
            <p:ph idx="1"/>
          </p:nvPr>
        </p:nvSpPr>
        <p:spPr/>
        <p:txBody>
          <a:bodyPr>
            <a:normAutofit fontScale="77500" lnSpcReduction="20000"/>
          </a:bodyPr>
          <a:lstStyle/>
          <a:p>
            <a:pPr marL="137160" indent="0" fontAlgn="base">
              <a:buNone/>
            </a:pPr>
            <a:r>
              <a:rPr lang="en-US" dirty="0">
                <a:solidFill>
                  <a:srgbClr val="FFFF00"/>
                </a:solidFill>
              </a:rPr>
              <a:t>You have the option of converting any or all parts of your supplementary or additional raw data into one or multiple data articles, a new kind of article that houses and describes your data</a:t>
            </a:r>
            <a:r>
              <a:rPr lang="en-US" dirty="0"/>
              <a:t>. Data articles ensure that your data is actively reviewed, curated, formatted, indexed, given a DOI and publicly available to all upon publication. You are encouraged to submit your article for </a:t>
            </a:r>
            <a:r>
              <a:rPr lang="en-US" i="1" dirty="0"/>
              <a:t>Data in Brief</a:t>
            </a:r>
            <a:r>
              <a:rPr lang="en-US" dirty="0"/>
              <a:t> as an additional item directly alongside the revised version of your manuscript. If your research article is accepted, your data article will automatically be transferred over to </a:t>
            </a:r>
            <a:r>
              <a:rPr lang="en-US" i="1" dirty="0"/>
              <a:t>Data in Brief</a:t>
            </a:r>
            <a:r>
              <a:rPr lang="en-US" dirty="0"/>
              <a:t> where it will be editorially reviewed and published in the open access data journal, </a:t>
            </a:r>
            <a:r>
              <a:rPr lang="en-US" i="1" dirty="0"/>
              <a:t>Data in Brief</a:t>
            </a:r>
            <a:r>
              <a:rPr lang="en-US" dirty="0"/>
              <a:t>. Please note an open access fee of 500 USD is payable for publication in </a:t>
            </a:r>
            <a:r>
              <a:rPr lang="en-US" i="1" dirty="0"/>
              <a:t>Data in Brief</a:t>
            </a:r>
            <a:r>
              <a:rPr lang="en-US" dirty="0"/>
              <a:t>. Full details can be found on the </a:t>
            </a:r>
            <a:r>
              <a:rPr lang="en-US" dirty="0">
                <a:hlinkClick r:id="rId2"/>
              </a:rPr>
              <a:t>Data in Brief website</a:t>
            </a:r>
            <a:r>
              <a:rPr lang="en-US" dirty="0"/>
              <a:t>. Please use </a:t>
            </a:r>
            <a:r>
              <a:rPr lang="en-US" dirty="0">
                <a:hlinkClick r:id="rId3"/>
              </a:rPr>
              <a:t>this template</a:t>
            </a:r>
            <a:r>
              <a:rPr lang="en-US" dirty="0"/>
              <a:t> to write your Data in Brief.</a:t>
            </a:r>
          </a:p>
        </p:txBody>
      </p:sp>
    </p:spTree>
    <p:extLst>
      <p:ext uri="{BB962C8B-B14F-4D97-AF65-F5344CB8AC3E}">
        <p14:creationId xmlns:p14="http://schemas.microsoft.com/office/powerpoint/2010/main" val="5677926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effectLst/>
              </a:rPr>
              <a:t>MethodsX</a:t>
            </a:r>
            <a:r>
              <a:rPr lang="en-US" b="0" dirty="0">
                <a:effectLst/>
              </a:rPr>
              <a:t> </a:t>
            </a:r>
            <a:endParaRPr lang="en-US" dirty="0"/>
          </a:p>
        </p:txBody>
      </p:sp>
      <p:sp>
        <p:nvSpPr>
          <p:cNvPr id="3" name="Content Placeholder 2"/>
          <p:cNvSpPr>
            <a:spLocks noGrp="1"/>
          </p:cNvSpPr>
          <p:nvPr>
            <p:ph idx="1"/>
          </p:nvPr>
        </p:nvSpPr>
        <p:spPr>
          <a:xfrm>
            <a:off x="457200" y="1600200"/>
            <a:ext cx="8458200" cy="4709160"/>
          </a:xfrm>
        </p:spPr>
        <p:txBody>
          <a:bodyPr>
            <a:normAutofit fontScale="77500" lnSpcReduction="20000"/>
          </a:bodyPr>
          <a:lstStyle/>
          <a:p>
            <a:pPr marL="137160" indent="0" fontAlgn="base">
              <a:buNone/>
            </a:pPr>
            <a:r>
              <a:rPr lang="en-US" dirty="0"/>
              <a:t>You have the option of </a:t>
            </a:r>
            <a:r>
              <a:rPr lang="en-US" dirty="0">
                <a:solidFill>
                  <a:srgbClr val="FFFF00"/>
                </a:solidFill>
              </a:rPr>
              <a:t>converting relevant protocols and methods into one or multiple </a:t>
            </a:r>
            <a:r>
              <a:rPr lang="en-US" dirty="0" err="1">
                <a:solidFill>
                  <a:srgbClr val="FFFF00"/>
                </a:solidFill>
              </a:rPr>
              <a:t>MethodsX</a:t>
            </a:r>
            <a:r>
              <a:rPr lang="en-US" dirty="0">
                <a:solidFill>
                  <a:srgbClr val="FFFF00"/>
                </a:solidFill>
              </a:rPr>
              <a:t> articles</a:t>
            </a:r>
            <a:r>
              <a:rPr lang="en-US" dirty="0"/>
              <a:t>, </a:t>
            </a:r>
            <a:r>
              <a:rPr lang="en-US" dirty="0">
                <a:solidFill>
                  <a:srgbClr val="FFFF00"/>
                </a:solidFill>
              </a:rPr>
              <a:t>a new kind of article that describes the details of customized research methods</a:t>
            </a:r>
            <a:r>
              <a:rPr lang="en-US" dirty="0"/>
              <a:t>. </a:t>
            </a:r>
            <a:r>
              <a:rPr lang="en-US" dirty="0">
                <a:solidFill>
                  <a:srgbClr val="00FFFF"/>
                </a:solidFill>
              </a:rPr>
              <a:t>Many researchers spend a significant amount of time on developing methods to fit their specific needs or setting, but often without getting credit for this part of their work</a:t>
            </a:r>
            <a:r>
              <a:rPr lang="en-US" dirty="0"/>
              <a:t>. </a:t>
            </a:r>
            <a:r>
              <a:rPr lang="en-US" dirty="0" err="1"/>
              <a:t>MethodsX</a:t>
            </a:r>
            <a:r>
              <a:rPr lang="en-US" dirty="0"/>
              <a:t>, an open access journal, now publishes this information in order to make it </a:t>
            </a:r>
            <a:r>
              <a:rPr lang="en-US" dirty="0">
                <a:solidFill>
                  <a:srgbClr val="FFFF00"/>
                </a:solidFill>
              </a:rPr>
              <a:t>searchable</a:t>
            </a:r>
            <a:r>
              <a:rPr lang="en-US" dirty="0"/>
              <a:t>, </a:t>
            </a:r>
            <a:r>
              <a:rPr lang="en-US" dirty="0">
                <a:solidFill>
                  <a:srgbClr val="FFFF00"/>
                </a:solidFill>
              </a:rPr>
              <a:t>peer reviewed</a:t>
            </a:r>
            <a:r>
              <a:rPr lang="en-US" dirty="0"/>
              <a:t>, </a:t>
            </a:r>
            <a:r>
              <a:rPr lang="en-US" dirty="0">
                <a:solidFill>
                  <a:srgbClr val="FFFF00"/>
                </a:solidFill>
              </a:rPr>
              <a:t>citable</a:t>
            </a:r>
            <a:r>
              <a:rPr lang="en-US" dirty="0"/>
              <a:t> and </a:t>
            </a:r>
            <a:r>
              <a:rPr lang="en-US" dirty="0">
                <a:solidFill>
                  <a:srgbClr val="FFFF00"/>
                </a:solidFill>
              </a:rPr>
              <a:t>reproducible</a:t>
            </a:r>
            <a:r>
              <a:rPr lang="en-US" dirty="0"/>
              <a:t>. </a:t>
            </a:r>
            <a:r>
              <a:rPr lang="en-US" dirty="0">
                <a:solidFill>
                  <a:srgbClr val="FFFF00"/>
                </a:solidFill>
              </a:rPr>
              <a:t>Authors are encouraged to submit their </a:t>
            </a:r>
            <a:r>
              <a:rPr lang="en-US" dirty="0" err="1">
                <a:solidFill>
                  <a:srgbClr val="FFFF00"/>
                </a:solidFill>
              </a:rPr>
              <a:t>MethodsX</a:t>
            </a:r>
            <a:r>
              <a:rPr lang="en-US" dirty="0">
                <a:solidFill>
                  <a:srgbClr val="FFFF00"/>
                </a:solidFill>
              </a:rPr>
              <a:t> article as an additional item directly alongside the revised version of their manuscript</a:t>
            </a:r>
            <a:r>
              <a:rPr lang="en-US" dirty="0"/>
              <a:t>. If your research article is accepted, your methods article will automatically be transferred over to </a:t>
            </a:r>
            <a:r>
              <a:rPr lang="en-US" dirty="0" err="1"/>
              <a:t>MethodsX</a:t>
            </a:r>
            <a:r>
              <a:rPr lang="en-US" dirty="0"/>
              <a:t> where it will be editorially reviewed. </a:t>
            </a:r>
            <a:r>
              <a:rPr lang="en-US" dirty="0">
                <a:solidFill>
                  <a:srgbClr val="00FFFF"/>
                </a:solidFill>
              </a:rPr>
              <a:t>Please note an open access fee is payable for publication in </a:t>
            </a:r>
            <a:r>
              <a:rPr lang="en-US" dirty="0" err="1">
                <a:solidFill>
                  <a:srgbClr val="00FFFF"/>
                </a:solidFill>
              </a:rPr>
              <a:t>MethodsX</a:t>
            </a:r>
            <a:r>
              <a:rPr lang="en-US" dirty="0"/>
              <a:t>. Full details can be found on the </a:t>
            </a:r>
            <a:r>
              <a:rPr lang="en-US" dirty="0" err="1"/>
              <a:t>MethodsX</a:t>
            </a:r>
            <a:r>
              <a:rPr lang="en-US" dirty="0"/>
              <a:t> website. Please use </a:t>
            </a:r>
            <a:r>
              <a:rPr lang="en-US" dirty="0">
                <a:hlinkClick r:id="rId2"/>
              </a:rPr>
              <a:t>this template</a:t>
            </a:r>
            <a:r>
              <a:rPr lang="en-US" dirty="0"/>
              <a:t> to prepare your </a:t>
            </a:r>
            <a:r>
              <a:rPr lang="en-US" dirty="0" err="1"/>
              <a:t>MethodsX</a:t>
            </a:r>
            <a:r>
              <a:rPr lang="en-US" dirty="0"/>
              <a:t> article.</a:t>
            </a:r>
          </a:p>
        </p:txBody>
      </p:sp>
    </p:spTree>
    <p:extLst>
      <p:ext uri="{BB962C8B-B14F-4D97-AF65-F5344CB8AC3E}">
        <p14:creationId xmlns:p14="http://schemas.microsoft.com/office/powerpoint/2010/main" val="34474071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621302"/>
            <a:ext cx="7086600" cy="1828800"/>
          </a:xfrm>
        </p:spPr>
        <p:txBody>
          <a:bodyPr/>
          <a:lstStyle/>
          <a:p>
            <a:r>
              <a:rPr lang="en-US" sz="4600">
                <a:sym typeface="Wingdings 2"/>
              </a:rPr>
              <a:t> </a:t>
            </a:r>
            <a:r>
              <a:rPr lang="en-US" sz="4600"/>
              <a:t>AFTER ACCEPTANCE</a:t>
            </a:r>
          </a:p>
        </p:txBody>
      </p:sp>
      <p:sp>
        <p:nvSpPr>
          <p:cNvPr id="3" name="Text Placeholder 2"/>
          <p:cNvSpPr>
            <a:spLocks noGrp="1"/>
          </p:cNvSpPr>
          <p:nvPr>
            <p:ph type="body" idx="1"/>
          </p:nvPr>
        </p:nvSpPr>
        <p:spPr>
          <a:xfrm>
            <a:off x="1600200" y="3519488"/>
            <a:ext cx="7086600" cy="1509712"/>
          </a:xfrm>
        </p:spPr>
        <p:txBody>
          <a:bodyPr/>
          <a:lstStyle/>
          <a:p>
            <a:endParaRPr lang="en-US"/>
          </a:p>
        </p:txBody>
      </p:sp>
    </p:spTree>
    <p:extLst>
      <p:ext uri="{BB962C8B-B14F-4D97-AF65-F5344CB8AC3E}">
        <p14:creationId xmlns:p14="http://schemas.microsoft.com/office/powerpoint/2010/main" val="1512039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42"/>
            <a:ext cx="8229600" cy="944562"/>
          </a:xfrm>
        </p:spPr>
        <p:txBody>
          <a:bodyPr>
            <a:normAutofit/>
          </a:bodyPr>
          <a:lstStyle/>
          <a:p>
            <a:r>
              <a:rPr lang="en-US" i="1" dirty="0"/>
              <a:t>Online proof correction</a:t>
            </a:r>
            <a:endParaRPr lang="en-US" b="0" dirty="0">
              <a:solidFill>
                <a:srgbClr val="FF99FF"/>
              </a:solidFill>
            </a:endParaRPr>
          </a:p>
        </p:txBody>
      </p:sp>
      <p:sp>
        <p:nvSpPr>
          <p:cNvPr id="3" name="Content Placeholder 2"/>
          <p:cNvSpPr>
            <a:spLocks noGrp="1"/>
          </p:cNvSpPr>
          <p:nvPr>
            <p:ph idx="1"/>
          </p:nvPr>
        </p:nvSpPr>
        <p:spPr>
          <a:xfrm>
            <a:off x="152400" y="914400"/>
            <a:ext cx="8915400" cy="5867400"/>
          </a:xfrm>
        </p:spPr>
        <p:txBody>
          <a:bodyPr>
            <a:noAutofit/>
          </a:bodyPr>
          <a:lstStyle/>
          <a:p>
            <a:pPr marL="137160" indent="0">
              <a:spcAft>
                <a:spcPts val="1200"/>
              </a:spcAft>
              <a:buNone/>
            </a:pPr>
            <a:r>
              <a:rPr lang="en-US" sz="2000" dirty="0"/>
              <a:t>Corresponding authors will receive an e-mail with a link to our online proofing system, allowing annotation and correction of proofs online. The environment is similar to MS Word: in addition to editing text, you can also comment on figures/tables and answer questions from the Copy Editor. Web-based proofing provides a faster and less error-prone process by allowing you to directly type your corrections, eliminating the potential introduction of errors.</a:t>
            </a:r>
            <a:r>
              <a:rPr lang="en-US" sz="1400" dirty="0"/>
              <a:t/>
            </a:r>
            <a:br>
              <a:rPr lang="en-US" sz="1400" dirty="0"/>
            </a:br>
            <a:r>
              <a:rPr lang="en-US" sz="2000" dirty="0"/>
              <a:t>If preferred, you can still choose to annotate and upload your edits on the PDF version. All instructions for proofing will be given in the e-mail we send to authors, including alternative methods to the online version and PDF.</a:t>
            </a:r>
            <a:r>
              <a:rPr lang="en-US" sz="1400" dirty="0"/>
              <a:t/>
            </a:r>
            <a:br>
              <a:rPr lang="en-US" sz="1400" dirty="0"/>
            </a:br>
            <a:r>
              <a:rPr lang="en-US" sz="2000" dirty="0"/>
              <a:t>We will do everything possible to get your article published quickly and accurately. Please use this proof only for checking the typesetting, editing, completeness and correctness of the text, tables and figures. Significant changes to the article as accepted for publication will only be considered at this stage with permission from the Editor. It is important to ensure that all corrections are sent back to us in one communication. Please check carefully before replying, as inclusion of any subsequent corrections cannot be guaranteed. Proofreading is solely your responsibility.</a:t>
            </a:r>
            <a:endParaRPr lang="en-US" sz="1400" dirty="0"/>
          </a:p>
        </p:txBody>
      </p:sp>
    </p:spTree>
    <p:extLst>
      <p:ext uri="{BB962C8B-B14F-4D97-AF65-F5344CB8AC3E}">
        <p14:creationId xmlns:p14="http://schemas.microsoft.com/office/powerpoint/2010/main" val="194594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No Standard GFA</a:t>
            </a:r>
          </a:p>
        </p:txBody>
      </p:sp>
      <p:sp>
        <p:nvSpPr>
          <p:cNvPr id="3" name="Content Placeholder 2"/>
          <p:cNvSpPr>
            <a:spLocks noGrp="1"/>
          </p:cNvSpPr>
          <p:nvPr>
            <p:ph idx="1"/>
          </p:nvPr>
        </p:nvSpPr>
        <p:spPr>
          <a:xfrm>
            <a:off x="457200" y="1600200"/>
            <a:ext cx="8229600" cy="5029200"/>
          </a:xfrm>
        </p:spPr>
        <p:txBody>
          <a:bodyPr>
            <a:normAutofit/>
          </a:bodyPr>
          <a:lstStyle/>
          <a:p>
            <a:r>
              <a:rPr lang="en-US" sz="3500"/>
              <a:t>Every journal has its own GFA. Don’t use GFA of a journal for other journals.</a:t>
            </a:r>
          </a:p>
          <a:p>
            <a:endParaRPr lang="en-US" sz="3500"/>
          </a:p>
          <a:p>
            <a:r>
              <a:rPr lang="en-US" sz="3500"/>
              <a:t>GFA may be changed when needed, so </a:t>
            </a:r>
            <a:r>
              <a:rPr lang="en-US" sz="3500">
                <a:solidFill>
                  <a:srgbClr val="FFFF00"/>
                </a:solidFill>
              </a:rPr>
              <a:t>read the most recently updated one</a:t>
            </a:r>
            <a:endParaRPr lang="en-US" sz="35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pPr algn="l"/>
            <a:r>
              <a:rPr lang="en-US"/>
              <a:t>Offprints</a:t>
            </a:r>
          </a:p>
        </p:txBody>
      </p:sp>
      <p:sp>
        <p:nvSpPr>
          <p:cNvPr id="3" name="Content Placeholder 2"/>
          <p:cNvSpPr>
            <a:spLocks noGrp="1"/>
          </p:cNvSpPr>
          <p:nvPr>
            <p:ph idx="1"/>
          </p:nvPr>
        </p:nvSpPr>
        <p:spPr>
          <a:xfrm>
            <a:off x="228600" y="1143000"/>
            <a:ext cx="8839200" cy="5638800"/>
          </a:xfrm>
        </p:spPr>
        <p:txBody>
          <a:bodyPr>
            <a:noAutofit/>
          </a:bodyPr>
          <a:lstStyle/>
          <a:p>
            <a:pPr marL="137160" indent="0">
              <a:buNone/>
            </a:pPr>
            <a:r>
              <a:rPr lang="en-US" dirty="0"/>
              <a:t>The corresponding author will, at no cost, receive a customized </a:t>
            </a:r>
            <a:r>
              <a:rPr lang="en-US" dirty="0">
                <a:hlinkClick r:id="rId2"/>
              </a:rPr>
              <a:t>Share Link</a:t>
            </a:r>
            <a:r>
              <a:rPr lang="en-US" dirty="0"/>
              <a:t> providing </a:t>
            </a:r>
            <a:r>
              <a:rPr lang="en-US" dirty="0">
                <a:solidFill>
                  <a:srgbClr val="00FFFF"/>
                </a:solidFill>
              </a:rPr>
              <a:t>50 days free access </a:t>
            </a:r>
            <a:r>
              <a:rPr lang="en-US" dirty="0"/>
              <a:t>to the final published version of the article on </a:t>
            </a:r>
            <a:r>
              <a:rPr lang="en-US" dirty="0">
                <a:hlinkClick r:id="rId3"/>
              </a:rPr>
              <a:t>ScienceDirect</a:t>
            </a:r>
            <a:r>
              <a:rPr lang="en-US" dirty="0"/>
              <a:t>. The Share Link can be used for sharing the article via any communication channel, including email and social media. For an extra charge, paper offprints can be ordered via the offprint order form which is sent once the article is accepted for publication. Both corresponding and co-authors may order offprints at any time via Elsevier's </a:t>
            </a:r>
            <a:r>
              <a:rPr lang="en-US" dirty="0" err="1">
                <a:hlinkClick r:id="rId4"/>
              </a:rPr>
              <a:t>Webshop</a:t>
            </a:r>
            <a:r>
              <a:rPr lang="en-US" dirty="0"/>
              <a:t>. Corresponding authors who have published their article open access do not receive a Share Link as their final published version of the article is available open access on ScienceDirect and can be shared through the article DOI link.</a:t>
            </a:r>
            <a:endParaRPr lang="en-US" sz="23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Author inquiries</a:t>
            </a:r>
          </a:p>
        </p:txBody>
      </p:sp>
      <p:sp>
        <p:nvSpPr>
          <p:cNvPr id="3" name="Content Placeholder 2"/>
          <p:cNvSpPr>
            <a:spLocks noGrp="1"/>
          </p:cNvSpPr>
          <p:nvPr>
            <p:ph idx="1"/>
          </p:nvPr>
        </p:nvSpPr>
        <p:spPr/>
        <p:txBody>
          <a:bodyPr>
            <a:normAutofit/>
          </a:bodyPr>
          <a:lstStyle/>
          <a:p>
            <a:pPr marL="137160" indent="0">
              <a:buNone/>
            </a:pPr>
            <a:r>
              <a:rPr lang="en-US" dirty="0"/>
              <a:t>Visit the </a:t>
            </a:r>
            <a:r>
              <a:rPr lang="en-US" dirty="0">
                <a:hlinkClick r:id="rId2"/>
              </a:rPr>
              <a:t>Elsevier Support Center</a:t>
            </a:r>
            <a:r>
              <a:rPr lang="en-US" dirty="0"/>
              <a:t> to find the answers you need. Here you will find everything from Frequently Asked Questions to ways to get in touch.</a:t>
            </a:r>
            <a:br>
              <a:rPr lang="en-US" dirty="0"/>
            </a:br>
            <a:r>
              <a:rPr lang="en-US" dirty="0"/>
              <a:t>You can also </a:t>
            </a:r>
            <a:r>
              <a:rPr lang="en-US" dirty="0">
                <a:hlinkClick r:id="rId3"/>
              </a:rPr>
              <a:t>check the status of your submitted article</a:t>
            </a:r>
            <a:r>
              <a:rPr lang="en-US" dirty="0"/>
              <a:t> or find out </a:t>
            </a:r>
            <a:r>
              <a:rPr lang="en-US" dirty="0">
                <a:hlinkClick r:id="rId4"/>
              </a:rPr>
              <a:t>when your accepted article will be published</a:t>
            </a:r>
            <a:endParaRPr lang="en-US" dirty="0">
              <a:solidFill>
                <a:srgbClr val="00FFFF"/>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35614"/>
            <a:ext cx="8077200" cy="1828800"/>
          </a:xfrm>
        </p:spPr>
        <p:txBody>
          <a:bodyPr/>
          <a:lstStyle/>
          <a:p>
            <a:pPr algn="ctr"/>
            <a:r>
              <a:rPr lang="en-US" sz="7200" dirty="0" smtClean="0">
                <a:solidFill>
                  <a:srgbClr val="FFFF00"/>
                </a:solidFill>
              </a:rPr>
              <a:t>2</a:t>
            </a:r>
            <a:r>
              <a:rPr lang="en-US" dirty="0" smtClean="0"/>
              <a:t/>
            </a:r>
            <a:br>
              <a:rPr lang="en-US" dirty="0" smtClean="0"/>
            </a:br>
            <a:r>
              <a:rPr lang="en-GB" dirty="0" smtClean="0"/>
              <a:t>Key </a:t>
            </a:r>
            <a:r>
              <a:rPr lang="en-GB" dirty="0"/>
              <a:t>to successful </a:t>
            </a:r>
            <a:r>
              <a:rPr lang="en-GB" dirty="0" smtClean="0"/>
              <a:t>online manuscript </a:t>
            </a:r>
            <a:r>
              <a:rPr lang="en-GB" dirty="0"/>
              <a:t>submission</a:t>
            </a:r>
            <a:endParaRPr lang="en-US" dirty="0"/>
          </a:p>
        </p:txBody>
      </p:sp>
      <p:sp>
        <p:nvSpPr>
          <p:cNvPr id="3" name="Text Placeholder 2"/>
          <p:cNvSpPr>
            <a:spLocks noGrp="1"/>
          </p:cNvSpPr>
          <p:nvPr>
            <p:ph type="body" idx="1"/>
          </p:nvPr>
        </p:nvSpPr>
        <p:spPr>
          <a:xfrm>
            <a:off x="609600" y="3733800"/>
            <a:ext cx="8077200" cy="1509712"/>
          </a:xfrm>
        </p:spPr>
        <p:txBody>
          <a:bodyPr>
            <a:normAutofit/>
          </a:bodyPr>
          <a:lstStyle/>
          <a:p>
            <a:endParaRPr lang="en-US" sz="3600" dirty="0"/>
          </a:p>
        </p:txBody>
      </p:sp>
    </p:spTree>
    <p:extLst>
      <p:ext uri="{BB962C8B-B14F-4D97-AF65-F5344CB8AC3E}">
        <p14:creationId xmlns:p14="http://schemas.microsoft.com/office/powerpoint/2010/main" val="19447041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Submitting a manuscript online to a journal is </a:t>
            </a:r>
            <a:r>
              <a:rPr lang="en-US" sz="2400" dirty="0">
                <a:solidFill>
                  <a:srgbClr val="FFFF00"/>
                </a:solidFill>
              </a:rPr>
              <a:t>easy and simple </a:t>
            </a:r>
          </a:p>
          <a:p>
            <a:r>
              <a:rPr lang="en-US" sz="2400" dirty="0"/>
              <a:t>There are minor differences in steps and things to include during the submission for various journals</a:t>
            </a:r>
          </a:p>
          <a:p>
            <a:r>
              <a:rPr lang="en-US" sz="2400" dirty="0"/>
              <a:t>However, there are general requirements </a:t>
            </a:r>
          </a:p>
          <a:p>
            <a:r>
              <a:rPr lang="en-US" sz="2400" dirty="0">
                <a:solidFill>
                  <a:srgbClr val="FFFF00"/>
                </a:solidFill>
              </a:rPr>
              <a:t>The system will guide you stepwise through the process</a:t>
            </a:r>
          </a:p>
        </p:txBody>
      </p:sp>
    </p:spTree>
    <p:extLst>
      <p:ext uri="{BB962C8B-B14F-4D97-AF65-F5344CB8AC3E}">
        <p14:creationId xmlns:p14="http://schemas.microsoft.com/office/powerpoint/2010/main" val="17787032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(1):</a:t>
            </a:r>
            <a:endParaRPr lang="en-US" dirty="0"/>
          </a:p>
        </p:txBody>
      </p:sp>
      <p:sp>
        <p:nvSpPr>
          <p:cNvPr id="3" name="Content Placeholder 2"/>
          <p:cNvSpPr>
            <a:spLocks noGrp="1"/>
          </p:cNvSpPr>
          <p:nvPr>
            <p:ph idx="1"/>
          </p:nvPr>
        </p:nvSpPr>
        <p:spPr/>
        <p:txBody>
          <a:bodyPr/>
          <a:lstStyle/>
          <a:p>
            <a:r>
              <a:rPr lang="en-US" dirty="0" smtClean="0"/>
              <a:t>Submitting a manuscript to a journal is like entering a competition that you are trying to win;</a:t>
            </a:r>
          </a:p>
          <a:p>
            <a:r>
              <a:rPr lang="en-US" dirty="0" smtClean="0"/>
              <a:t>Your success is determined by a group of judges using a defined set of selection criteria including scientific merit of the finding and GFA of the journal;</a:t>
            </a:r>
          </a:p>
          <a:p>
            <a:pPr marL="137160" indent="0">
              <a:buNone/>
            </a:pPr>
            <a:r>
              <a:rPr lang="en-US" dirty="0" smtClean="0"/>
              <a:t>So, understanding and meeting the selection criteria of the journal are necessary to optimize your publication success</a:t>
            </a:r>
            <a:endParaRPr lang="en-US" dirty="0"/>
          </a:p>
        </p:txBody>
      </p:sp>
    </p:spTree>
    <p:extLst>
      <p:ext uri="{BB962C8B-B14F-4D97-AF65-F5344CB8AC3E}">
        <p14:creationId xmlns:p14="http://schemas.microsoft.com/office/powerpoint/2010/main" val="7608433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dirty="0" smtClean="0"/>
              <a:t>(2):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editor is responsible for maintaining the journal reputation by publishing </a:t>
            </a:r>
            <a:r>
              <a:rPr lang="en-US" dirty="0"/>
              <a:t>scientific merit </a:t>
            </a:r>
            <a:r>
              <a:rPr lang="en-US" dirty="0" smtClean="0"/>
              <a:t>articles within the journal scope</a:t>
            </a:r>
          </a:p>
          <a:p>
            <a:r>
              <a:rPr lang="en-US" dirty="0" smtClean="0"/>
              <a:t>Editors use reviewers to assist selecting and improving manuscripts for publication</a:t>
            </a:r>
          </a:p>
          <a:p>
            <a:r>
              <a:rPr lang="en-US" dirty="0" smtClean="0"/>
              <a:t>The editor will read the manuscript and make initial decision as to whether it will be sent to reviewers</a:t>
            </a:r>
          </a:p>
          <a:p>
            <a:r>
              <a:rPr lang="en-US" dirty="0" smtClean="0"/>
              <a:t>Before sending it to reviewers, the editor will reject the manuscripts that:</a:t>
            </a:r>
          </a:p>
          <a:p>
            <a:pPr lvl="1"/>
            <a:r>
              <a:rPr lang="en-US" dirty="0"/>
              <a:t>d</a:t>
            </a:r>
            <a:r>
              <a:rPr lang="en-US" dirty="0" smtClean="0"/>
              <a:t>oes not meet the journal scope</a:t>
            </a:r>
          </a:p>
          <a:p>
            <a:pPr lvl="1"/>
            <a:r>
              <a:rPr lang="en-US" dirty="0" smtClean="0"/>
              <a:t>are poor in language or structure</a:t>
            </a:r>
          </a:p>
          <a:p>
            <a:pPr lvl="1"/>
            <a:r>
              <a:rPr lang="en-US" dirty="0" smtClean="0"/>
              <a:t>show clear or </a:t>
            </a:r>
            <a:r>
              <a:rPr lang="en-US" dirty="0"/>
              <a:t>o</a:t>
            </a:r>
            <a:r>
              <a:rPr lang="en-US" dirty="0" smtClean="0"/>
              <a:t>bvious flaws in the science</a:t>
            </a:r>
            <a:endParaRPr lang="en-US" dirty="0"/>
          </a:p>
        </p:txBody>
      </p:sp>
    </p:spTree>
    <p:extLst>
      <p:ext uri="{BB962C8B-B14F-4D97-AF65-F5344CB8AC3E}">
        <p14:creationId xmlns:p14="http://schemas.microsoft.com/office/powerpoint/2010/main" val="30362922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8"/>
            <a:ext cx="8229600" cy="944562"/>
          </a:xfrm>
        </p:spPr>
        <p:txBody>
          <a:bodyPr>
            <a:noAutofit/>
          </a:bodyPr>
          <a:lstStyle/>
          <a:p>
            <a:pPr algn="l"/>
            <a:r>
              <a:rPr lang="en-US" sz="2400" dirty="0" smtClean="0"/>
              <a:t>Use the covering letter to assist the editor in deciding that you manuscript is worth for review</a:t>
            </a:r>
            <a:endParaRPr lang="en-US" sz="2400" dirty="0"/>
          </a:p>
        </p:txBody>
      </p:sp>
      <p:sp>
        <p:nvSpPr>
          <p:cNvPr id="3" name="Content Placeholder 2"/>
          <p:cNvSpPr>
            <a:spLocks noGrp="1"/>
          </p:cNvSpPr>
          <p:nvPr>
            <p:ph idx="1"/>
          </p:nvPr>
        </p:nvSpPr>
        <p:spPr>
          <a:xfrm>
            <a:off x="152400" y="914400"/>
            <a:ext cx="8915400" cy="5943600"/>
          </a:xfrm>
        </p:spPr>
        <p:txBody>
          <a:bodyPr>
            <a:noAutofit/>
          </a:bodyPr>
          <a:lstStyle/>
          <a:p>
            <a:pPr marL="137160" indent="0">
              <a:buNone/>
            </a:pPr>
            <a:r>
              <a:rPr lang="en-US" sz="1600" dirty="0"/>
              <a:t>Date: ………………</a:t>
            </a:r>
          </a:p>
          <a:p>
            <a:pPr marL="137160" indent="0">
              <a:buNone/>
            </a:pPr>
            <a:r>
              <a:rPr lang="en-US" sz="1600" dirty="0"/>
              <a:t>The Managing Editor </a:t>
            </a:r>
            <a:br>
              <a:rPr lang="en-US" sz="1600" dirty="0"/>
            </a:br>
            <a:r>
              <a:rPr lang="en-US" sz="1600" dirty="0"/>
              <a:t>Australian Journal of Botany</a:t>
            </a:r>
            <a:br>
              <a:rPr lang="en-US" sz="1600" dirty="0"/>
            </a:br>
            <a:r>
              <a:rPr lang="en-US" sz="1600" dirty="0"/>
              <a:t>Address …………….</a:t>
            </a:r>
          </a:p>
          <a:p>
            <a:pPr marL="137160" indent="0">
              <a:buNone/>
            </a:pPr>
            <a:endParaRPr lang="en-US" sz="1600" dirty="0" smtClean="0"/>
          </a:p>
          <a:p>
            <a:pPr marL="137160" indent="0">
              <a:buNone/>
            </a:pPr>
            <a:r>
              <a:rPr lang="en-US" sz="1600" dirty="0" smtClean="0"/>
              <a:t>Re </a:t>
            </a:r>
            <a:r>
              <a:rPr lang="en-US" sz="1600" dirty="0"/>
              <a:t>Manuscript:</a:t>
            </a:r>
            <a:br>
              <a:rPr lang="en-US" sz="1600" dirty="0"/>
            </a:br>
            <a:r>
              <a:rPr lang="en-US" sz="1600" dirty="0"/>
              <a:t>‘</a:t>
            </a:r>
            <a:r>
              <a:rPr lang="en-US" sz="1600" dirty="0" err="1"/>
              <a:t>Arbuscular</a:t>
            </a:r>
            <a:r>
              <a:rPr lang="en-US" sz="1600" dirty="0"/>
              <a:t> </a:t>
            </a:r>
            <a:r>
              <a:rPr lang="en-US" sz="1600" dirty="0" err="1"/>
              <a:t>mycorrhizal</a:t>
            </a:r>
            <a:r>
              <a:rPr lang="en-US" sz="1600" dirty="0"/>
              <a:t> associations of the southern Simpson Desert’</a:t>
            </a:r>
            <a:br>
              <a:rPr lang="en-US" sz="1600" dirty="0"/>
            </a:br>
            <a:r>
              <a:rPr lang="en-US" sz="1600" dirty="0"/>
              <a:t>P.J. </a:t>
            </a:r>
            <a:r>
              <a:rPr lang="en-US" sz="1600" dirty="0" err="1"/>
              <a:t>O’Cornor</a:t>
            </a:r>
            <a:r>
              <a:rPr lang="en-US" sz="1600" dirty="0"/>
              <a:t>, F.A. Smith and S.E. Smith</a:t>
            </a:r>
          </a:p>
          <a:p>
            <a:pPr marL="137160" indent="0">
              <a:buNone/>
            </a:pPr>
            <a:endParaRPr lang="en-US" sz="1600" dirty="0" smtClean="0"/>
          </a:p>
          <a:p>
            <a:pPr marL="137160" indent="0">
              <a:buNone/>
            </a:pPr>
            <a:r>
              <a:rPr lang="en-US" sz="1600" dirty="0" smtClean="0"/>
              <a:t>Dear </a:t>
            </a:r>
            <a:r>
              <a:rPr lang="en-US" sz="1600" dirty="0" err="1"/>
              <a:t>Dr</a:t>
            </a:r>
            <a:r>
              <a:rPr lang="en-US" sz="1600" dirty="0"/>
              <a:t> Zhu,</a:t>
            </a:r>
          </a:p>
          <a:p>
            <a:pPr marL="137160" indent="0">
              <a:buNone/>
            </a:pPr>
            <a:r>
              <a:rPr lang="en-US" sz="1600" dirty="0"/>
              <a:t>Please find attached the manuscript “</a:t>
            </a:r>
            <a:r>
              <a:rPr lang="en-US" sz="1600" dirty="0" err="1"/>
              <a:t>Arbuscular</a:t>
            </a:r>
            <a:r>
              <a:rPr lang="en-US" sz="1600" dirty="0"/>
              <a:t> </a:t>
            </a:r>
            <a:r>
              <a:rPr lang="en-US" sz="1600" dirty="0" err="1"/>
              <a:t>mycorrhizal</a:t>
            </a:r>
            <a:r>
              <a:rPr lang="en-US" sz="1600" dirty="0"/>
              <a:t> associations of the southern Simpson Desert”. This manuscript examines the </a:t>
            </a:r>
            <a:r>
              <a:rPr lang="en-US" sz="1600" dirty="0" err="1"/>
              <a:t>mycorrhizal</a:t>
            </a:r>
            <a:r>
              <a:rPr lang="en-US" sz="1600" dirty="0"/>
              <a:t> status of plants growing on the different soils of the dune-swale system of the Simpson Desert. There have been few studies of the ecology of the plants in this desert and little is known about how </a:t>
            </a:r>
            <a:r>
              <a:rPr lang="en-US" sz="1600" dirty="0" err="1"/>
              <a:t>mycorrhizal</a:t>
            </a:r>
            <a:r>
              <a:rPr lang="en-US" sz="1600" dirty="0"/>
              <a:t> associations are distributed amongst the desert plants of Australia. We report the </a:t>
            </a:r>
            <a:r>
              <a:rPr lang="en-US" sz="1600" dirty="0" err="1"/>
              <a:t>mycorrhizal</a:t>
            </a:r>
            <a:r>
              <a:rPr lang="en-US" sz="1600" dirty="0"/>
              <a:t> status of 47 plant species for the first time. The manuscript has been prepared according to the journal’s Instructions for Authors. We believe that this new work is within the scope of your journal and hope that you will consider this manuscript for publication in the Australian Journal of Botany.</a:t>
            </a:r>
          </a:p>
          <a:p>
            <a:pPr marL="137160" indent="0">
              <a:buNone/>
            </a:pPr>
            <a:r>
              <a:rPr lang="en-US" sz="1600" dirty="0"/>
              <a:t>We await your response and comments of reviewers.</a:t>
            </a:r>
          </a:p>
          <a:p>
            <a:pPr marL="137160" indent="0">
              <a:buNone/>
            </a:pPr>
            <a:endParaRPr lang="en-US" sz="1600" dirty="0" smtClean="0"/>
          </a:p>
          <a:p>
            <a:pPr marL="137160" indent="0">
              <a:buNone/>
            </a:pPr>
            <a:r>
              <a:rPr lang="en-US" sz="1600" dirty="0" smtClean="0"/>
              <a:t>Yours </a:t>
            </a:r>
            <a:r>
              <a:rPr lang="en-US" sz="1600" dirty="0"/>
              <a:t>sincerely,</a:t>
            </a:r>
          </a:p>
          <a:p>
            <a:pPr marL="137160" indent="0">
              <a:buNone/>
            </a:pPr>
            <a:r>
              <a:rPr lang="en-US" sz="1600" dirty="0"/>
              <a:t>P.J. </a:t>
            </a:r>
            <a:r>
              <a:rPr lang="en-US" sz="1600" dirty="0" err="1"/>
              <a:t>O’Cornor</a:t>
            </a:r>
            <a:endParaRPr lang="en-US" sz="1600" dirty="0"/>
          </a:p>
          <a:p>
            <a:pPr marL="137160" indent="0">
              <a:buNone/>
            </a:pPr>
            <a:endParaRPr lang="en-US" sz="1600" dirty="0"/>
          </a:p>
        </p:txBody>
      </p:sp>
      <p:sp>
        <p:nvSpPr>
          <p:cNvPr id="4" name="TextBox 3"/>
          <p:cNvSpPr txBox="1"/>
          <p:nvPr/>
        </p:nvSpPr>
        <p:spPr>
          <a:xfrm>
            <a:off x="5638800" y="6412468"/>
            <a:ext cx="3429000" cy="369332"/>
          </a:xfrm>
          <a:prstGeom prst="rect">
            <a:avLst/>
          </a:prstGeom>
          <a:noFill/>
        </p:spPr>
        <p:txBody>
          <a:bodyPr wrap="square" rtlCol="0">
            <a:spAutoFit/>
          </a:bodyPr>
          <a:lstStyle/>
          <a:p>
            <a:r>
              <a:rPr lang="en-US" i="1" dirty="0" smtClean="0"/>
              <a:t>From: Cargill &amp; O’Connor, 2013</a:t>
            </a:r>
            <a:endParaRPr lang="en-US" i="1" dirty="0"/>
          </a:p>
        </p:txBody>
      </p:sp>
    </p:spTree>
    <p:extLst>
      <p:ext uri="{BB962C8B-B14F-4D97-AF65-F5344CB8AC3E}">
        <p14:creationId xmlns:p14="http://schemas.microsoft.com/office/powerpoint/2010/main" val="5301945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8"/>
            <a:ext cx="8229600" cy="944562"/>
          </a:xfrm>
        </p:spPr>
        <p:txBody>
          <a:bodyPr>
            <a:noAutofit/>
          </a:bodyPr>
          <a:lstStyle/>
          <a:p>
            <a:pPr algn="l"/>
            <a:r>
              <a:rPr lang="en-US" sz="2400" dirty="0" smtClean="0"/>
              <a:t>An example of typical referee’s evaluation form </a:t>
            </a:r>
            <a:br>
              <a:rPr lang="en-US" sz="2400" dirty="0" smtClean="0"/>
            </a:br>
            <a:r>
              <a:rPr lang="en-US" sz="2400" dirty="0" smtClean="0"/>
              <a:t>(</a:t>
            </a:r>
            <a:r>
              <a:rPr lang="en-US" sz="2400" i="1" dirty="0"/>
              <a:t>Cargill &amp; O’Connor, 2013</a:t>
            </a:r>
            <a:r>
              <a:rPr lang="en-US" sz="2400" dirty="0" smtClean="0"/>
              <a:t>)</a:t>
            </a:r>
            <a:endParaRPr lang="en-US" sz="2400" dirty="0"/>
          </a:p>
        </p:txBody>
      </p:sp>
      <p:pic>
        <p:nvPicPr>
          <p:cNvPr id="5" name="Content Placeholder 4"/>
          <p:cNvPicPr>
            <a:picLocks noGrp="1" noChangeAspect="1"/>
          </p:cNvPicPr>
          <p:nvPr>
            <p:ph idx="1"/>
          </p:nvPr>
        </p:nvPicPr>
        <p:blipFill>
          <a:blip r:embed="rId2"/>
          <a:stretch>
            <a:fillRect/>
          </a:stretch>
        </p:blipFill>
        <p:spPr>
          <a:xfrm>
            <a:off x="304800" y="1066800"/>
            <a:ext cx="8686800" cy="5715000"/>
          </a:xfrm>
          <a:prstGeom prst="rect">
            <a:avLst/>
          </a:prstGeom>
        </p:spPr>
      </p:pic>
    </p:spTree>
    <p:extLst>
      <p:ext uri="{BB962C8B-B14F-4D97-AF65-F5344CB8AC3E}">
        <p14:creationId xmlns:p14="http://schemas.microsoft.com/office/powerpoint/2010/main" val="4373314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General requirements for manuscript submission</a:t>
            </a:r>
          </a:p>
        </p:txBody>
      </p:sp>
      <p:sp>
        <p:nvSpPr>
          <p:cNvPr id="3" name="Content Placeholder 2"/>
          <p:cNvSpPr>
            <a:spLocks noGrp="1"/>
          </p:cNvSpPr>
          <p:nvPr>
            <p:ph idx="1"/>
          </p:nvPr>
        </p:nvSpPr>
        <p:spPr/>
        <p:txBody>
          <a:bodyPr>
            <a:normAutofit fontScale="92500" lnSpcReduction="10000"/>
          </a:bodyPr>
          <a:lstStyle/>
          <a:p>
            <a:r>
              <a:rPr lang="en-US" b="1" dirty="0">
                <a:solidFill>
                  <a:srgbClr val="FFFF00"/>
                </a:solidFill>
              </a:rPr>
              <a:t>Ready</a:t>
            </a:r>
            <a:r>
              <a:rPr lang="en-US" b="1" dirty="0"/>
              <a:t> and </a:t>
            </a:r>
            <a:r>
              <a:rPr lang="en-US" b="1" dirty="0">
                <a:solidFill>
                  <a:srgbClr val="FFFF00"/>
                </a:solidFill>
              </a:rPr>
              <a:t>mature</a:t>
            </a:r>
            <a:r>
              <a:rPr lang="en-US" b="1" dirty="0"/>
              <a:t> </a:t>
            </a:r>
            <a:r>
              <a:rPr lang="en-US" dirty="0"/>
              <a:t>(follow GFA, English, science/content) manuscript in Word or </a:t>
            </a:r>
            <a:r>
              <a:rPr lang="en-US" dirty="0" err="1"/>
              <a:t>LaTeX</a:t>
            </a:r>
            <a:r>
              <a:rPr lang="en-US" dirty="0"/>
              <a:t> (for article with heavy math). (Authors should not anticipate that reviewers would do authors’ jobs.) The online submission system guides you stepwise through the process of entering your article details and uploading your files. </a:t>
            </a:r>
            <a:r>
              <a:rPr lang="en-US" dirty="0">
                <a:solidFill>
                  <a:srgbClr val="FFFF00"/>
                </a:solidFill>
              </a:rPr>
              <a:t>The system converts your article files to a single PDF file used in the peer-review process</a:t>
            </a:r>
            <a:r>
              <a:rPr lang="en-US" dirty="0"/>
              <a:t>.</a:t>
            </a:r>
          </a:p>
          <a:p>
            <a:r>
              <a:rPr lang="en-US" dirty="0"/>
              <a:t>The </a:t>
            </a:r>
            <a:r>
              <a:rPr lang="en-US" dirty="0">
                <a:solidFill>
                  <a:srgbClr val="FFFF00"/>
                </a:solidFill>
              </a:rPr>
              <a:t>target </a:t>
            </a:r>
            <a:r>
              <a:rPr lang="en-US" b="1" dirty="0">
                <a:solidFill>
                  <a:srgbClr val="FFFF00"/>
                </a:solidFill>
              </a:rPr>
              <a:t>journal name</a:t>
            </a:r>
          </a:p>
          <a:p>
            <a:r>
              <a:rPr lang="en-US" dirty="0"/>
              <a:t>Your </a:t>
            </a:r>
            <a:r>
              <a:rPr lang="en-US" b="1" dirty="0">
                <a:solidFill>
                  <a:srgbClr val="FFFF00"/>
                </a:solidFill>
              </a:rPr>
              <a:t>email address </a:t>
            </a:r>
          </a:p>
          <a:p>
            <a:r>
              <a:rPr lang="en-US" dirty="0"/>
              <a:t>Your </a:t>
            </a:r>
            <a:r>
              <a:rPr lang="en-US" b="1" dirty="0">
                <a:solidFill>
                  <a:srgbClr val="FFFF00"/>
                </a:solidFill>
              </a:rPr>
              <a:t>email password </a:t>
            </a:r>
          </a:p>
          <a:p>
            <a:pPr marL="0" indent="0">
              <a:buNone/>
            </a:pPr>
            <a:endParaRPr lang="en-US" dirty="0"/>
          </a:p>
        </p:txBody>
      </p:sp>
    </p:spTree>
    <p:extLst>
      <p:ext uri="{BB962C8B-B14F-4D97-AF65-F5344CB8AC3E}">
        <p14:creationId xmlns:p14="http://schemas.microsoft.com/office/powerpoint/2010/main" val="41735361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438400"/>
            <a:ext cx="7086600" cy="1828800"/>
          </a:xfrm>
        </p:spPr>
        <p:txBody>
          <a:bodyPr/>
          <a:lstStyle/>
          <a:p>
            <a:r>
              <a:rPr lang="en-US" sz="4000"/>
              <a:t>Soil and Tillage Research</a:t>
            </a:r>
          </a:p>
        </p:txBody>
      </p:sp>
      <p:sp>
        <p:nvSpPr>
          <p:cNvPr id="3" name="Text Placeholder 2"/>
          <p:cNvSpPr>
            <a:spLocks noGrp="1"/>
          </p:cNvSpPr>
          <p:nvPr>
            <p:ph type="body" idx="1"/>
          </p:nvPr>
        </p:nvSpPr>
        <p:spPr>
          <a:xfrm>
            <a:off x="1600200" y="4357688"/>
            <a:ext cx="7086600" cy="1509712"/>
          </a:xfrm>
        </p:spPr>
        <p:txBody>
          <a:bodyPr/>
          <a:lstStyle/>
          <a:p>
            <a:r>
              <a:rPr lang="en-US"/>
              <a:t>(Elsevier)</a:t>
            </a:r>
          </a:p>
        </p:txBody>
      </p:sp>
    </p:spTree>
    <p:extLst>
      <p:ext uri="{BB962C8B-B14F-4D97-AF65-F5344CB8AC3E}">
        <p14:creationId xmlns:p14="http://schemas.microsoft.com/office/powerpoint/2010/main" val="2305784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11562"/>
          </a:xfrm>
        </p:spPr>
        <p:txBody>
          <a:bodyPr>
            <a:normAutofit/>
          </a:bodyPr>
          <a:lstStyle/>
          <a:p>
            <a:r>
              <a:rPr lang="en-GB" cap="small" dirty="0">
                <a:solidFill>
                  <a:srgbClr val="FFFF00"/>
                </a:solidFill>
              </a:rPr>
              <a:t>Guide for Authors </a:t>
            </a:r>
            <a:r>
              <a:rPr lang="en-GB" cap="small" dirty="0"/>
              <a:t>for </a:t>
            </a:r>
            <a:br>
              <a:rPr lang="en-GB" cap="small" dirty="0"/>
            </a:br>
            <a:r>
              <a:rPr lang="en-GB" cap="small" dirty="0"/>
              <a:t>“</a:t>
            </a:r>
            <a:r>
              <a:rPr lang="en-GB" i="1" cap="small" dirty="0"/>
              <a:t>Soil &amp;Tillage Research”</a:t>
            </a:r>
            <a:br>
              <a:rPr lang="en-GB" i="1" cap="small" dirty="0"/>
            </a:br>
            <a:r>
              <a:rPr lang="en-GB" i="1" cap="small" dirty="0"/>
              <a:t/>
            </a:r>
            <a:br>
              <a:rPr lang="en-GB" i="1" cap="small" dirty="0"/>
            </a:br>
            <a:r>
              <a:rPr lang="en-US" dirty="0"/>
              <a:t>Copyright © 4 March 2018</a:t>
            </a:r>
          </a:p>
        </p:txBody>
      </p:sp>
      <p:pic>
        <p:nvPicPr>
          <p:cNvPr id="4" name="Picture 3" descr="Elsevier"/>
          <p:cNvPicPr/>
          <p:nvPr/>
        </p:nvPicPr>
        <p:blipFill>
          <a:blip r:embed="rId2">
            <a:lum contrast="52000"/>
          </a:blip>
          <a:srcRect/>
          <a:stretch>
            <a:fillRect/>
          </a:stretch>
        </p:blipFill>
        <p:spPr bwMode="auto">
          <a:xfrm>
            <a:off x="5334000" y="3810000"/>
            <a:ext cx="1898650" cy="2590800"/>
          </a:xfrm>
          <a:prstGeom prst="rect">
            <a:avLst/>
          </a:prstGeom>
          <a:noFill/>
          <a:ln w="9525">
            <a:noFill/>
            <a:miter lim="800000"/>
            <a:headEnd/>
            <a:tailEnd/>
          </a:ln>
        </p:spPr>
      </p:pic>
      <p:pic>
        <p:nvPicPr>
          <p:cNvPr id="5" name="Picture 2"/>
          <p:cNvPicPr>
            <a:picLocks noGrp="1" noChangeAspect="1" noChangeArrowheads="1"/>
          </p:cNvPicPr>
          <p:nvPr>
            <p:ph idx="1"/>
          </p:nvPr>
        </p:nvPicPr>
        <p:blipFill>
          <a:blip r:embed="rId3"/>
          <a:srcRect l="13800" t="40753" r="75194" b="33159"/>
          <a:stretch>
            <a:fillRect/>
          </a:stretch>
        </p:blipFill>
        <p:spPr bwMode="auto">
          <a:xfrm>
            <a:off x="2286000" y="3810000"/>
            <a:ext cx="1981200" cy="2606842"/>
          </a:xfrm>
          <a:prstGeom prst="rect">
            <a:avLst/>
          </a:prstGeom>
          <a:noFill/>
          <a:ln w="9525">
            <a:noFill/>
            <a:miter lim="800000"/>
            <a:headEnd/>
            <a:tailEnd/>
          </a:ln>
          <a:effectLst/>
        </p:spPr>
      </p:pic>
      <p:sp>
        <p:nvSpPr>
          <p:cNvPr id="6" name="Freeform 5"/>
          <p:cNvSpPr/>
          <p:nvPr/>
        </p:nvSpPr>
        <p:spPr>
          <a:xfrm>
            <a:off x="4519684" y="2590800"/>
            <a:ext cx="3709916" cy="818866"/>
          </a:xfrm>
          <a:custGeom>
            <a:avLst/>
            <a:gdLst>
              <a:gd name="connsiteX0" fmla="*/ 1596788 w 1627742"/>
              <a:gd name="connsiteY0" fmla="*/ 272955 h 818866"/>
              <a:gd name="connsiteX1" fmla="*/ 1528549 w 1627742"/>
              <a:gd name="connsiteY1" fmla="*/ 232012 h 818866"/>
              <a:gd name="connsiteX2" fmla="*/ 1419367 w 1627742"/>
              <a:gd name="connsiteY2" fmla="*/ 177421 h 818866"/>
              <a:gd name="connsiteX3" fmla="*/ 1378423 w 1627742"/>
              <a:gd name="connsiteY3" fmla="*/ 150125 h 818866"/>
              <a:gd name="connsiteX4" fmla="*/ 1337480 w 1627742"/>
              <a:gd name="connsiteY4" fmla="*/ 136477 h 818866"/>
              <a:gd name="connsiteX5" fmla="*/ 1296537 w 1627742"/>
              <a:gd name="connsiteY5" fmla="*/ 109182 h 818866"/>
              <a:gd name="connsiteX6" fmla="*/ 1214650 w 1627742"/>
              <a:gd name="connsiteY6" fmla="*/ 81886 h 818866"/>
              <a:gd name="connsiteX7" fmla="*/ 1173707 w 1627742"/>
              <a:gd name="connsiteY7" fmla="*/ 68239 h 818866"/>
              <a:gd name="connsiteX8" fmla="*/ 941695 w 1627742"/>
              <a:gd name="connsiteY8" fmla="*/ 40943 h 818866"/>
              <a:gd name="connsiteX9" fmla="*/ 709683 w 1627742"/>
              <a:gd name="connsiteY9" fmla="*/ 13648 h 818866"/>
              <a:gd name="connsiteX10" fmla="*/ 668740 w 1627742"/>
              <a:gd name="connsiteY10" fmla="*/ 0 h 818866"/>
              <a:gd name="connsiteX11" fmla="*/ 532262 w 1627742"/>
              <a:gd name="connsiteY11" fmla="*/ 13648 h 818866"/>
              <a:gd name="connsiteX12" fmla="*/ 354841 w 1627742"/>
              <a:gd name="connsiteY12" fmla="*/ 54591 h 818866"/>
              <a:gd name="connsiteX13" fmla="*/ 272955 w 1627742"/>
              <a:gd name="connsiteY13" fmla="*/ 81886 h 818866"/>
              <a:gd name="connsiteX14" fmla="*/ 177420 w 1627742"/>
              <a:gd name="connsiteY14" fmla="*/ 136477 h 818866"/>
              <a:gd name="connsiteX15" fmla="*/ 95534 w 1627742"/>
              <a:gd name="connsiteY15" fmla="*/ 191069 h 818866"/>
              <a:gd name="connsiteX16" fmla="*/ 27295 w 1627742"/>
              <a:gd name="connsiteY16" fmla="*/ 272955 h 818866"/>
              <a:gd name="connsiteX17" fmla="*/ 0 w 1627742"/>
              <a:gd name="connsiteY17" fmla="*/ 313898 h 818866"/>
              <a:gd name="connsiteX18" fmla="*/ 13647 w 1627742"/>
              <a:gd name="connsiteY18" fmla="*/ 545910 h 818866"/>
              <a:gd name="connsiteX19" fmla="*/ 27295 w 1627742"/>
              <a:gd name="connsiteY19" fmla="*/ 586854 h 818866"/>
              <a:gd name="connsiteX20" fmla="*/ 81886 w 1627742"/>
              <a:gd name="connsiteY20" fmla="*/ 668740 h 818866"/>
              <a:gd name="connsiteX21" fmla="*/ 122829 w 1627742"/>
              <a:gd name="connsiteY21" fmla="*/ 682388 h 818866"/>
              <a:gd name="connsiteX22" fmla="*/ 150125 w 1627742"/>
              <a:gd name="connsiteY22" fmla="*/ 723331 h 818866"/>
              <a:gd name="connsiteX23" fmla="*/ 232012 w 1627742"/>
              <a:gd name="connsiteY23" fmla="*/ 764275 h 818866"/>
              <a:gd name="connsiteX24" fmla="*/ 300250 w 1627742"/>
              <a:gd name="connsiteY24" fmla="*/ 777922 h 818866"/>
              <a:gd name="connsiteX25" fmla="*/ 341194 w 1627742"/>
              <a:gd name="connsiteY25" fmla="*/ 791570 h 818866"/>
              <a:gd name="connsiteX26" fmla="*/ 436728 w 1627742"/>
              <a:gd name="connsiteY26" fmla="*/ 805218 h 818866"/>
              <a:gd name="connsiteX27" fmla="*/ 504967 w 1627742"/>
              <a:gd name="connsiteY27" fmla="*/ 818866 h 818866"/>
              <a:gd name="connsiteX28" fmla="*/ 1023582 w 1627742"/>
              <a:gd name="connsiteY28" fmla="*/ 805218 h 818866"/>
              <a:gd name="connsiteX29" fmla="*/ 1173707 w 1627742"/>
              <a:gd name="connsiteY29" fmla="*/ 777922 h 818866"/>
              <a:gd name="connsiteX30" fmla="*/ 1282889 w 1627742"/>
              <a:gd name="connsiteY30" fmla="*/ 764275 h 818866"/>
              <a:gd name="connsiteX31" fmla="*/ 1337480 w 1627742"/>
              <a:gd name="connsiteY31" fmla="*/ 723331 h 818866"/>
              <a:gd name="connsiteX32" fmla="*/ 1460310 w 1627742"/>
              <a:gd name="connsiteY32" fmla="*/ 696036 h 818866"/>
              <a:gd name="connsiteX33" fmla="*/ 1583140 w 1627742"/>
              <a:gd name="connsiteY33" fmla="*/ 641445 h 818866"/>
              <a:gd name="connsiteX34" fmla="*/ 1610435 w 1627742"/>
              <a:gd name="connsiteY34" fmla="*/ 600501 h 818866"/>
              <a:gd name="connsiteX35" fmla="*/ 1610435 w 1627742"/>
              <a:gd name="connsiteY35" fmla="*/ 395785 h 818866"/>
              <a:gd name="connsiteX36" fmla="*/ 1583140 w 1627742"/>
              <a:gd name="connsiteY36" fmla="*/ 354842 h 818866"/>
              <a:gd name="connsiteX37" fmla="*/ 1542197 w 1627742"/>
              <a:gd name="connsiteY37" fmla="*/ 341194 h 818866"/>
              <a:gd name="connsiteX38" fmla="*/ 1487606 w 1627742"/>
              <a:gd name="connsiteY38" fmla="*/ 272955 h 818866"/>
              <a:gd name="connsiteX39" fmla="*/ 1433015 w 1627742"/>
              <a:gd name="connsiteY39" fmla="*/ 191069 h 818866"/>
              <a:gd name="connsiteX40" fmla="*/ 1419367 w 1627742"/>
              <a:gd name="connsiteY40" fmla="*/ 177421 h 81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7742" h="818866">
                <a:moveTo>
                  <a:pt x="1596788" y="272955"/>
                </a:moveTo>
                <a:cubicBezTo>
                  <a:pt x="1574042" y="259307"/>
                  <a:pt x="1551905" y="244588"/>
                  <a:pt x="1528549" y="232012"/>
                </a:cubicBezTo>
                <a:cubicBezTo>
                  <a:pt x="1492723" y="212721"/>
                  <a:pt x="1453223" y="199992"/>
                  <a:pt x="1419367" y="177421"/>
                </a:cubicBezTo>
                <a:cubicBezTo>
                  <a:pt x="1405719" y="168322"/>
                  <a:pt x="1393094" y="157461"/>
                  <a:pt x="1378423" y="150125"/>
                </a:cubicBezTo>
                <a:cubicBezTo>
                  <a:pt x="1365556" y="143691"/>
                  <a:pt x="1350347" y="142911"/>
                  <a:pt x="1337480" y="136477"/>
                </a:cubicBezTo>
                <a:cubicBezTo>
                  <a:pt x="1322809" y="129142"/>
                  <a:pt x="1311526" y="115844"/>
                  <a:pt x="1296537" y="109182"/>
                </a:cubicBezTo>
                <a:cubicBezTo>
                  <a:pt x="1270245" y="97497"/>
                  <a:pt x="1241946" y="90984"/>
                  <a:pt x="1214650" y="81886"/>
                </a:cubicBezTo>
                <a:cubicBezTo>
                  <a:pt x="1201002" y="77337"/>
                  <a:pt x="1187948" y="70274"/>
                  <a:pt x="1173707" y="68239"/>
                </a:cubicBezTo>
                <a:cubicBezTo>
                  <a:pt x="1032913" y="48125"/>
                  <a:pt x="1110181" y="57792"/>
                  <a:pt x="941695" y="40943"/>
                </a:cubicBezTo>
                <a:cubicBezTo>
                  <a:pt x="830260" y="3797"/>
                  <a:pt x="959119" y="42993"/>
                  <a:pt x="709683" y="13648"/>
                </a:cubicBezTo>
                <a:cubicBezTo>
                  <a:pt x="695396" y="11967"/>
                  <a:pt x="682388" y="4549"/>
                  <a:pt x="668740" y="0"/>
                </a:cubicBezTo>
                <a:cubicBezTo>
                  <a:pt x="623247" y="4549"/>
                  <a:pt x="577581" y="7606"/>
                  <a:pt x="532262" y="13648"/>
                </a:cubicBezTo>
                <a:cubicBezTo>
                  <a:pt x="496166" y="18461"/>
                  <a:pt x="375055" y="47853"/>
                  <a:pt x="354841" y="54591"/>
                </a:cubicBezTo>
                <a:lnTo>
                  <a:pt x="272955" y="81886"/>
                </a:lnTo>
                <a:cubicBezTo>
                  <a:pt x="131324" y="176309"/>
                  <a:pt x="350575" y="32584"/>
                  <a:pt x="177420" y="136477"/>
                </a:cubicBezTo>
                <a:cubicBezTo>
                  <a:pt x="149290" y="153355"/>
                  <a:pt x="95534" y="191069"/>
                  <a:pt x="95534" y="191069"/>
                </a:cubicBezTo>
                <a:cubicBezTo>
                  <a:pt x="27759" y="292730"/>
                  <a:pt x="114870" y="167865"/>
                  <a:pt x="27295" y="272955"/>
                </a:cubicBezTo>
                <a:cubicBezTo>
                  <a:pt x="16794" y="285556"/>
                  <a:pt x="9098" y="300250"/>
                  <a:pt x="0" y="313898"/>
                </a:cubicBezTo>
                <a:cubicBezTo>
                  <a:pt x="4549" y="391235"/>
                  <a:pt x="5939" y="468823"/>
                  <a:pt x="13647" y="545910"/>
                </a:cubicBezTo>
                <a:cubicBezTo>
                  <a:pt x="15078" y="560225"/>
                  <a:pt x="20308" y="574278"/>
                  <a:pt x="27295" y="586854"/>
                </a:cubicBezTo>
                <a:cubicBezTo>
                  <a:pt x="43227" y="615531"/>
                  <a:pt x="50765" y="658366"/>
                  <a:pt x="81886" y="668740"/>
                </a:cubicBezTo>
                <a:lnTo>
                  <a:pt x="122829" y="682388"/>
                </a:lnTo>
                <a:cubicBezTo>
                  <a:pt x="131928" y="696036"/>
                  <a:pt x="138527" y="711733"/>
                  <a:pt x="150125" y="723331"/>
                </a:cubicBezTo>
                <a:cubicBezTo>
                  <a:pt x="172364" y="745570"/>
                  <a:pt x="202411" y="756875"/>
                  <a:pt x="232012" y="764275"/>
                </a:cubicBezTo>
                <a:cubicBezTo>
                  <a:pt x="254516" y="769901"/>
                  <a:pt x="277746" y="772296"/>
                  <a:pt x="300250" y="777922"/>
                </a:cubicBezTo>
                <a:cubicBezTo>
                  <a:pt x="314207" y="781411"/>
                  <a:pt x="327087" y="788749"/>
                  <a:pt x="341194" y="791570"/>
                </a:cubicBezTo>
                <a:cubicBezTo>
                  <a:pt x="372737" y="797879"/>
                  <a:pt x="404998" y="799930"/>
                  <a:pt x="436728" y="805218"/>
                </a:cubicBezTo>
                <a:cubicBezTo>
                  <a:pt x="459609" y="809032"/>
                  <a:pt x="482221" y="814317"/>
                  <a:pt x="504967" y="818866"/>
                </a:cubicBezTo>
                <a:lnTo>
                  <a:pt x="1023582" y="805218"/>
                </a:lnTo>
                <a:cubicBezTo>
                  <a:pt x="1146142" y="799771"/>
                  <a:pt x="1082977" y="793043"/>
                  <a:pt x="1173707" y="777922"/>
                </a:cubicBezTo>
                <a:cubicBezTo>
                  <a:pt x="1209885" y="771892"/>
                  <a:pt x="1246495" y="768824"/>
                  <a:pt x="1282889" y="764275"/>
                </a:cubicBezTo>
                <a:cubicBezTo>
                  <a:pt x="1301086" y="750627"/>
                  <a:pt x="1317135" y="733504"/>
                  <a:pt x="1337480" y="723331"/>
                </a:cubicBezTo>
                <a:cubicBezTo>
                  <a:pt x="1352191" y="715975"/>
                  <a:pt x="1450828" y="698622"/>
                  <a:pt x="1460310" y="696036"/>
                </a:cubicBezTo>
                <a:cubicBezTo>
                  <a:pt x="1542764" y="673549"/>
                  <a:pt x="1526805" y="679001"/>
                  <a:pt x="1583140" y="641445"/>
                </a:cubicBezTo>
                <a:cubicBezTo>
                  <a:pt x="1592238" y="627797"/>
                  <a:pt x="1603100" y="615172"/>
                  <a:pt x="1610435" y="600501"/>
                </a:cubicBezTo>
                <a:cubicBezTo>
                  <a:pt x="1641933" y="537505"/>
                  <a:pt x="1623274" y="459978"/>
                  <a:pt x="1610435" y="395785"/>
                </a:cubicBezTo>
                <a:cubicBezTo>
                  <a:pt x="1607218" y="379701"/>
                  <a:pt x="1595948" y="365089"/>
                  <a:pt x="1583140" y="354842"/>
                </a:cubicBezTo>
                <a:cubicBezTo>
                  <a:pt x="1571907" y="345855"/>
                  <a:pt x="1555845" y="345743"/>
                  <a:pt x="1542197" y="341194"/>
                </a:cubicBezTo>
                <a:cubicBezTo>
                  <a:pt x="1511462" y="248993"/>
                  <a:pt x="1554086" y="348933"/>
                  <a:pt x="1487606" y="272955"/>
                </a:cubicBezTo>
                <a:cubicBezTo>
                  <a:pt x="1466004" y="248267"/>
                  <a:pt x="1451212" y="218364"/>
                  <a:pt x="1433015" y="191069"/>
                </a:cubicBezTo>
                <a:cubicBezTo>
                  <a:pt x="1429446" y="185716"/>
                  <a:pt x="1423916" y="181970"/>
                  <a:pt x="1419367" y="177421"/>
                </a:cubicBezTo>
              </a:path>
            </a:pathLst>
          </a:custGeom>
          <a:ln w="12700">
            <a:solidFill>
              <a:srgbClr val="FF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Taken from: </a:t>
            </a:r>
            <a:r>
              <a:rPr lang="en-US" b="1"/>
              <a:t>GFA of STR </a:t>
            </a:r>
            <a:r>
              <a:rPr lang="en-US"/>
              <a:t>journal (</a:t>
            </a:r>
            <a:r>
              <a:rPr kumimoji="0" lang="en-US" altLang="en-US" b="0" i="0" u="none" strike="noStrike" cap="none" normalizeH="0" baseline="0">
                <a:ln>
                  <a:noFill/>
                </a:ln>
                <a:solidFill>
                  <a:srgbClr val="222222"/>
                </a:solidFill>
                <a:effectLst/>
              </a:rPr>
              <a:t>Elsevier Editorial System,</a:t>
            </a:r>
            <a:r>
              <a:rPr kumimoji="0" lang="en-US" altLang="en-US" b="0" i="0" u="none" strike="noStrike" cap="none" normalizeH="0">
                <a:ln>
                  <a:noFill/>
                </a:ln>
                <a:solidFill>
                  <a:srgbClr val="222222"/>
                </a:solidFill>
                <a:effectLst/>
              </a:rPr>
              <a:t> </a:t>
            </a:r>
            <a:r>
              <a:rPr kumimoji="0" lang="en-US" altLang="en-US" b="1" i="0" u="none" strike="noStrike" cap="none" normalizeH="0" baseline="0">
                <a:ln>
                  <a:noFill/>
                </a:ln>
                <a:solidFill>
                  <a:srgbClr val="222222"/>
                </a:solidFill>
                <a:effectLst/>
              </a:rPr>
              <a:t>EES</a:t>
            </a:r>
            <a:r>
              <a:rPr lang="en-US" altLang="en-US"/>
              <a:t>)</a:t>
            </a:r>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a:t>Submission</a:t>
            </a:r>
          </a:p>
          <a:p>
            <a:pPr marL="0" indent="0">
              <a:buNone/>
            </a:pPr>
            <a:r>
              <a:rPr lang="en-US" dirty="0">
                <a:solidFill>
                  <a:srgbClr val="FFFF00"/>
                </a:solidFill>
              </a:rPr>
              <a:t>Authors be urged to only submit manuscripts that are ready and mature</a:t>
            </a:r>
            <a:r>
              <a:rPr lang="en-US" dirty="0"/>
              <a:t>. Authors should not anticipate that reviewers would do authors jobs. Our online submission system guides you stepwise through the process of entering your article details and uploading your files. The system converts your article files to a single PDF file used in the peer-review process. Editable files (e.g., Word, </a:t>
            </a:r>
            <a:r>
              <a:rPr lang="en-US" dirty="0" err="1"/>
              <a:t>LaTeX</a:t>
            </a:r>
            <a:r>
              <a:rPr lang="en-US" dirty="0"/>
              <a:t>) are required to typeset your article for final publication. All correspondence, including notification of the Editor's decision and requests for revision, is sent by e-mail.</a:t>
            </a:r>
          </a:p>
        </p:txBody>
      </p:sp>
    </p:spTree>
    <p:extLst>
      <p:ext uri="{BB962C8B-B14F-4D97-AF65-F5344CB8AC3E}">
        <p14:creationId xmlns:p14="http://schemas.microsoft.com/office/powerpoint/2010/main" val="36187303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Taken from: </a:t>
            </a:r>
            <a:r>
              <a:rPr lang="en-US" b="1"/>
              <a:t>GFA of STR </a:t>
            </a:r>
            <a:r>
              <a:rPr lang="en-US"/>
              <a:t>journal</a:t>
            </a:r>
          </a:p>
        </p:txBody>
      </p:sp>
      <p:sp>
        <p:nvSpPr>
          <p:cNvPr id="3" name="Content Placeholder 2"/>
          <p:cNvSpPr>
            <a:spLocks noGrp="1"/>
          </p:cNvSpPr>
          <p:nvPr>
            <p:ph idx="1"/>
          </p:nvPr>
        </p:nvSpPr>
        <p:spPr/>
        <p:txBody>
          <a:bodyPr>
            <a:normAutofit fontScale="77500" lnSpcReduction="20000"/>
          </a:bodyPr>
          <a:lstStyle/>
          <a:p>
            <a:pPr marL="0" indent="0">
              <a:buNone/>
            </a:pPr>
            <a:r>
              <a:rPr lang="en-US" b="1" i="1" dirty="0"/>
              <a:t>Submit your article</a:t>
            </a:r>
          </a:p>
          <a:p>
            <a:pPr marL="0" indent="0">
              <a:buNone/>
            </a:pPr>
            <a:r>
              <a:rPr lang="en-US" dirty="0">
                <a:solidFill>
                  <a:srgbClr val="FFFF00"/>
                </a:solidFill>
              </a:rPr>
              <a:t>Please submit your article via </a:t>
            </a:r>
            <a:r>
              <a:rPr lang="en-US" dirty="0">
                <a:solidFill>
                  <a:srgbClr val="00B0F0"/>
                </a:solidFill>
                <a:hlinkClick r:id="rId2"/>
              </a:rPr>
              <a:t>http://ees.elsevier.com/still/</a:t>
            </a:r>
            <a:endParaRPr lang="en-US" dirty="0">
              <a:solidFill>
                <a:srgbClr val="00B0F0"/>
              </a:solidFill>
            </a:endParaRPr>
          </a:p>
          <a:p>
            <a:pPr marL="0" indent="0">
              <a:buNone/>
            </a:pPr>
            <a:r>
              <a:rPr lang="en-US" i="1" dirty="0"/>
              <a:t>Referees</a:t>
            </a:r>
          </a:p>
          <a:p>
            <a:pPr marL="0" indent="0">
              <a:buNone/>
            </a:pPr>
            <a:r>
              <a:rPr lang="en-US" dirty="0"/>
              <a:t>Please submit, with the manuscript, the names, addresses and e-mail addresses of five potential referees. The referees must not have a conflict of interest with any of the authors or the content of the manuscript. For this reason, do not submit referees who are part of your or your co-authors‘ institutions, or referees you or your co-authors have collaborated with in the past three years. Ideally referees from several different countries are invited. Potential referees should be experts in the field of your research, having published peer-reviewed papers on the subject. Note that the editor retains the sole right to decide whether or not the suggested reviewers are used.</a:t>
            </a:r>
          </a:p>
        </p:txBody>
      </p:sp>
    </p:spTree>
    <p:extLst>
      <p:ext uri="{BB962C8B-B14F-4D97-AF65-F5344CB8AC3E}">
        <p14:creationId xmlns:p14="http://schemas.microsoft.com/office/powerpoint/2010/main" val="40336007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Type the name of the journal, e.g.:</a:t>
            </a:r>
            <a:br>
              <a:rPr lang="en-US" sz="3600"/>
            </a:br>
            <a:r>
              <a:rPr lang="en-US" sz="3600" i="1"/>
              <a:t>Soil and Tillage Research</a:t>
            </a:r>
            <a:endParaRPr lang="en-US" sz="3600"/>
          </a:p>
        </p:txBody>
      </p:sp>
      <p:pic>
        <p:nvPicPr>
          <p:cNvPr id="4" name="Content Placeholder 3"/>
          <p:cNvPicPr>
            <a:picLocks noGrp="1" noChangeAspect="1"/>
          </p:cNvPicPr>
          <p:nvPr>
            <p:ph idx="1"/>
          </p:nvPr>
        </p:nvPicPr>
        <p:blipFill rotWithShape="1">
          <a:blip r:embed="rId2"/>
          <a:srcRect b="4513"/>
          <a:stretch/>
        </p:blipFill>
        <p:spPr>
          <a:xfrm>
            <a:off x="31548" y="1639886"/>
            <a:ext cx="9093202" cy="5065714"/>
          </a:xfrm>
          <a:prstGeom prst="rect">
            <a:avLst/>
          </a:prstGeom>
        </p:spPr>
      </p:pic>
    </p:spTree>
    <p:extLst>
      <p:ext uri="{BB962C8B-B14F-4D97-AF65-F5344CB8AC3E}">
        <p14:creationId xmlns:p14="http://schemas.microsoft.com/office/powerpoint/2010/main" val="3248426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r="24074" b="18552"/>
          <a:stretch/>
        </p:blipFill>
        <p:spPr>
          <a:xfrm>
            <a:off x="230847" y="1190722"/>
            <a:ext cx="8760753" cy="5286278"/>
          </a:xfrm>
          <a:prstGeom prst="rect">
            <a:avLst/>
          </a:prstGeom>
        </p:spPr>
      </p:pic>
    </p:spTree>
    <p:extLst>
      <p:ext uri="{BB962C8B-B14F-4D97-AF65-F5344CB8AC3E}">
        <p14:creationId xmlns:p14="http://schemas.microsoft.com/office/powerpoint/2010/main" val="16379566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5970"/>
          <a:stretch/>
        </p:blipFill>
        <p:spPr>
          <a:xfrm>
            <a:off x="27432" y="1295400"/>
            <a:ext cx="9076267" cy="5181600"/>
          </a:xfrm>
          <a:prstGeom prst="rect">
            <a:avLst/>
          </a:prstGeom>
        </p:spPr>
      </p:pic>
    </p:spTree>
    <p:extLst>
      <p:ext uri="{BB962C8B-B14F-4D97-AF65-F5344CB8AC3E}">
        <p14:creationId xmlns:p14="http://schemas.microsoft.com/office/powerpoint/2010/main" val="22793140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r="50926" b="48182"/>
          <a:stretch/>
        </p:blipFill>
        <p:spPr>
          <a:xfrm>
            <a:off x="320211" y="1417638"/>
            <a:ext cx="8823789" cy="5364162"/>
          </a:xfrm>
          <a:prstGeom prst="rect">
            <a:avLst/>
          </a:prstGeom>
        </p:spPr>
      </p:pic>
      <p:sp>
        <p:nvSpPr>
          <p:cNvPr id="5" name="Oval 4"/>
          <p:cNvSpPr/>
          <p:nvPr/>
        </p:nvSpPr>
        <p:spPr>
          <a:xfrm>
            <a:off x="1219200" y="1676400"/>
            <a:ext cx="1828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7857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0" y="2514600"/>
            <a:ext cx="7086600" cy="1828800"/>
          </a:xfrm>
        </p:spPr>
        <p:txBody>
          <a:bodyPr/>
          <a:lstStyle/>
          <a:p>
            <a:r>
              <a:rPr lang="en-US"/>
              <a:t>Plant and Soil</a:t>
            </a:r>
          </a:p>
        </p:txBody>
      </p:sp>
      <p:sp>
        <p:nvSpPr>
          <p:cNvPr id="3" name="Text Placeholder 2"/>
          <p:cNvSpPr>
            <a:spLocks noGrp="1"/>
          </p:cNvSpPr>
          <p:nvPr>
            <p:ph type="body" idx="1"/>
          </p:nvPr>
        </p:nvSpPr>
        <p:spPr>
          <a:xfrm>
            <a:off x="1609344" y="4419600"/>
            <a:ext cx="7086600" cy="1509712"/>
          </a:xfrm>
        </p:spPr>
        <p:txBody>
          <a:bodyPr/>
          <a:lstStyle/>
          <a:p>
            <a:r>
              <a:rPr lang="en-US"/>
              <a:t>(Springer)</a:t>
            </a:r>
          </a:p>
        </p:txBody>
      </p:sp>
      <p:sp>
        <p:nvSpPr>
          <p:cNvPr id="4" name="TextBox 3"/>
          <p:cNvSpPr txBox="1"/>
          <p:nvPr/>
        </p:nvSpPr>
        <p:spPr>
          <a:xfrm>
            <a:off x="3429000" y="5105400"/>
            <a:ext cx="5105400" cy="923330"/>
          </a:xfrm>
          <a:prstGeom prst="rect">
            <a:avLst/>
          </a:prstGeom>
          <a:noFill/>
        </p:spPr>
        <p:txBody>
          <a:bodyPr wrap="square" rtlCol="0">
            <a:spAutoFit/>
          </a:bodyPr>
          <a:lstStyle/>
          <a:p>
            <a:r>
              <a:rPr lang="en-US" dirty="0"/>
              <a:t>To keep the review time as short as possible, authors are requested to submit their manuscripts online at: </a:t>
            </a:r>
            <a:r>
              <a:rPr lang="en-US" dirty="0">
                <a:solidFill>
                  <a:srgbClr val="FFFF00"/>
                </a:solidFill>
                <a:hlinkClick r:id="rId2"/>
              </a:rPr>
              <a:t>http://plso.edmgr.com</a:t>
            </a:r>
            <a:r>
              <a:rPr lang="en-US" dirty="0"/>
              <a:t>.</a:t>
            </a:r>
          </a:p>
        </p:txBody>
      </p:sp>
    </p:spTree>
    <p:extLst>
      <p:ext uri="{BB962C8B-B14F-4D97-AF65-F5344CB8AC3E}">
        <p14:creationId xmlns:p14="http://schemas.microsoft.com/office/powerpoint/2010/main" val="38203328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74" y="1391698"/>
            <a:ext cx="7886700" cy="384524"/>
          </a:xfrm>
        </p:spPr>
        <p:txBody>
          <a:bodyPr>
            <a:noAutofit/>
          </a:bodyPr>
          <a:lstStyle/>
          <a:p>
            <a:r>
              <a:rPr lang="en-US"/>
              <a:t>Submit to Plant and Soil</a:t>
            </a:r>
          </a:p>
        </p:txBody>
      </p:sp>
      <p:pic>
        <p:nvPicPr>
          <p:cNvPr id="4" name="Content Placeholder 3"/>
          <p:cNvPicPr>
            <a:picLocks noGrp="1" noChangeAspect="1"/>
          </p:cNvPicPr>
          <p:nvPr>
            <p:ph idx="1"/>
          </p:nvPr>
        </p:nvPicPr>
        <p:blipFill rotWithShape="1">
          <a:blip r:embed="rId2"/>
          <a:srcRect b="20703"/>
          <a:stretch/>
        </p:blipFill>
        <p:spPr>
          <a:xfrm>
            <a:off x="60835" y="1920241"/>
            <a:ext cx="9040610" cy="4032504"/>
          </a:xfrm>
          <a:prstGeom prst="rect">
            <a:avLst/>
          </a:prstGeom>
        </p:spPr>
      </p:pic>
    </p:spTree>
    <p:extLst>
      <p:ext uri="{BB962C8B-B14F-4D97-AF65-F5344CB8AC3E}">
        <p14:creationId xmlns:p14="http://schemas.microsoft.com/office/powerpoint/2010/main" val="4644707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008" y="2590800"/>
            <a:ext cx="7086600" cy="1828800"/>
          </a:xfrm>
        </p:spPr>
        <p:txBody>
          <a:bodyPr/>
          <a:lstStyle/>
          <a:p>
            <a:r>
              <a:rPr lang="en-US"/>
              <a:t>Agronomy Journal</a:t>
            </a:r>
          </a:p>
        </p:txBody>
      </p:sp>
      <p:sp>
        <p:nvSpPr>
          <p:cNvPr id="3" name="Text Placeholder 2"/>
          <p:cNvSpPr>
            <a:spLocks noGrp="1"/>
          </p:cNvSpPr>
          <p:nvPr>
            <p:ph type="body" idx="1"/>
          </p:nvPr>
        </p:nvSpPr>
        <p:spPr>
          <a:xfrm>
            <a:off x="1588008" y="4419600"/>
            <a:ext cx="7086600" cy="1509712"/>
          </a:xfrm>
        </p:spPr>
        <p:txBody>
          <a:bodyPr/>
          <a:lstStyle/>
          <a:p>
            <a:r>
              <a:rPr lang="en-US"/>
              <a:t>(American Society of Agronomy)</a:t>
            </a:r>
          </a:p>
        </p:txBody>
      </p:sp>
    </p:spTree>
    <p:extLst>
      <p:ext uri="{BB962C8B-B14F-4D97-AF65-F5344CB8AC3E}">
        <p14:creationId xmlns:p14="http://schemas.microsoft.com/office/powerpoint/2010/main" val="3784093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r>
              <a:rPr lang="en-US" dirty="0"/>
              <a:t>Type </a:t>
            </a:r>
            <a:r>
              <a:rPr lang="en-US" i="1" dirty="0"/>
              <a:t>Agronomy Journal, then </a:t>
            </a:r>
            <a:r>
              <a:rPr lang="en-US" dirty="0"/>
              <a:t>Log in (registered user)</a:t>
            </a:r>
          </a:p>
        </p:txBody>
      </p:sp>
      <p:pic>
        <p:nvPicPr>
          <p:cNvPr id="4" name="Content Placeholder 3"/>
          <p:cNvPicPr>
            <a:picLocks noGrp="1" noChangeAspect="1"/>
          </p:cNvPicPr>
          <p:nvPr>
            <p:ph idx="1"/>
          </p:nvPr>
        </p:nvPicPr>
        <p:blipFill rotWithShape="1">
          <a:blip r:embed="rId2"/>
          <a:srcRect r="27899" b="25548"/>
          <a:stretch/>
        </p:blipFill>
        <p:spPr>
          <a:xfrm>
            <a:off x="194824" y="1600201"/>
            <a:ext cx="8819515" cy="5122740"/>
          </a:xfrm>
          <a:prstGeom prst="rect">
            <a:avLst/>
          </a:prstGeom>
        </p:spPr>
      </p:pic>
    </p:spTree>
    <p:extLst>
      <p:ext uri="{BB962C8B-B14F-4D97-AF65-F5344CB8AC3E}">
        <p14:creationId xmlns:p14="http://schemas.microsoft.com/office/powerpoint/2010/main" val="3580930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19794</TotalTime>
  <Words>7191</Words>
  <Application>Microsoft Office PowerPoint</Application>
  <PresentationFormat>On-screen Show (4:3)</PresentationFormat>
  <Paragraphs>445</Paragraphs>
  <Slides>101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101</vt:i4>
      </vt:variant>
    </vt:vector>
  </HeadingPairs>
  <TitlesOfParts>
    <vt:vector size="109" baseType="lpstr">
      <vt:lpstr>Arial</vt:lpstr>
      <vt:lpstr>Arial Narrow</vt:lpstr>
      <vt:lpstr>Book Antiqua</vt:lpstr>
      <vt:lpstr>Lucida Sans</vt:lpstr>
      <vt:lpstr>Wingdings</vt:lpstr>
      <vt:lpstr>Wingdings 2</vt:lpstr>
      <vt:lpstr>Wingdings 3</vt:lpstr>
      <vt:lpstr>Apex</vt:lpstr>
      <vt:lpstr>FAMILIARIZING WITH the IN-HOUSE STYLES OF SELECTED JOURNALS  &amp; key to successful Online manuscript submission</vt:lpstr>
      <vt:lpstr>1 Guide for Authors</vt:lpstr>
      <vt:lpstr>What do you think?</vt:lpstr>
      <vt:lpstr>Thrower, 2012 (Elsevier com):  “Eight reasons I rejected you articles”</vt:lpstr>
      <vt:lpstr>Borja, 2014 (Elsevier.com): Six things to do before writing your manuscript</vt:lpstr>
      <vt:lpstr>Potential obstacles for manuscript acceptance</vt:lpstr>
      <vt:lpstr>So,</vt:lpstr>
      <vt:lpstr>No Standard GFA</vt:lpstr>
      <vt:lpstr>Guide for Authors for  “Soil &amp;Tillage Research”  Copyright © 4 March 2018</vt:lpstr>
      <vt:lpstr>General information about STR </vt:lpstr>
      <vt:lpstr>Description of types of paper </vt:lpstr>
      <vt:lpstr>Submission checklist</vt:lpstr>
      <vt:lpstr>Submission checklist</vt:lpstr>
      <vt:lpstr>Your Paper Your Way (from Agricultural Systems)</vt:lpstr>
      <vt:lpstr>Typically, 3 topics outlined in the GFA of Elsevier’s journals</vt:lpstr>
      <vt:lpstr>BEFORE YOU BEGIN</vt:lpstr>
      <vt:lpstr>PowerPoint Presentation</vt:lpstr>
      <vt:lpstr>PowerPoint Presentation</vt:lpstr>
      <vt:lpstr>PowerPoint Presentation</vt:lpstr>
      <vt:lpstr>Article transfer service</vt:lpstr>
      <vt:lpstr>PowerPoint Presentation</vt:lpstr>
      <vt:lpstr>PowerPoint Presentation</vt:lpstr>
      <vt:lpstr>Open access </vt:lpstr>
      <vt:lpstr>Open access (2)</vt:lpstr>
      <vt:lpstr>Green open access</vt:lpstr>
      <vt:lpstr>Elsevier Researcher Academy (sebelumnya disebut Elsevier Publishing Campus)</vt:lpstr>
      <vt:lpstr>PowerPoint Presentation</vt:lpstr>
      <vt:lpstr>Submission</vt:lpstr>
      <vt:lpstr>PowerPoint Presentation</vt:lpstr>
      <vt:lpstr> Preparation</vt:lpstr>
      <vt:lpstr>Peer review</vt:lpstr>
      <vt:lpstr>Use of wordprocessing software</vt:lpstr>
      <vt:lpstr>Numbering the lines (Important!)</vt:lpstr>
      <vt:lpstr>ARTICLE STRUCTURE </vt:lpstr>
      <vt:lpstr>Introduction</vt:lpstr>
      <vt:lpstr>Material and Methods</vt:lpstr>
      <vt:lpstr>Results</vt:lpstr>
      <vt:lpstr>Discussion</vt:lpstr>
      <vt:lpstr>Conclusions</vt:lpstr>
      <vt:lpstr>Appendices</vt:lpstr>
      <vt:lpstr>Essential title page information</vt:lpstr>
      <vt:lpstr>Abstract</vt:lpstr>
      <vt:lpstr>Abstracts (important note from examples of articles in the journal)</vt:lpstr>
      <vt:lpstr>An abstract from Soil and Tillage Research Volume 140, July 2014, Pages 20–28 </vt:lpstr>
      <vt:lpstr>Graphical abstract </vt:lpstr>
      <vt:lpstr>What is graphical abstract?</vt:lpstr>
      <vt:lpstr>Some examples of graphical abstracts (1)</vt:lpstr>
      <vt:lpstr>Some examples of graphical abstracts (2)</vt:lpstr>
      <vt:lpstr>Some examples of graphical abstracts (3)</vt:lpstr>
      <vt:lpstr>Highlights</vt:lpstr>
      <vt:lpstr>Soil structural stability assessment with the fluidized bed, aggregate stability, and rainfall simulation on long-term tillage and crop rotation systems https://doi.org/10.1016/j.still.2017.12.009</vt:lpstr>
      <vt:lpstr>Abbreviations </vt:lpstr>
      <vt:lpstr>Acknowledgements </vt:lpstr>
      <vt:lpstr>Formatting of funding sources </vt:lpstr>
      <vt:lpstr>Nomenclature and units </vt:lpstr>
      <vt:lpstr>Math formulae</vt:lpstr>
      <vt:lpstr>Footnotes</vt:lpstr>
      <vt:lpstr>Artwork (1)</vt:lpstr>
      <vt:lpstr>Artwork (2)</vt:lpstr>
      <vt:lpstr>Artwork (3)</vt:lpstr>
      <vt:lpstr>Artwork (4)</vt:lpstr>
      <vt:lpstr>Tables</vt:lpstr>
      <vt:lpstr>References (1)</vt:lpstr>
      <vt:lpstr>References (2)</vt:lpstr>
      <vt:lpstr>References (3)</vt:lpstr>
      <vt:lpstr>References (4)</vt:lpstr>
      <vt:lpstr>References (5)</vt:lpstr>
      <vt:lpstr>References (6)</vt:lpstr>
      <vt:lpstr>Video</vt:lpstr>
      <vt:lpstr>Audio slides</vt:lpstr>
      <vt:lpstr>Data visualization</vt:lpstr>
      <vt:lpstr>Supplementary materials</vt:lpstr>
      <vt:lpstr>Research data</vt:lpstr>
      <vt:lpstr>Data linking</vt:lpstr>
      <vt:lpstr>Mendeley data</vt:lpstr>
      <vt:lpstr>Data in Brief</vt:lpstr>
      <vt:lpstr>MethodsX </vt:lpstr>
      <vt:lpstr> AFTER ACCEPTANCE</vt:lpstr>
      <vt:lpstr>Online proof correction</vt:lpstr>
      <vt:lpstr>Offprints</vt:lpstr>
      <vt:lpstr>Author inquiries</vt:lpstr>
      <vt:lpstr>2 Key to successful online manuscript submission</vt:lpstr>
      <vt:lpstr>PowerPoint Presentation</vt:lpstr>
      <vt:lpstr>Remember (1):</vt:lpstr>
      <vt:lpstr>Remember (2):</vt:lpstr>
      <vt:lpstr>Use the covering letter to assist the editor in deciding that you manuscript is worth for review</vt:lpstr>
      <vt:lpstr>An example of typical referee’s evaluation form  (Cargill &amp; O’Connor, 2013)</vt:lpstr>
      <vt:lpstr>General requirements for manuscript submission</vt:lpstr>
      <vt:lpstr>Soil and Tillage Research</vt:lpstr>
      <vt:lpstr>Taken from: GFA of STR journal (Elsevier Editorial System, EES)</vt:lpstr>
      <vt:lpstr>Taken from: GFA of STR journal</vt:lpstr>
      <vt:lpstr>Type the name of the journal, e.g.: Soil and Tillage Research</vt:lpstr>
      <vt:lpstr>PowerPoint Presentation</vt:lpstr>
      <vt:lpstr>PowerPoint Presentation</vt:lpstr>
      <vt:lpstr>PowerPoint Presentation</vt:lpstr>
      <vt:lpstr>Plant and Soil</vt:lpstr>
      <vt:lpstr>Submit to Plant and Soil</vt:lpstr>
      <vt:lpstr>Agronomy Journal</vt:lpstr>
      <vt:lpstr>Type Agronomy Journal, then Log in (registered user)</vt:lpstr>
      <vt:lpstr>Create a new account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 DAN GAYA PENULISAN JURNAL ILMIAH</dc:title>
  <dc:creator>USER</dc:creator>
  <cp:lastModifiedBy>ASUS</cp:lastModifiedBy>
  <cp:revision>383</cp:revision>
  <dcterms:created xsi:type="dcterms:W3CDTF">2006-08-16T00:00:00Z</dcterms:created>
  <dcterms:modified xsi:type="dcterms:W3CDTF">2018-05-22T00:51:15Z</dcterms:modified>
</cp:coreProperties>
</file>