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60" r:id="rId2"/>
    <p:sldId id="643" r:id="rId3"/>
    <p:sldId id="678" r:id="rId4"/>
    <p:sldId id="771" r:id="rId5"/>
    <p:sldId id="772" r:id="rId6"/>
    <p:sldId id="697" r:id="rId7"/>
    <p:sldId id="698" r:id="rId8"/>
    <p:sldId id="699" r:id="rId9"/>
    <p:sldId id="700" r:id="rId10"/>
    <p:sldId id="701" r:id="rId11"/>
    <p:sldId id="774" r:id="rId12"/>
    <p:sldId id="775" r:id="rId13"/>
    <p:sldId id="702" r:id="rId14"/>
    <p:sldId id="703" r:id="rId15"/>
    <p:sldId id="785" r:id="rId16"/>
    <p:sldId id="716" r:id="rId17"/>
    <p:sldId id="717" r:id="rId18"/>
    <p:sldId id="718" r:id="rId19"/>
    <p:sldId id="719" r:id="rId20"/>
    <p:sldId id="721" r:id="rId21"/>
    <p:sldId id="724" r:id="rId22"/>
    <p:sldId id="726" r:id="rId23"/>
    <p:sldId id="727" r:id="rId24"/>
    <p:sldId id="728" r:id="rId25"/>
    <p:sldId id="729" r:id="rId26"/>
    <p:sldId id="730" r:id="rId27"/>
    <p:sldId id="731" r:id="rId28"/>
    <p:sldId id="732" r:id="rId29"/>
    <p:sldId id="734" r:id="rId30"/>
    <p:sldId id="736" r:id="rId31"/>
    <p:sldId id="737" r:id="rId32"/>
    <p:sldId id="738" r:id="rId33"/>
    <p:sldId id="740" r:id="rId34"/>
    <p:sldId id="741" r:id="rId35"/>
    <p:sldId id="742" r:id="rId36"/>
    <p:sldId id="744" r:id="rId37"/>
    <p:sldId id="745" r:id="rId38"/>
    <p:sldId id="747" r:id="rId39"/>
    <p:sldId id="748" r:id="rId40"/>
    <p:sldId id="749" r:id="rId41"/>
    <p:sldId id="751" r:id="rId42"/>
    <p:sldId id="752" r:id="rId43"/>
    <p:sldId id="753" r:id="rId44"/>
    <p:sldId id="754" r:id="rId45"/>
    <p:sldId id="756" r:id="rId46"/>
    <p:sldId id="757" r:id="rId47"/>
    <p:sldId id="760" r:id="rId48"/>
    <p:sldId id="806" r:id="rId49"/>
    <p:sldId id="777" r:id="rId50"/>
    <p:sldId id="763" r:id="rId51"/>
    <p:sldId id="787" r:id="rId52"/>
    <p:sldId id="767" r:id="rId53"/>
    <p:sldId id="768" r:id="rId54"/>
    <p:sldId id="788" r:id="rId55"/>
    <p:sldId id="704" r:id="rId56"/>
    <p:sldId id="705" r:id="rId57"/>
    <p:sldId id="707" r:id="rId58"/>
    <p:sldId id="708" r:id="rId59"/>
    <p:sldId id="709" r:id="rId60"/>
    <p:sldId id="803" r:id="rId61"/>
    <p:sldId id="711" r:id="rId62"/>
    <p:sldId id="797" r:id="rId63"/>
    <p:sldId id="712" r:id="rId64"/>
    <p:sldId id="609" r:id="rId65"/>
    <p:sldId id="623" r:id="rId66"/>
    <p:sldId id="668" r:id="rId67"/>
    <p:sldId id="671" r:id="rId68"/>
    <p:sldId id="672" r:id="rId69"/>
    <p:sldId id="673" r:id="rId70"/>
    <p:sldId id="622" r:id="rId71"/>
    <p:sldId id="619" r:id="rId72"/>
    <p:sldId id="809" r:id="rId73"/>
    <p:sldId id="675" r:id="rId74"/>
    <p:sldId id="676" r:id="rId75"/>
    <p:sldId id="663" r:id="rId76"/>
    <p:sldId id="691" r:id="rId77"/>
    <p:sldId id="664" r:id="rId78"/>
    <p:sldId id="784" r:id="rId79"/>
    <p:sldId id="781" r:id="rId80"/>
    <p:sldId id="782" r:id="rId81"/>
    <p:sldId id="692" r:id="rId82"/>
    <p:sldId id="693" r:id="rId83"/>
    <p:sldId id="789" r:id="rId84"/>
    <p:sldId id="694" r:id="rId85"/>
    <p:sldId id="792" r:id="rId86"/>
    <p:sldId id="794" r:id="rId87"/>
    <p:sldId id="795" r:id="rId88"/>
    <p:sldId id="796" r:id="rId89"/>
    <p:sldId id="798" r:id="rId90"/>
    <p:sldId id="802" r:id="rId91"/>
    <p:sldId id="585" r:id="rId92"/>
    <p:sldId id="801" r:id="rId93"/>
    <p:sldId id="800" r:id="rId94"/>
    <p:sldId id="413" r:id="rId9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502" autoAdjust="0"/>
  </p:normalViewPr>
  <p:slideViewPr>
    <p:cSldViewPr>
      <p:cViewPr>
        <p:scale>
          <a:sx n="66" d="100"/>
          <a:sy n="66" d="100"/>
        </p:scale>
        <p:origin x="-120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568" y="-112"/>
      </p:cViewPr>
      <p:guideLst>
        <p:guide orient="horz" pos="2932"/>
        <p:guide pos="22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ok1\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:DP2M:Slide_Direktur:ranking_doaj111115.xlsx\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0" vertOverflow="ellipsis" vert="horz" wrap="square" anchor="ctr" anchorCtr="1"/>
          <a:lstStyle/>
          <a:p>
            <a:pPr>
              <a:defRPr lang="id-ID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Aset</a:t>
            </a:r>
            <a:r>
              <a:rPr lang="en-US" sz="1600" baseline="0"/>
              <a:t> Dunia Didominasi Aset Takberwujud</a:t>
            </a:r>
            <a:endParaRPr lang="en-US" sz="1600"/>
          </a:p>
        </c:rich>
      </c:tx>
      <c:layout>
        <c:manualLayout>
          <c:xMode val="edge"/>
          <c:yMode val="edge"/>
          <c:x val="0.12720822397200302"/>
          <c:y val="5.5555555555555504E-2"/>
        </c:manualLayout>
      </c:layout>
    </c:title>
    <c:plotArea>
      <c:layout>
        <c:manualLayout>
          <c:layoutTarget val="inner"/>
          <c:xMode val="edge"/>
          <c:yMode val="edge"/>
          <c:x val="0"/>
          <c:y val="0.17243912219305901"/>
          <c:w val="0.9993464098033179"/>
          <c:h val="0.80955947148309815"/>
        </c:manualLayout>
      </c:layout>
      <c:pieChart>
        <c:varyColors val="1"/>
        <c:ser>
          <c:idx val="0"/>
          <c:order val="0"/>
          <c:dPt>
            <c:idx val="0"/>
            <c:explosion val="15"/>
          </c:dPt>
          <c:dPt>
            <c:idx val="1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Sheet1!$A$1:$B$1</c:f>
              <c:strCache>
                <c:ptCount val="2"/>
                <c:pt idx="0">
                  <c:v>Tangible Assets</c:v>
                </c:pt>
                <c:pt idx="1">
                  <c:v>Intangible Assets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CatName val="1"/>
          <c:showPercent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zero"/>
  </c:chart>
  <c:txPr>
    <a:bodyPr/>
    <a:lstStyle/>
    <a:p>
      <a:pPr>
        <a:defRPr lang="en-US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0" vertOverflow="ellipsis" vert="horz" wrap="square" anchor="ctr" anchorCtr="1"/>
          <a:lstStyle/>
          <a:p>
            <a:pPr>
              <a:defRPr lang="id-ID" sz="168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Publikasi Ilmiah Internasional Perguruan Tinggi</a:t>
            </a:r>
          </a:p>
        </c:rich>
      </c:tx>
      <c:layout>
        <c:manualLayout>
          <c:xMode val="edge"/>
          <c:yMode val="edge"/>
          <c:x val="0.26914272541249801"/>
          <c:y val="1.7486216409597903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PTN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1395</c:v>
                </c:pt>
                <c:pt idx="1">
                  <c:v>1748</c:v>
                </c:pt>
                <c:pt idx="2">
                  <c:v>2518</c:v>
                </c:pt>
                <c:pt idx="3">
                  <c:v>3505</c:v>
                </c:pt>
                <c:pt idx="4">
                  <c:v>5097</c:v>
                </c:pt>
                <c:pt idx="5">
                  <c:v>6177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PTS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246</c:v>
                </c:pt>
                <c:pt idx="1">
                  <c:v>303</c:v>
                </c:pt>
                <c:pt idx="2">
                  <c:v>590</c:v>
                </c:pt>
                <c:pt idx="3">
                  <c:v>955</c:v>
                </c:pt>
                <c:pt idx="4">
                  <c:v>1368</c:v>
                </c:pt>
                <c:pt idx="5">
                  <c:v>1921</c:v>
                </c:pt>
              </c:numCache>
            </c:numRef>
          </c:val>
        </c:ser>
        <c:dLbls/>
        <c:gapWidth val="95"/>
        <c:overlap val="100"/>
        <c:axId val="269499776"/>
        <c:axId val="497740416"/>
      </c:barChart>
      <c:catAx>
        <c:axId val="269499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id-ID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7740416"/>
        <c:crosses val="autoZero"/>
        <c:auto val="1"/>
        <c:lblAlgn val="ctr"/>
        <c:lblOffset val="100"/>
      </c:catAx>
      <c:valAx>
        <c:axId val="497740416"/>
        <c:scaling>
          <c:orientation val="minMax"/>
        </c:scaling>
        <c:axPos val="l"/>
        <c:majorGridlines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id-ID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J u m l a h</a:t>
                </a:r>
              </a:p>
            </c:rich>
          </c:tx>
          <c:layout>
            <c:manualLayout>
              <c:xMode val="edge"/>
              <c:yMode val="edge"/>
              <c:x val="9.2592592592593125E-3"/>
              <c:y val="0.38427446569178908"/>
            </c:manualLayout>
          </c:layout>
        </c:title>
        <c:numFmt formatCode="General" sourceLinked="1"/>
        <c:maj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id-ID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9499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 rtl="0">
              <a:defRPr lang="id-ID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</c:chart>
  <c:txPr>
    <a:bodyPr/>
    <a:lstStyle/>
    <a:p>
      <a:pPr>
        <a:defRPr lang="en-US"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asean_11112015!$B$4</c:f>
              <c:strCache>
                <c:ptCount val="1"/>
                <c:pt idx="0">
                  <c:v>Indonesia </c:v>
                </c:pt>
              </c:strCache>
            </c:strRef>
          </c:tx>
          <c:dLbls>
            <c:dLbl>
              <c:idx val="12"/>
              <c:layout>
                <c:manualLayout>
                  <c:x val="-4.4316985476194205E-2"/>
                  <c:y val="-4.48377664437355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asean_11112015!$C$4:$P$4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16</c:v>
                </c:pt>
                <c:pt idx="9">
                  <c:v>29</c:v>
                </c:pt>
                <c:pt idx="10">
                  <c:v>45</c:v>
                </c:pt>
                <c:pt idx="11">
                  <c:v>108</c:v>
                </c:pt>
                <c:pt idx="12">
                  <c:v>113</c:v>
                </c:pt>
                <c:pt idx="13">
                  <c:v>229</c:v>
                </c:pt>
              </c:numCache>
            </c:numRef>
          </c:val>
        </c:ser>
        <c:ser>
          <c:idx val="1"/>
          <c:order val="1"/>
          <c:tx>
            <c:strRef>
              <c:f>asean_11112015!$B$5</c:f>
              <c:strCache>
                <c:ptCount val="1"/>
                <c:pt idx="0">
                  <c:v>Malaysia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asean_11112015!$C$5:$P$5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9</c:v>
                </c:pt>
                <c:pt idx="7">
                  <c:v>17</c:v>
                </c:pt>
                <c:pt idx="8">
                  <c:v>42</c:v>
                </c:pt>
                <c:pt idx="9">
                  <c:v>55</c:v>
                </c:pt>
                <c:pt idx="10">
                  <c:v>70</c:v>
                </c:pt>
                <c:pt idx="11">
                  <c:v>80</c:v>
                </c:pt>
                <c:pt idx="12">
                  <c:v>78</c:v>
                </c:pt>
                <c:pt idx="13">
                  <c:v>72</c:v>
                </c:pt>
              </c:numCache>
            </c:numRef>
          </c:val>
        </c:ser>
        <c:ser>
          <c:idx val="2"/>
          <c:order val="2"/>
          <c:tx>
            <c:strRef>
              <c:f>asean_11112015!$B$6</c:f>
              <c:strCache>
                <c:ptCount val="1"/>
                <c:pt idx="0">
                  <c:v>Singapore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asean_11112015!$C$6:$P$6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7</c:v>
                </c:pt>
                <c:pt idx="10">
                  <c:v>10</c:v>
                </c:pt>
                <c:pt idx="11">
                  <c:v>36</c:v>
                </c:pt>
                <c:pt idx="12">
                  <c:v>36</c:v>
                </c:pt>
                <c:pt idx="13">
                  <c:v>31</c:v>
                </c:pt>
              </c:numCache>
            </c:numRef>
          </c:val>
        </c:ser>
        <c:ser>
          <c:idx val="3"/>
          <c:order val="3"/>
          <c:tx>
            <c:strRef>
              <c:f>asean_11112015!$B$7</c:f>
              <c:strCache>
                <c:ptCount val="1"/>
                <c:pt idx="0">
                  <c:v>Thailand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asean_11112015!$C$7:$P$7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6</c:v>
                </c:pt>
                <c:pt idx="8">
                  <c:v>10</c:v>
                </c:pt>
                <c:pt idx="9">
                  <c:v>12</c:v>
                </c:pt>
                <c:pt idx="10">
                  <c:v>16</c:v>
                </c:pt>
                <c:pt idx="11">
                  <c:v>19</c:v>
                </c:pt>
                <c:pt idx="12">
                  <c:v>16</c:v>
                </c:pt>
                <c:pt idx="13">
                  <c:v>14</c:v>
                </c:pt>
              </c:numCache>
            </c:numRef>
          </c:val>
        </c:ser>
        <c:ser>
          <c:idx val="4"/>
          <c:order val="4"/>
          <c:tx>
            <c:strRef>
              <c:f>asean_11112015!$B$8</c:f>
              <c:strCache>
                <c:ptCount val="1"/>
                <c:pt idx="0">
                  <c:v>Philippines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asean_11112015!$C$8:$P$8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12</c:v>
                </c:pt>
                <c:pt idx="10">
                  <c:v>15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</c:numCache>
            </c:numRef>
          </c:val>
        </c:ser>
        <c:ser>
          <c:idx val="5"/>
          <c:order val="5"/>
          <c:tx>
            <c:strRef>
              <c:f>asean_11112015!$B$9</c:f>
              <c:strCache>
                <c:ptCount val="1"/>
                <c:pt idx="0">
                  <c:v>Cambodia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asean_11112015!$C$9:$P$9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ser>
          <c:idx val="6"/>
          <c:order val="6"/>
          <c:tx>
            <c:strRef>
              <c:f>asean_11112015!$B$10</c:f>
              <c:strCache>
                <c:ptCount val="1"/>
                <c:pt idx="0">
                  <c:v>Brunei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asean_11112015!$C$10:$P$10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ser>
          <c:idx val="7"/>
          <c:order val="7"/>
          <c:tx>
            <c:strRef>
              <c:f>asean_11112015!$B$11</c:f>
              <c:strCache>
                <c:ptCount val="1"/>
                <c:pt idx="0">
                  <c:v>Vietnam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id-ID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asean_11112015!$C$3:$P$3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asean_11112015!$C$11:$P$11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</c:ser>
        <c:dLbls>
          <c:showVal val="1"/>
        </c:dLbls>
        <c:marker val="1"/>
        <c:axId val="171932672"/>
        <c:axId val="171959040"/>
      </c:lineChart>
      <c:catAx>
        <c:axId val="171932672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id-ID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59040"/>
        <c:crosses val="autoZero"/>
        <c:auto val="1"/>
        <c:lblAlgn val="ctr"/>
        <c:lblOffset val="100"/>
      </c:catAx>
      <c:valAx>
        <c:axId val="171959040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id-ID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32672"/>
        <c:crosses val="autoZero"/>
        <c:crossBetween val="between"/>
      </c:valAx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id-ID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lang="en-US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9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0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856FD-455F-4D98-B81F-4AEF58CF64AD}" type="doc">
      <dgm:prSet loTypeId="urn:microsoft.com/office/officeart/2011/layout/RadialPictureList#7" loCatId="picture" qsTypeId="urn:microsoft.com/office/officeart/2005/8/quickstyle/3d3#3" qsCatId="3D" csTypeId="urn:microsoft.com/office/officeart/2005/8/colors/colorful5#9" csCatId="colorful" phldr="1"/>
      <dgm:spPr/>
      <dgm:t>
        <a:bodyPr/>
        <a:lstStyle/>
        <a:p>
          <a:endParaRPr lang="en-US"/>
        </a:p>
      </dgm:t>
    </dgm:pt>
    <dgm:pt modelId="{1487E4DB-C0C1-42BB-B065-E41E5EBFC7E9}">
      <dgm:prSet phldrT="[Text]" custT="1"/>
      <dgm:spPr/>
      <dgm:t>
        <a:bodyPr/>
        <a:lstStyle/>
        <a:p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Publikasi Internasional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5588C-114A-42A9-B81F-F8423C73CD20}" type="parTrans" cxnId="{5A8DD905-1F97-4C00-BC19-88EEE585E75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9A4E7-1E68-4DC5-B6BC-E582A4DB887F}" type="sibTrans" cxnId="{5A8DD905-1F97-4C00-BC19-88EEE585E75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9C373-1FB1-4FA6-AA03-B0B1B980523D}">
      <dgm:prSet phldrT="[Text]" custT="1"/>
      <dgm:spPr/>
      <dgm:t>
        <a:bodyPr/>
        <a:lstStyle/>
        <a:p>
          <a:r>
            <a:rPr lang="en-US" sz="1600" b="1" smtClean="0">
              <a:latin typeface="Arial" panose="020B0604020202020204" pitchFamily="34" charset="0"/>
              <a:cs typeface="Arial" panose="020B0604020202020204" pitchFamily="34" charset="0"/>
            </a:rPr>
            <a:t>Insentif Artikel Terbit di Jurnal Internasional </a:t>
          </a:r>
          <a:r>
            <a:rPr lang="en-US" sz="16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(100)</a:t>
          </a:r>
          <a:endParaRPr lang="en-US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5545-47BB-4A27-8FDF-7DBCB28881E6}" type="parTrans" cxnId="{C0D5047B-EB9A-4669-A108-0AB3DBDCD9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7061A-BEFB-4746-BF1C-43CCA2F4D824}" type="sibTrans" cxnId="{C0D5047B-EB9A-4669-A108-0AB3DBDCD9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2843E-F826-404D-81E0-5F9E03B7EAAD}">
      <dgm:prSet phldrT="[Text]" custT="1"/>
      <dgm:spPr/>
      <dgm:t>
        <a:bodyPr/>
        <a:lstStyle/>
        <a:p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Pelatihan Penulisan Artikel Internasional </a:t>
          </a:r>
          <a:r>
            <a:rPr lang="en-US" sz="1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(400)</a:t>
          </a:r>
          <a:endParaRPr lang="en-US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52B3B-9F2C-4176-8B8B-C7ECE6254094}" type="parTrans" cxnId="{EA482AD2-77F3-4291-A077-C4BA24D4E6B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5E659-D5E7-4B7B-AA2B-DF298D125965}" type="sibTrans" cxnId="{EA482AD2-77F3-4291-A077-C4BA24D4E6B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4B904-512B-4E6E-B5A7-CB8F5E27E9BB}">
      <dgm:prSet phldrT="[Text]" custT="1"/>
      <dgm:spPr/>
      <dgm:t>
        <a:bodyPr/>
        <a:lstStyle/>
        <a:p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Penyelenggaraan Konferensi Internasional di Indonesia </a:t>
          </a:r>
          <a:r>
            <a:rPr lang="en-US" sz="1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(19)</a:t>
          </a:r>
          <a:endParaRPr lang="en-US" sz="1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FBEDC-EAD2-451A-834F-C1C2AF4E7DD4}" type="parTrans" cxnId="{8266DB76-437E-4C12-941C-504E47F5AB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ECE4E-7D40-4B22-8EB0-EC3A5F02E263}" type="sibTrans" cxnId="{8266DB76-437E-4C12-941C-504E47F5AB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EBCF5-5C75-40B7-8F01-FEFB02FCDAC0}">
      <dgm:prSet phldrT="[Text]" custT="1"/>
      <dgm:spPr/>
      <dgm:t>
        <a:bodyPr/>
        <a:lstStyle/>
        <a:p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Mengikuti Konferensi Internasional di LN </a:t>
          </a:r>
          <a:r>
            <a:rPr lang="en-US" sz="1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(225</a:t>
          </a:r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5C0E4-0673-45E0-A5CC-1626B9624C3F}" type="parTrans" cxnId="{CA775C74-41FC-41F5-B655-7832554CD8B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8BA6C-B57F-4B13-9FFB-0AD3E8C0BACF}" type="sibTrans" cxnId="{CA775C74-41FC-41F5-B655-7832554CD8B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28CE1-FD5F-4193-A84E-147E1B748380}" type="pres">
      <dgm:prSet presAssocID="{558856FD-455F-4D98-B81F-4AEF58CF64A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85A71CB-BCD6-458A-97DF-6F0F6F4E879E}" type="pres">
      <dgm:prSet presAssocID="{1487E4DB-C0C1-42BB-B065-E41E5EBFC7E9}" presName="Parent" presStyleLbl="node1" presStyleIdx="0" presStyleCnt="2" custScaleX="113006" custScaleY="111692" custLinFactNeighborX="-21106" custLinFactNeighborY="-100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D51FC66A-21EE-4249-8DDF-9E5C0221BF8A}" type="pres">
      <dgm:prSet presAssocID="{1E89C373-1FB1-4FA6-AA03-B0B1B980523D}" presName="Accent" presStyleLbl="node1" presStyleIdx="1" presStyleCnt="2" custLinFactNeighborX="-15012" custLinFactNeighborY="-482"/>
      <dgm:spPr/>
      <dgm:t>
        <a:bodyPr/>
        <a:lstStyle/>
        <a:p>
          <a:endParaRPr lang="en-US"/>
        </a:p>
      </dgm:t>
    </dgm:pt>
    <dgm:pt modelId="{9A52C0F3-BCE1-4AA1-8665-1B558E1D5B3B}" type="pres">
      <dgm:prSet presAssocID="{1E89C373-1FB1-4FA6-AA03-B0B1B980523D}" presName="Image1" presStyleLbl="fgImgPlace1" presStyleIdx="0" presStyleCnt="4" custLinFactNeighborX="-55560" custLinFactNeighborY="-5075"/>
      <dgm:spPr/>
      <dgm:t>
        <a:bodyPr/>
        <a:lstStyle/>
        <a:p>
          <a:endParaRPr lang="en-US"/>
        </a:p>
      </dgm:t>
    </dgm:pt>
    <dgm:pt modelId="{CB1BECC0-BCA3-4622-A51F-394C426EE816}" type="pres">
      <dgm:prSet presAssocID="{1E89C373-1FB1-4FA6-AA03-B0B1B980523D}" presName="Child1" presStyleLbl="revTx" presStyleIdx="0" presStyleCnt="4" custScaleX="185752" custScaleY="62046" custLinFactNeighborX="11510" custLinFactNeighborY="-15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374F-4C32-463B-A840-C07A03C6AE24}" type="pres">
      <dgm:prSet presAssocID="{FFB2843E-F826-404D-81E0-5F9E03B7EAAD}" presName="Image2" presStyleCnt="0"/>
      <dgm:spPr/>
      <dgm:t>
        <a:bodyPr/>
        <a:lstStyle/>
        <a:p>
          <a:endParaRPr lang="en-US"/>
        </a:p>
      </dgm:t>
    </dgm:pt>
    <dgm:pt modelId="{EEC65470-CB88-42D6-ADB3-A319887DCE40}" type="pres">
      <dgm:prSet presAssocID="{FFB2843E-F826-404D-81E0-5F9E03B7EAAD}" presName="Image" presStyleLbl="fgImgPlace1" presStyleIdx="1" presStyleCnt="4" custLinFactNeighborX="-47444" custLinFactNeighborY="-5318"/>
      <dgm:spPr/>
      <dgm:t>
        <a:bodyPr/>
        <a:lstStyle/>
        <a:p>
          <a:endParaRPr lang="en-US"/>
        </a:p>
      </dgm:t>
    </dgm:pt>
    <dgm:pt modelId="{35E47EE4-5B9F-4938-B37A-FC310F411A39}" type="pres">
      <dgm:prSet presAssocID="{FFB2843E-F826-404D-81E0-5F9E03B7EAAD}" presName="Child2" presStyleLbl="revTx" presStyleIdx="1" presStyleCnt="4" custScaleX="151332" custLinFactNeighborX="588" custLinFactNeighborY="-5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1945F-703C-4554-8155-3B39601B6C5B}" type="pres">
      <dgm:prSet presAssocID="{F7A4B904-512B-4E6E-B5A7-CB8F5E27E9BB}" presName="Image3" presStyleCnt="0"/>
      <dgm:spPr/>
      <dgm:t>
        <a:bodyPr/>
        <a:lstStyle/>
        <a:p>
          <a:endParaRPr lang="en-US"/>
        </a:p>
      </dgm:t>
    </dgm:pt>
    <dgm:pt modelId="{1537B583-8F64-4435-8D1D-532EE44CB3C8}" type="pres">
      <dgm:prSet presAssocID="{F7A4B904-512B-4E6E-B5A7-CB8F5E27E9BB}" presName="Image" presStyleLbl="fgImgPlace1" presStyleIdx="2" presStyleCnt="4" custLinFactNeighborX="-41131" custLinFactNeighborY="-18155"/>
      <dgm:spPr/>
      <dgm:t>
        <a:bodyPr/>
        <a:lstStyle/>
        <a:p>
          <a:endParaRPr lang="en-US"/>
        </a:p>
      </dgm:t>
    </dgm:pt>
    <dgm:pt modelId="{54829133-08C1-45FF-AF56-7C2BAFD0539B}" type="pres">
      <dgm:prSet presAssocID="{F7A4B904-512B-4E6E-B5A7-CB8F5E27E9BB}" presName="Child3" presStyleLbl="revTx" presStyleIdx="2" presStyleCnt="4" custScaleX="146101" custLinFactNeighborX="3203" custLinFactNeighborY="-3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4B712-A27E-41DD-8179-8E2531AE5545}" type="pres">
      <dgm:prSet presAssocID="{843EBCF5-5C75-40B7-8F01-FEFB02FCDAC0}" presName="Image4" presStyleCnt="0"/>
      <dgm:spPr/>
      <dgm:t>
        <a:bodyPr/>
        <a:lstStyle/>
        <a:p>
          <a:endParaRPr lang="en-US"/>
        </a:p>
      </dgm:t>
    </dgm:pt>
    <dgm:pt modelId="{5A944AED-2243-4D8F-AB39-EECC822E7B30}" type="pres">
      <dgm:prSet presAssocID="{843EBCF5-5C75-40B7-8F01-FEFB02FCDAC0}" presName="Image" presStyleLbl="fgImgPlace1" presStyleIdx="3" presStyleCnt="4" custLinFactNeighborX="-55560" custLinFactNeighborY="-6394"/>
      <dgm:spPr/>
      <dgm:t>
        <a:bodyPr/>
        <a:lstStyle/>
        <a:p>
          <a:endParaRPr lang="en-US"/>
        </a:p>
      </dgm:t>
    </dgm:pt>
    <dgm:pt modelId="{4021AF41-AAA3-4D50-89C9-DF5C1EA4B06A}" type="pres">
      <dgm:prSet presAssocID="{843EBCF5-5C75-40B7-8F01-FEFB02FCDAC0}" presName="Child4" presStyleLbl="revTx" presStyleIdx="3" presStyleCnt="4" custScaleX="203800" custLinFactNeighborX="15906" custLinFactNeighborY="3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8DD905-1F97-4C00-BC19-88EEE585E758}" srcId="{558856FD-455F-4D98-B81F-4AEF58CF64AD}" destId="{1487E4DB-C0C1-42BB-B065-E41E5EBFC7E9}" srcOrd="0" destOrd="0" parTransId="{ECF5588C-114A-42A9-B81F-F8423C73CD20}" sibTransId="{0CC9A4E7-1E68-4DC5-B6BC-E582A4DB887F}"/>
    <dgm:cxn modelId="{97B5F9F5-9E5E-4C9A-96C9-10674C459470}" type="presOf" srcId="{1487E4DB-C0C1-42BB-B065-E41E5EBFC7E9}" destId="{885A71CB-BCD6-458A-97DF-6F0F6F4E879E}" srcOrd="0" destOrd="0" presId="urn:microsoft.com/office/officeart/2011/layout/RadialPictureList#7"/>
    <dgm:cxn modelId="{CBA89CAB-6854-464E-B1FC-A2700EB5B2ED}" type="presOf" srcId="{843EBCF5-5C75-40B7-8F01-FEFB02FCDAC0}" destId="{4021AF41-AAA3-4D50-89C9-DF5C1EA4B06A}" srcOrd="0" destOrd="0" presId="urn:microsoft.com/office/officeart/2011/layout/RadialPictureList#7"/>
    <dgm:cxn modelId="{6EE823F2-2706-43FD-A93A-E3190F34457F}" type="presOf" srcId="{F7A4B904-512B-4E6E-B5A7-CB8F5E27E9BB}" destId="{54829133-08C1-45FF-AF56-7C2BAFD0539B}" srcOrd="0" destOrd="0" presId="urn:microsoft.com/office/officeart/2011/layout/RadialPictureList#7"/>
    <dgm:cxn modelId="{EA482AD2-77F3-4291-A077-C4BA24D4E6B5}" srcId="{1487E4DB-C0C1-42BB-B065-E41E5EBFC7E9}" destId="{FFB2843E-F826-404D-81E0-5F9E03B7EAAD}" srcOrd="1" destOrd="0" parTransId="{9C752B3B-9F2C-4176-8B8B-C7ECE6254094}" sibTransId="{7775E659-D5E7-4B7B-AA2B-DF298D125965}"/>
    <dgm:cxn modelId="{CA775C74-41FC-41F5-B655-7832554CD8B8}" srcId="{1487E4DB-C0C1-42BB-B065-E41E5EBFC7E9}" destId="{843EBCF5-5C75-40B7-8F01-FEFB02FCDAC0}" srcOrd="3" destOrd="0" parTransId="{12B5C0E4-0673-45E0-A5CC-1626B9624C3F}" sibTransId="{BD38BA6C-B57F-4B13-9FFB-0AD3E8C0BACF}"/>
    <dgm:cxn modelId="{C0D5047B-EB9A-4669-A108-0AB3DBDCD94D}" srcId="{1487E4DB-C0C1-42BB-B065-E41E5EBFC7E9}" destId="{1E89C373-1FB1-4FA6-AA03-B0B1B980523D}" srcOrd="0" destOrd="0" parTransId="{B3205545-47BB-4A27-8FDF-7DBCB28881E6}" sibTransId="{D1B7061A-BEFB-4746-BF1C-43CCA2F4D824}"/>
    <dgm:cxn modelId="{8266DB76-437E-4C12-941C-504E47F5AB1A}" srcId="{1487E4DB-C0C1-42BB-B065-E41E5EBFC7E9}" destId="{F7A4B904-512B-4E6E-B5A7-CB8F5E27E9BB}" srcOrd="2" destOrd="0" parTransId="{C74FBEDC-EAD2-451A-834F-C1C2AF4E7DD4}" sibTransId="{35FECE4E-7D40-4B22-8EB0-EC3A5F02E263}"/>
    <dgm:cxn modelId="{FCEA3216-5145-40A5-9684-529032CF1A89}" type="presOf" srcId="{FFB2843E-F826-404D-81E0-5F9E03B7EAAD}" destId="{35E47EE4-5B9F-4938-B37A-FC310F411A39}" srcOrd="0" destOrd="0" presId="urn:microsoft.com/office/officeart/2011/layout/RadialPictureList#7"/>
    <dgm:cxn modelId="{61A677FF-5AB8-47E6-8D25-EF7234AE0A5F}" type="presOf" srcId="{558856FD-455F-4D98-B81F-4AEF58CF64AD}" destId="{D2028CE1-FD5F-4193-A84E-147E1B748380}" srcOrd="0" destOrd="0" presId="urn:microsoft.com/office/officeart/2011/layout/RadialPictureList#7"/>
    <dgm:cxn modelId="{FB68F594-962D-4824-B9E0-1B7F23CAE853}" type="presOf" srcId="{1E89C373-1FB1-4FA6-AA03-B0B1B980523D}" destId="{CB1BECC0-BCA3-4622-A51F-394C426EE816}" srcOrd="0" destOrd="0" presId="urn:microsoft.com/office/officeart/2011/layout/RadialPictureList#7"/>
    <dgm:cxn modelId="{57BAFAD3-C649-4BC0-B6BA-D67131512226}" type="presParOf" srcId="{D2028CE1-FD5F-4193-A84E-147E1B748380}" destId="{885A71CB-BCD6-458A-97DF-6F0F6F4E879E}" srcOrd="0" destOrd="0" presId="urn:microsoft.com/office/officeart/2011/layout/RadialPictureList#7"/>
    <dgm:cxn modelId="{AB1AE22F-2023-40FA-A032-8DECE60CD2C8}" type="presParOf" srcId="{D2028CE1-FD5F-4193-A84E-147E1B748380}" destId="{D51FC66A-21EE-4249-8DDF-9E5C0221BF8A}" srcOrd="1" destOrd="0" presId="urn:microsoft.com/office/officeart/2011/layout/RadialPictureList#7"/>
    <dgm:cxn modelId="{1C8EA2B0-8EB6-43C2-8F8A-1931339F1187}" type="presParOf" srcId="{D2028CE1-FD5F-4193-A84E-147E1B748380}" destId="{9A52C0F3-BCE1-4AA1-8665-1B558E1D5B3B}" srcOrd="2" destOrd="0" presId="urn:microsoft.com/office/officeart/2011/layout/RadialPictureList#7"/>
    <dgm:cxn modelId="{5F092821-99DB-4811-B82F-B3610F147AF6}" type="presParOf" srcId="{D2028CE1-FD5F-4193-A84E-147E1B748380}" destId="{CB1BECC0-BCA3-4622-A51F-394C426EE816}" srcOrd="3" destOrd="0" presId="urn:microsoft.com/office/officeart/2011/layout/RadialPictureList#7"/>
    <dgm:cxn modelId="{0AE365F1-7ECC-4705-BC9C-FFEBBA2ED7A7}" type="presParOf" srcId="{D2028CE1-FD5F-4193-A84E-147E1B748380}" destId="{4B82374F-4C32-463B-A840-C07A03C6AE24}" srcOrd="4" destOrd="0" presId="urn:microsoft.com/office/officeart/2011/layout/RadialPictureList#7"/>
    <dgm:cxn modelId="{39FC94FD-92C6-4559-BC91-93B10F214165}" type="presParOf" srcId="{4B82374F-4C32-463B-A840-C07A03C6AE24}" destId="{EEC65470-CB88-42D6-ADB3-A319887DCE40}" srcOrd="0" destOrd="0" presId="urn:microsoft.com/office/officeart/2011/layout/RadialPictureList#7"/>
    <dgm:cxn modelId="{E2FAD86C-CA54-4ED8-BBEE-8D277A1D1B22}" type="presParOf" srcId="{D2028CE1-FD5F-4193-A84E-147E1B748380}" destId="{35E47EE4-5B9F-4938-B37A-FC310F411A39}" srcOrd="5" destOrd="0" presId="urn:microsoft.com/office/officeart/2011/layout/RadialPictureList#7"/>
    <dgm:cxn modelId="{EA264A7D-80C5-4792-94B9-D26E79D1273C}" type="presParOf" srcId="{D2028CE1-FD5F-4193-A84E-147E1B748380}" destId="{7FC1945F-703C-4554-8155-3B39601B6C5B}" srcOrd="6" destOrd="0" presId="urn:microsoft.com/office/officeart/2011/layout/RadialPictureList#7"/>
    <dgm:cxn modelId="{E7DD3B63-7668-48B7-B9FA-A63442D03058}" type="presParOf" srcId="{7FC1945F-703C-4554-8155-3B39601B6C5B}" destId="{1537B583-8F64-4435-8D1D-532EE44CB3C8}" srcOrd="0" destOrd="0" presId="urn:microsoft.com/office/officeart/2011/layout/RadialPictureList#7"/>
    <dgm:cxn modelId="{6B310149-4514-4EFA-8DBC-C3151A9364A2}" type="presParOf" srcId="{D2028CE1-FD5F-4193-A84E-147E1B748380}" destId="{54829133-08C1-45FF-AF56-7C2BAFD0539B}" srcOrd="7" destOrd="0" presId="urn:microsoft.com/office/officeart/2011/layout/RadialPictureList#7"/>
    <dgm:cxn modelId="{D2D42877-2C65-4E8F-8AD5-802D13356A45}" type="presParOf" srcId="{D2028CE1-FD5F-4193-A84E-147E1B748380}" destId="{61E4B712-A27E-41DD-8179-8E2531AE5545}" srcOrd="8" destOrd="0" presId="urn:microsoft.com/office/officeart/2011/layout/RadialPictureList#7"/>
    <dgm:cxn modelId="{0CB83DC3-4870-4B7D-A3B7-3C9F6797D73E}" type="presParOf" srcId="{61E4B712-A27E-41DD-8179-8E2531AE5545}" destId="{5A944AED-2243-4D8F-AB39-EECC822E7B30}" srcOrd="0" destOrd="0" presId="urn:microsoft.com/office/officeart/2011/layout/RadialPictureList#7"/>
    <dgm:cxn modelId="{82196BC2-77DB-4B1A-9C3C-638E87E6BCA8}" type="presParOf" srcId="{D2028CE1-FD5F-4193-A84E-147E1B748380}" destId="{4021AF41-AAA3-4D50-89C9-DF5C1EA4B06A}" srcOrd="9" destOrd="0" presId="urn:microsoft.com/office/officeart/2011/layout/RadialPictureList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856FD-455F-4D98-B81F-4AEF58CF64AD}" type="doc">
      <dgm:prSet loTypeId="urn:microsoft.com/office/officeart/2011/layout/RadialPictureList#8" loCatId="picture" qsTypeId="urn:microsoft.com/office/officeart/2005/8/quickstyle/3d2#3" qsCatId="3D" csTypeId="urn:microsoft.com/office/officeart/2005/8/colors/colorful5#10" csCatId="colorful" phldr="1"/>
      <dgm:spPr/>
      <dgm:t>
        <a:bodyPr/>
        <a:lstStyle/>
        <a:p>
          <a:endParaRPr lang="en-US"/>
        </a:p>
      </dgm:t>
    </dgm:pt>
    <dgm:pt modelId="{1487E4DB-C0C1-42BB-B065-E41E5EBFC7E9}">
      <dgm:prSet phldrT="[Text]" custT="1"/>
      <dgm:spPr/>
      <dgm:t>
        <a:bodyPr/>
        <a:lstStyle/>
        <a:p>
          <a:r>
            <a:rPr lang="en-US" sz="2000" b="1" smtClean="0">
              <a:latin typeface="Arial" panose="020B0604020202020204" pitchFamily="34" charset="0"/>
              <a:cs typeface="Arial" panose="020B0604020202020204" pitchFamily="34" charset="0"/>
            </a:rPr>
            <a:t>Jurnal </a:t>
          </a:r>
          <a:r>
            <a:rPr lang="en-US" sz="2000" b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Internasional</a:t>
          </a:r>
          <a:endParaRPr lang="en-US" sz="2000" b="1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5588C-114A-42A9-B81F-F8423C73CD20}" type="parTrans" cxnId="{5A8DD905-1F97-4C00-BC19-88EEE585E75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9A4E7-1E68-4DC5-B6BC-E582A4DB887F}" type="sibTrans" cxnId="{5A8DD905-1F97-4C00-BC19-88EEE585E75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9C373-1FB1-4FA6-AA03-B0B1B980523D}">
      <dgm:prSet phldrT="[Text]" custT="1"/>
      <dgm:spPr/>
      <dgm:t>
        <a:bodyPr/>
        <a:lstStyle/>
        <a:p>
          <a:r>
            <a:rPr lang="en-US" sz="1600" b="1" smtClean="0">
              <a:latin typeface="Arial" panose="020B0604020202020204" pitchFamily="34" charset="0"/>
              <a:cs typeface="Arial" panose="020B0604020202020204" pitchFamily="34" charset="0"/>
            </a:rPr>
            <a:t>Bantuan Internasionalisasi Jurnal Ilmiah </a:t>
          </a:r>
          <a:r>
            <a:rPr lang="en-US" sz="16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(25)</a:t>
          </a:r>
          <a:endParaRPr lang="en-US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5545-47BB-4A27-8FDF-7DBCB28881E6}" type="parTrans" cxnId="{C0D5047B-EB9A-4669-A108-0AB3DBDCD9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7061A-BEFB-4746-BF1C-43CCA2F4D824}" type="sibTrans" cxnId="{C0D5047B-EB9A-4669-A108-0AB3DBDCD9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2843E-F826-404D-81E0-5F9E03B7EAAD}">
      <dgm:prSet phldrT="[Text]" custT="1"/>
      <dgm:spPr/>
      <dgm:t>
        <a:bodyPr/>
        <a:lstStyle/>
        <a:p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Workshop Internasionalisasi Jurnal Ilmiah </a:t>
          </a:r>
          <a:r>
            <a:rPr lang="en-US" sz="1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(43)</a:t>
          </a:r>
          <a:endParaRPr lang="en-US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52B3B-9F2C-4176-8B8B-C7ECE6254094}" type="parTrans" cxnId="{EA482AD2-77F3-4291-A077-C4BA24D4E6B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5E659-D5E7-4B7B-AA2B-DF298D125965}" type="sibTrans" cxnId="{EA482AD2-77F3-4291-A077-C4BA24D4E6B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4B904-512B-4E6E-B5A7-CB8F5E27E9BB}">
      <dgm:prSet phldrT="[Text]" custT="1"/>
      <dgm:spPr/>
      <dgm:t>
        <a:bodyPr/>
        <a:lstStyle/>
        <a:p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Langganan basis data e-Jurnal </a:t>
          </a:r>
          <a:r>
            <a:rPr lang="en-US" sz="1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(4)</a:t>
          </a:r>
          <a:endParaRPr lang="en-US" sz="1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FBEDC-EAD2-451A-834F-C1C2AF4E7DD4}" type="parTrans" cxnId="{8266DB76-437E-4C12-941C-504E47F5AB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ECE4E-7D40-4B22-8EB0-EC3A5F02E263}" type="sibTrans" cxnId="{8266DB76-437E-4C12-941C-504E47F5AB1A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EBCF5-5C75-40B7-8F01-FEFB02FCDAC0}">
      <dgm:prSet phldrT="[Text]" custT="1"/>
      <dgm:spPr/>
      <dgm:t>
        <a:bodyPr/>
        <a:lstStyle/>
        <a:p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Sosialisasi, Monitoring, Evaluasi e-Journal </a:t>
          </a:r>
          <a:r>
            <a:rPr lang="en-US" sz="1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(900)</a:t>
          </a:r>
          <a:endParaRPr lang="en-US" sz="14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5C0E4-0673-45E0-A5CC-1626B9624C3F}" type="parTrans" cxnId="{CA775C74-41FC-41F5-B655-7832554CD8B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8BA6C-B57F-4B13-9FFB-0AD3E8C0BACF}" type="sibTrans" cxnId="{CA775C74-41FC-41F5-B655-7832554CD8B8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0B142-8671-4BCA-A502-F3FA4A892765}">
      <dgm:prSet phldrT="[Text]" custT="1"/>
      <dgm:spPr/>
      <dgm:t>
        <a:bodyPr/>
        <a:lstStyle/>
        <a:p>
          <a:endParaRPr lang="en-US" sz="14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FFF7C-215F-4DF0-A195-75F4C47A6B9E}" type="parTrans" cxnId="{E1BF2483-6B60-430C-BD34-0E369EF65820}">
      <dgm:prSet/>
      <dgm:spPr/>
      <dgm:t>
        <a:bodyPr/>
        <a:lstStyle/>
        <a:p>
          <a:endParaRPr lang="en-US"/>
        </a:p>
      </dgm:t>
    </dgm:pt>
    <dgm:pt modelId="{BDB06A0A-97A4-4FC2-ABAC-F194CFF4430F}" type="sibTrans" cxnId="{E1BF2483-6B60-430C-BD34-0E369EF65820}">
      <dgm:prSet/>
      <dgm:spPr/>
      <dgm:t>
        <a:bodyPr/>
        <a:lstStyle/>
        <a:p>
          <a:endParaRPr lang="en-US"/>
        </a:p>
      </dgm:t>
    </dgm:pt>
    <dgm:pt modelId="{D2028CE1-FD5F-4193-A84E-147E1B748380}" type="pres">
      <dgm:prSet presAssocID="{558856FD-455F-4D98-B81F-4AEF58CF64A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85A71CB-BCD6-458A-97DF-6F0F6F4E879E}" type="pres">
      <dgm:prSet presAssocID="{1487E4DB-C0C1-42BB-B065-E41E5EBFC7E9}" presName="Parent" presStyleLbl="node1" presStyleIdx="0" presStyleCnt="2" custScaleX="113006" custScaleY="111692" custLinFactNeighborX="-21106" custLinFactNeighborY="-100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D51FC66A-21EE-4249-8DDF-9E5C0221BF8A}" type="pres">
      <dgm:prSet presAssocID="{1E89C373-1FB1-4FA6-AA03-B0B1B980523D}" presName="Accent" presStyleLbl="node1" presStyleIdx="1" presStyleCnt="2" custLinFactNeighborX="-15012" custLinFactNeighborY="-482"/>
      <dgm:spPr/>
      <dgm:t>
        <a:bodyPr/>
        <a:lstStyle/>
        <a:p>
          <a:endParaRPr lang="en-US"/>
        </a:p>
      </dgm:t>
    </dgm:pt>
    <dgm:pt modelId="{9A52C0F3-BCE1-4AA1-8665-1B558E1D5B3B}" type="pres">
      <dgm:prSet presAssocID="{1E89C373-1FB1-4FA6-AA03-B0B1B980523D}" presName="Image1" presStyleLbl="fgImgPlace1" presStyleIdx="0" presStyleCnt="4" custLinFactNeighborX="-55560" custLinFactNeighborY="-5075"/>
      <dgm:spPr/>
      <dgm:t>
        <a:bodyPr/>
        <a:lstStyle/>
        <a:p>
          <a:endParaRPr lang="en-US"/>
        </a:p>
      </dgm:t>
    </dgm:pt>
    <dgm:pt modelId="{CB1BECC0-BCA3-4622-A51F-394C426EE816}" type="pres">
      <dgm:prSet presAssocID="{1E89C373-1FB1-4FA6-AA03-B0B1B980523D}" presName="Child1" presStyleLbl="revTx" presStyleIdx="0" presStyleCnt="4" custScaleX="169167" custScaleY="62046" custLinFactNeighborX="-1911" custLinFactNeighborY="-15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2374F-4C32-463B-A840-C07A03C6AE24}" type="pres">
      <dgm:prSet presAssocID="{FFB2843E-F826-404D-81E0-5F9E03B7EAAD}" presName="Image2" presStyleCnt="0"/>
      <dgm:spPr/>
      <dgm:t>
        <a:bodyPr/>
        <a:lstStyle/>
        <a:p>
          <a:endParaRPr lang="en-US"/>
        </a:p>
      </dgm:t>
    </dgm:pt>
    <dgm:pt modelId="{EEC65470-CB88-42D6-ADB3-A319887DCE40}" type="pres">
      <dgm:prSet presAssocID="{FFB2843E-F826-404D-81E0-5F9E03B7EAAD}" presName="Image" presStyleLbl="fgImgPlace1" presStyleIdx="1" presStyleCnt="4" custLinFactNeighborX="-47444" custLinFactNeighborY="-5318"/>
      <dgm:spPr/>
      <dgm:t>
        <a:bodyPr/>
        <a:lstStyle/>
        <a:p>
          <a:endParaRPr lang="en-US"/>
        </a:p>
      </dgm:t>
    </dgm:pt>
    <dgm:pt modelId="{35E47EE4-5B9F-4938-B37A-FC310F411A39}" type="pres">
      <dgm:prSet presAssocID="{FFB2843E-F826-404D-81E0-5F9E03B7EAAD}" presName="Child2" presStyleLbl="revTx" presStyleIdx="1" presStyleCnt="4" custScaleX="151332" custLinFactNeighborX="-6123" custLinFactNeighborY="-5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1945F-703C-4554-8155-3B39601B6C5B}" type="pres">
      <dgm:prSet presAssocID="{F7A4B904-512B-4E6E-B5A7-CB8F5E27E9BB}" presName="Image3" presStyleCnt="0"/>
      <dgm:spPr/>
      <dgm:t>
        <a:bodyPr/>
        <a:lstStyle/>
        <a:p>
          <a:endParaRPr lang="en-US"/>
        </a:p>
      </dgm:t>
    </dgm:pt>
    <dgm:pt modelId="{1537B583-8F64-4435-8D1D-532EE44CB3C8}" type="pres">
      <dgm:prSet presAssocID="{F7A4B904-512B-4E6E-B5A7-CB8F5E27E9BB}" presName="Image" presStyleLbl="fgImgPlace1" presStyleIdx="2" presStyleCnt="4" custLinFactNeighborX="-41131" custLinFactNeighborY="-18155"/>
      <dgm:spPr/>
      <dgm:t>
        <a:bodyPr/>
        <a:lstStyle/>
        <a:p>
          <a:endParaRPr lang="en-US"/>
        </a:p>
      </dgm:t>
    </dgm:pt>
    <dgm:pt modelId="{54829133-08C1-45FF-AF56-7C2BAFD0539B}" type="pres">
      <dgm:prSet presAssocID="{F7A4B904-512B-4E6E-B5A7-CB8F5E27E9BB}" presName="Child3" presStyleLbl="revTx" presStyleIdx="2" presStyleCnt="4" custScaleX="146101" custLinFactNeighborX="40860" custLinFactNeighborY="-3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4B712-A27E-41DD-8179-8E2531AE5545}" type="pres">
      <dgm:prSet presAssocID="{843EBCF5-5C75-40B7-8F01-FEFB02FCDAC0}" presName="Image4" presStyleCnt="0"/>
      <dgm:spPr/>
      <dgm:t>
        <a:bodyPr/>
        <a:lstStyle/>
        <a:p>
          <a:endParaRPr lang="en-US"/>
        </a:p>
      </dgm:t>
    </dgm:pt>
    <dgm:pt modelId="{5A944AED-2243-4D8F-AB39-EECC822E7B30}" type="pres">
      <dgm:prSet presAssocID="{843EBCF5-5C75-40B7-8F01-FEFB02FCDAC0}" presName="Image" presStyleLbl="fgImgPlace1" presStyleIdx="3" presStyleCnt="4" custLinFactNeighborX="-55560" custLinFactNeighborY="-6394"/>
      <dgm:spPr/>
      <dgm:t>
        <a:bodyPr/>
        <a:lstStyle/>
        <a:p>
          <a:endParaRPr lang="en-US"/>
        </a:p>
      </dgm:t>
    </dgm:pt>
    <dgm:pt modelId="{4021AF41-AAA3-4D50-89C9-DF5C1EA4B06A}" type="pres">
      <dgm:prSet presAssocID="{843EBCF5-5C75-40B7-8F01-FEFB02FCDAC0}" presName="Child4" presStyleLbl="revTx" presStyleIdx="3" presStyleCnt="4" custScaleX="190379" custLinFactNeighborX="15907" custLinFactNeighborY="3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903DCF-2941-4DE4-ACC6-6152FC384A15}" type="presOf" srcId="{1487E4DB-C0C1-42BB-B065-E41E5EBFC7E9}" destId="{885A71CB-BCD6-458A-97DF-6F0F6F4E879E}" srcOrd="0" destOrd="0" presId="urn:microsoft.com/office/officeart/2011/layout/RadialPictureList#8"/>
    <dgm:cxn modelId="{8266DB76-437E-4C12-941C-504E47F5AB1A}" srcId="{1487E4DB-C0C1-42BB-B065-E41E5EBFC7E9}" destId="{F7A4B904-512B-4E6E-B5A7-CB8F5E27E9BB}" srcOrd="2" destOrd="0" parTransId="{C74FBEDC-EAD2-451A-834F-C1C2AF4E7DD4}" sibTransId="{35FECE4E-7D40-4B22-8EB0-EC3A5F02E263}"/>
    <dgm:cxn modelId="{E1BF2483-6B60-430C-BD34-0E369EF65820}" srcId="{1487E4DB-C0C1-42BB-B065-E41E5EBFC7E9}" destId="{3CF0B142-8671-4BCA-A502-F3FA4A892765}" srcOrd="4" destOrd="0" parTransId="{DC2FFF7C-215F-4DF0-A195-75F4C47A6B9E}" sibTransId="{BDB06A0A-97A4-4FC2-ABAC-F194CFF4430F}"/>
    <dgm:cxn modelId="{FFF19B20-7F73-44E7-A387-4E0576AA97AF}" type="presOf" srcId="{FFB2843E-F826-404D-81E0-5F9E03B7EAAD}" destId="{35E47EE4-5B9F-4938-B37A-FC310F411A39}" srcOrd="0" destOrd="0" presId="urn:microsoft.com/office/officeart/2011/layout/RadialPictureList#8"/>
    <dgm:cxn modelId="{5A8DD905-1F97-4C00-BC19-88EEE585E758}" srcId="{558856FD-455F-4D98-B81F-4AEF58CF64AD}" destId="{1487E4DB-C0C1-42BB-B065-E41E5EBFC7E9}" srcOrd="0" destOrd="0" parTransId="{ECF5588C-114A-42A9-B81F-F8423C73CD20}" sibTransId="{0CC9A4E7-1E68-4DC5-B6BC-E582A4DB887F}"/>
    <dgm:cxn modelId="{EA482AD2-77F3-4291-A077-C4BA24D4E6B5}" srcId="{1487E4DB-C0C1-42BB-B065-E41E5EBFC7E9}" destId="{FFB2843E-F826-404D-81E0-5F9E03B7EAAD}" srcOrd="1" destOrd="0" parTransId="{9C752B3B-9F2C-4176-8B8B-C7ECE6254094}" sibTransId="{7775E659-D5E7-4B7B-AA2B-DF298D125965}"/>
    <dgm:cxn modelId="{2CE558CA-9186-4BBA-8E2E-6FB9CD723F34}" type="presOf" srcId="{1E89C373-1FB1-4FA6-AA03-B0B1B980523D}" destId="{CB1BECC0-BCA3-4622-A51F-394C426EE816}" srcOrd="0" destOrd="0" presId="urn:microsoft.com/office/officeart/2011/layout/RadialPictureList#8"/>
    <dgm:cxn modelId="{79EE69C8-2B8A-42AF-9BD7-F61D10A742AC}" type="presOf" srcId="{F7A4B904-512B-4E6E-B5A7-CB8F5E27E9BB}" destId="{54829133-08C1-45FF-AF56-7C2BAFD0539B}" srcOrd="0" destOrd="0" presId="urn:microsoft.com/office/officeart/2011/layout/RadialPictureList#8"/>
    <dgm:cxn modelId="{C0D5047B-EB9A-4669-A108-0AB3DBDCD94D}" srcId="{1487E4DB-C0C1-42BB-B065-E41E5EBFC7E9}" destId="{1E89C373-1FB1-4FA6-AA03-B0B1B980523D}" srcOrd="0" destOrd="0" parTransId="{B3205545-47BB-4A27-8FDF-7DBCB28881E6}" sibTransId="{D1B7061A-BEFB-4746-BF1C-43CCA2F4D824}"/>
    <dgm:cxn modelId="{CA775C74-41FC-41F5-B655-7832554CD8B8}" srcId="{1487E4DB-C0C1-42BB-B065-E41E5EBFC7E9}" destId="{843EBCF5-5C75-40B7-8F01-FEFB02FCDAC0}" srcOrd="3" destOrd="0" parTransId="{12B5C0E4-0673-45E0-A5CC-1626B9624C3F}" sibTransId="{BD38BA6C-B57F-4B13-9FFB-0AD3E8C0BACF}"/>
    <dgm:cxn modelId="{A0072BE1-D034-4FBB-9269-014F4670A40F}" type="presOf" srcId="{558856FD-455F-4D98-B81F-4AEF58CF64AD}" destId="{D2028CE1-FD5F-4193-A84E-147E1B748380}" srcOrd="0" destOrd="0" presId="urn:microsoft.com/office/officeart/2011/layout/RadialPictureList#8"/>
    <dgm:cxn modelId="{85B8E8DC-8313-4AC3-8C7E-13B8169AA806}" type="presOf" srcId="{843EBCF5-5C75-40B7-8F01-FEFB02FCDAC0}" destId="{4021AF41-AAA3-4D50-89C9-DF5C1EA4B06A}" srcOrd="0" destOrd="0" presId="urn:microsoft.com/office/officeart/2011/layout/RadialPictureList#8"/>
    <dgm:cxn modelId="{C10DA708-DE67-4833-9489-4BEA9CD43AF3}" type="presParOf" srcId="{D2028CE1-FD5F-4193-A84E-147E1B748380}" destId="{885A71CB-BCD6-458A-97DF-6F0F6F4E879E}" srcOrd="0" destOrd="0" presId="urn:microsoft.com/office/officeart/2011/layout/RadialPictureList#8"/>
    <dgm:cxn modelId="{EB0BDFE7-368E-4546-9DCB-BF15D85B9A1F}" type="presParOf" srcId="{D2028CE1-FD5F-4193-A84E-147E1B748380}" destId="{D51FC66A-21EE-4249-8DDF-9E5C0221BF8A}" srcOrd="1" destOrd="0" presId="urn:microsoft.com/office/officeart/2011/layout/RadialPictureList#8"/>
    <dgm:cxn modelId="{C8F5155C-6FFC-4757-8793-9912E81885A0}" type="presParOf" srcId="{D2028CE1-FD5F-4193-A84E-147E1B748380}" destId="{9A52C0F3-BCE1-4AA1-8665-1B558E1D5B3B}" srcOrd="2" destOrd="0" presId="urn:microsoft.com/office/officeart/2011/layout/RadialPictureList#8"/>
    <dgm:cxn modelId="{7DA1A8FD-FD8C-40D6-8F1F-4E6A9CEC5AD1}" type="presParOf" srcId="{D2028CE1-FD5F-4193-A84E-147E1B748380}" destId="{CB1BECC0-BCA3-4622-A51F-394C426EE816}" srcOrd="3" destOrd="0" presId="urn:microsoft.com/office/officeart/2011/layout/RadialPictureList#8"/>
    <dgm:cxn modelId="{46AD58F4-2BC1-4DDC-94C5-F98471AE6F4F}" type="presParOf" srcId="{D2028CE1-FD5F-4193-A84E-147E1B748380}" destId="{4B82374F-4C32-463B-A840-C07A03C6AE24}" srcOrd="4" destOrd="0" presId="urn:microsoft.com/office/officeart/2011/layout/RadialPictureList#8"/>
    <dgm:cxn modelId="{0C7463CB-2DC3-4D37-B154-23C00A1AE037}" type="presParOf" srcId="{4B82374F-4C32-463B-A840-C07A03C6AE24}" destId="{EEC65470-CB88-42D6-ADB3-A319887DCE40}" srcOrd="0" destOrd="0" presId="urn:microsoft.com/office/officeart/2011/layout/RadialPictureList#8"/>
    <dgm:cxn modelId="{8904A452-900B-4806-9F9A-7D7266DC53FD}" type="presParOf" srcId="{D2028CE1-FD5F-4193-A84E-147E1B748380}" destId="{35E47EE4-5B9F-4938-B37A-FC310F411A39}" srcOrd="5" destOrd="0" presId="urn:microsoft.com/office/officeart/2011/layout/RadialPictureList#8"/>
    <dgm:cxn modelId="{197B2BD3-52DE-4257-A96A-1CDEC33EA93F}" type="presParOf" srcId="{D2028CE1-FD5F-4193-A84E-147E1B748380}" destId="{7FC1945F-703C-4554-8155-3B39601B6C5B}" srcOrd="6" destOrd="0" presId="urn:microsoft.com/office/officeart/2011/layout/RadialPictureList#8"/>
    <dgm:cxn modelId="{CB2A1569-E967-4F87-8C0D-6F8D9C83C8B3}" type="presParOf" srcId="{7FC1945F-703C-4554-8155-3B39601B6C5B}" destId="{1537B583-8F64-4435-8D1D-532EE44CB3C8}" srcOrd="0" destOrd="0" presId="urn:microsoft.com/office/officeart/2011/layout/RadialPictureList#8"/>
    <dgm:cxn modelId="{64FFB125-1A10-4EDD-8699-5CCAB28A0B28}" type="presParOf" srcId="{D2028CE1-FD5F-4193-A84E-147E1B748380}" destId="{54829133-08C1-45FF-AF56-7C2BAFD0539B}" srcOrd="7" destOrd="0" presId="urn:microsoft.com/office/officeart/2011/layout/RadialPictureList#8"/>
    <dgm:cxn modelId="{1E1B4272-EAED-4EEE-9CC4-CBD0F55AFA99}" type="presParOf" srcId="{D2028CE1-FD5F-4193-A84E-147E1B748380}" destId="{61E4B712-A27E-41DD-8179-8E2531AE5545}" srcOrd="8" destOrd="0" presId="urn:microsoft.com/office/officeart/2011/layout/RadialPictureList#8"/>
    <dgm:cxn modelId="{3810F16F-1A17-4D29-8FB6-5DE9702B6A19}" type="presParOf" srcId="{61E4B712-A27E-41DD-8179-8E2531AE5545}" destId="{5A944AED-2243-4D8F-AB39-EECC822E7B30}" srcOrd="0" destOrd="0" presId="urn:microsoft.com/office/officeart/2011/layout/RadialPictureList#8"/>
    <dgm:cxn modelId="{78939201-0688-448C-AB4F-0622E84285A9}" type="presParOf" srcId="{D2028CE1-FD5F-4193-A84E-147E1B748380}" destId="{4021AF41-AAA3-4D50-89C9-DF5C1EA4B06A}" srcOrd="9" destOrd="0" presId="urn:microsoft.com/office/officeart/2011/layout/RadialPictureList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1DB6B7-EBC2-471B-99E9-DD313BE0670C}" type="doc">
      <dgm:prSet loTypeId="urn:microsoft.com/office/officeart/2005/8/layout/hierarchy3#3" loCatId="hierarchy" qsTypeId="urn:microsoft.com/office/officeart/2005/8/quickstyle/simple1#8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990A1612-FDA1-49F5-98C2-B5D0FCF7E717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KAJIAN PEMBANGUNAN SOSIAL BUDAYA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039D3-20AB-438F-BC2D-8019C980CB44}" type="parTrans" cxnId="{20FD4BD1-0A91-4A1B-9629-8E3A7B23219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DBEA1-5017-47F4-B146-6956993EB97A}" type="sibTrans" cxnId="{20FD4BD1-0A91-4A1B-9629-8E3A7B23219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DB3D3-2D4C-4ED5-B188-671C1C3303C5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Kearifan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Lokal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B9FBB-B207-4839-A9B4-93F70CFA5EBF}" type="parTrans" cxnId="{202DD356-57E4-4A30-A1BF-24E3393B8F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CA20C-E849-46A7-977D-B74DAE9ED5F9}" type="sibTrans" cxnId="{202DD356-57E4-4A30-A1BF-24E3393B8F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B36FC-352A-400C-935C-3A54C4B86AA2}">
      <dgm:prSet phldrT="[Text]" custT="1"/>
      <dgm:spPr/>
      <dgm:t>
        <a:bodyPr/>
        <a:lstStyle/>
        <a:p>
          <a:r>
            <a:rPr lang="en-US" sz="1400" i="1" dirty="0" smtClean="0">
              <a:latin typeface="Arial" panose="020B0604020202020204" pitchFamily="34" charset="0"/>
              <a:cs typeface="Arial" panose="020B0604020202020204" pitchFamily="34" charset="0"/>
            </a:rPr>
            <a:t>Indigenous Studies</a:t>
          </a:r>
        </a:p>
      </dgm:t>
    </dgm:pt>
    <dgm:pt modelId="{6AAD762F-26AA-4989-A625-75FC92FE4E3D}" type="parTrans" cxnId="{E9BDC603-98E0-4241-944F-231FF9101B5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1307D-C02A-4B7B-BF88-C0A7F34ABF30}" type="sibTrans" cxnId="{E9BDC603-98E0-4241-944F-231FF9101B5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C5AB0-9DB3-480E-A160-16FAB6441F17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KAJIAN SUSTAINABLE MOBILITY</a:t>
          </a:r>
        </a:p>
      </dgm:t>
    </dgm:pt>
    <dgm:pt modelId="{461CD9E5-9A40-454E-B376-DA1637617598}" type="parTrans" cxnId="{E560F2D0-92C2-4FA2-8D4A-70E69513961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E457F-FC41-4C57-ACD9-91B34C6EC03F}" type="sibTrans" cxnId="{E560F2D0-92C2-4FA2-8D4A-70E69513961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D8E20-AF5B-4DC2-81B7-B98740C95AB2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Kewirausahaan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Koperasi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UMKM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E665C-8560-4FB4-ABE9-7427DBD14642}" type="parTrans" cxnId="{67F55B7C-82BC-491A-9D7C-EF21E4190E2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51FC6-CF85-4906-AEFA-48142F5A373C}" type="sibTrans" cxnId="{67F55B7C-82BC-491A-9D7C-EF21E4190E2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1E39A-6E73-422E-A362-9D4E00D34DAC}">
      <dgm:prSet phldrT="[Text]" custT="1"/>
      <dgm:spPr/>
      <dgm:t>
        <a:bodyPr/>
        <a:lstStyle/>
        <a:p>
          <a:r>
            <a:rPr lang="en-US" sz="1400" i="1" dirty="0" smtClean="0">
              <a:latin typeface="Arial" panose="020B0604020202020204" pitchFamily="34" charset="0"/>
              <a:cs typeface="Arial" panose="020B0604020202020204" pitchFamily="34" charset="0"/>
            </a:rPr>
            <a:t>Global Village</a:t>
          </a:r>
        </a:p>
      </dgm:t>
    </dgm:pt>
    <dgm:pt modelId="{6269A6A6-3C9A-45D8-9591-EC07524023B8}" type="parTrans" cxnId="{CE43FACF-ACF0-4BB0-AAB2-35B1BFCDE73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9A68A4-EA2C-4845-8DBA-EA06A8042154}" type="sibTrans" cxnId="{CE43FACF-ACF0-4BB0-AAB2-35B1BFCDE73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9DE44-D222-4144-9CFC-8A353B184BA2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KAJIAN PENGUATAN MODAL SOSIAL</a:t>
          </a:r>
        </a:p>
      </dgm:t>
    </dgm:pt>
    <dgm:pt modelId="{F72E03F6-9D38-4A38-BA71-32ECE6E1EC08}" type="parTrans" cxnId="{B2E9EEC4-B50B-413E-9D9F-103FBD20465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67852-58FD-4ABE-9CFD-A0F9DBE5B26D}" type="sibTrans" cxnId="{B2E9EEC4-B50B-413E-9D9F-103FBD20465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8A039-BB49-4EF5-B61E-5EE49C2E5FB3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KAJIAN EKONOMI DAN SUMBER DAYA MANUSIA</a:t>
          </a:r>
        </a:p>
      </dgm:t>
    </dgm:pt>
    <dgm:pt modelId="{C7C5B1B9-8F2F-4201-B6DF-C4C342732DA1}" type="parTrans" cxnId="{40AF0D68-DB09-4847-BDAB-003A15F1C7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41BB25-AB22-480B-AE5B-2B12DF964380}" type="sibTrans" cxnId="{40AF0D68-DB09-4847-BDAB-003A15F1C78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FF53E-D6DC-43FA-B4D9-FA4BA677545D}">
      <dgm:prSet phldrT="[Text]" custT="1"/>
      <dgm:spPr/>
      <dgm:t>
        <a:bodyPr/>
        <a:lstStyle/>
        <a:p>
          <a:r>
            <a:rPr lang="en-US" sz="1400" i="1" dirty="0" smtClean="0">
              <a:latin typeface="Arial" panose="020B0604020202020204" pitchFamily="34" charset="0"/>
              <a:cs typeface="Arial" panose="020B0604020202020204" pitchFamily="34" charset="0"/>
            </a:rPr>
            <a:t>Urban Planning &amp; Transportation</a:t>
          </a:r>
        </a:p>
      </dgm:t>
    </dgm:pt>
    <dgm:pt modelId="{EBF3CE85-A7BC-46CB-AA8F-17A7DA5BCEA4}" type="parTrans" cxnId="{A4EB4EF0-7FFE-4D82-955E-A7FCF970FC4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F40AF-9C2E-421B-BD15-14DD8EF056A3}" type="sibTrans" cxnId="{A4EB4EF0-7FFE-4D82-955E-A7FCF970FC4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C5FC2-A689-4D1F-868B-8D309520A7E5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Reforma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Agraria</a:t>
          </a:r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FA089-5B3B-44C3-8E3D-3D842110CD72}" type="parTrans" cxnId="{68B08A38-0B28-4633-BCEB-A9CF162D0B8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03CD1-E93B-4BF3-A04C-BDA9C14F3F30}" type="sibTrans" cxnId="{68B08A38-0B28-4633-BCEB-A9CF162D0B8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991FE-7BC9-4F4E-8536-3617374DAA61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Pengentasan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Kmeiskinan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Kemandirian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Pangan</a:t>
          </a:r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13D94-39C2-418F-B534-A2928041D54D}" type="parTrans" cxnId="{F8573C16-D49A-4AB4-B331-699163C8805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B3727-CEB2-4D7B-898A-8B4F3D5E65FD}" type="sibTrans" cxnId="{F8573C16-D49A-4AB4-B331-699163C88058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478E5-D69D-48CE-9623-2F1DA4EBAD1C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Rekayasa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Sosial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Pengembangan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Pedesaan</a:t>
          </a:r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33D05-813C-44F2-A6AE-110DCA65AF61}" type="parTrans" cxnId="{CAD99174-CEBF-4B0C-9B0C-764CAAF9CBC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B22DE-BE73-4381-AC3F-EB1CB2B0419B}" type="sibTrans" cxnId="{CAD99174-CEBF-4B0C-9B0C-764CAAF9CBC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817B4-F18A-4D4C-8025-D81C9F3C64FE}" type="pres">
      <dgm:prSet presAssocID="{301DB6B7-EBC2-471B-99E9-DD313BE067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2C918B-A6C2-4F86-A508-1AB2D6FBE153}" type="pres">
      <dgm:prSet presAssocID="{990A1612-FDA1-49F5-98C2-B5D0FCF7E717}" presName="root" presStyleCnt="0"/>
      <dgm:spPr/>
    </dgm:pt>
    <dgm:pt modelId="{5A6417E4-4377-409E-AAA8-2C720686A458}" type="pres">
      <dgm:prSet presAssocID="{990A1612-FDA1-49F5-98C2-B5D0FCF7E717}" presName="rootComposite" presStyleCnt="0"/>
      <dgm:spPr/>
    </dgm:pt>
    <dgm:pt modelId="{A74B352E-7ACD-4F0B-87AC-390F84B55B0E}" type="pres">
      <dgm:prSet presAssocID="{990A1612-FDA1-49F5-98C2-B5D0FCF7E717}" presName="rootText" presStyleLbl="node1" presStyleIdx="0" presStyleCnt="4" custScaleX="161604" custScaleY="164282"/>
      <dgm:spPr/>
      <dgm:t>
        <a:bodyPr/>
        <a:lstStyle/>
        <a:p>
          <a:endParaRPr lang="en-US"/>
        </a:p>
      </dgm:t>
    </dgm:pt>
    <dgm:pt modelId="{56F7B0B0-556A-46DA-8CCD-1FF719EE1EF5}" type="pres">
      <dgm:prSet presAssocID="{990A1612-FDA1-49F5-98C2-B5D0FCF7E717}" presName="rootConnector" presStyleLbl="node1" presStyleIdx="0" presStyleCnt="4"/>
      <dgm:spPr/>
      <dgm:t>
        <a:bodyPr/>
        <a:lstStyle/>
        <a:p>
          <a:endParaRPr lang="en-US"/>
        </a:p>
      </dgm:t>
    </dgm:pt>
    <dgm:pt modelId="{BE317753-2ACC-43D6-8CDD-1BA98AF2F301}" type="pres">
      <dgm:prSet presAssocID="{990A1612-FDA1-49F5-98C2-B5D0FCF7E717}" presName="childShape" presStyleCnt="0"/>
      <dgm:spPr/>
    </dgm:pt>
    <dgm:pt modelId="{80211E17-60D4-4B00-9EED-BDC70B4F8D00}" type="pres">
      <dgm:prSet presAssocID="{3CDB9FBB-B207-4839-A9B4-93F70CFA5EBF}" presName="Name13" presStyleLbl="parChTrans1D2" presStyleIdx="0" presStyleCnt="8"/>
      <dgm:spPr/>
      <dgm:t>
        <a:bodyPr/>
        <a:lstStyle/>
        <a:p>
          <a:endParaRPr lang="en-US"/>
        </a:p>
      </dgm:t>
    </dgm:pt>
    <dgm:pt modelId="{767A67FB-DACE-46F6-94FB-E5E7C8F9B129}" type="pres">
      <dgm:prSet presAssocID="{F60DB3D3-2D4C-4ED5-B188-671C1C3303C5}" presName="childText" presStyleLbl="bgAcc1" presStyleIdx="0" presStyleCnt="8" custScaleX="15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537C3-4385-4239-85A1-3A331D94FFC5}" type="pres">
      <dgm:prSet presAssocID="{6AAD762F-26AA-4989-A625-75FC92FE4E3D}" presName="Name13" presStyleLbl="parChTrans1D2" presStyleIdx="1" presStyleCnt="8"/>
      <dgm:spPr/>
      <dgm:t>
        <a:bodyPr/>
        <a:lstStyle/>
        <a:p>
          <a:endParaRPr lang="en-US"/>
        </a:p>
      </dgm:t>
    </dgm:pt>
    <dgm:pt modelId="{2ACFD3B8-BB18-4CF9-BA4E-8DCAAC1EE0AD}" type="pres">
      <dgm:prSet presAssocID="{059B36FC-352A-400C-935C-3A54C4B86AA2}" presName="childText" presStyleLbl="bgAcc1" presStyleIdx="1" presStyleCnt="8" custScaleX="15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9ECA1-00FF-4063-BCBF-8412D2DA95D1}" type="pres">
      <dgm:prSet presAssocID="{6269A6A6-3C9A-45D8-9591-EC07524023B8}" presName="Name13" presStyleLbl="parChTrans1D2" presStyleIdx="2" presStyleCnt="8"/>
      <dgm:spPr/>
      <dgm:t>
        <a:bodyPr/>
        <a:lstStyle/>
        <a:p>
          <a:endParaRPr lang="en-US"/>
        </a:p>
      </dgm:t>
    </dgm:pt>
    <dgm:pt modelId="{1DC46DAF-E893-4EFC-8F21-577F5B2F631C}" type="pres">
      <dgm:prSet presAssocID="{1281E39A-6E73-422E-A362-9D4E00D34DAC}" presName="childText" presStyleLbl="bgAcc1" presStyleIdx="2" presStyleCnt="8" custScaleX="15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FBF2-8CB6-4002-A34D-8190DB218FD2}" type="pres">
      <dgm:prSet presAssocID="{416C5AB0-9DB3-480E-A160-16FAB6441F17}" presName="root" presStyleCnt="0"/>
      <dgm:spPr/>
    </dgm:pt>
    <dgm:pt modelId="{EBA5C9AC-E9B9-434E-A4AA-9CB81F419AB8}" type="pres">
      <dgm:prSet presAssocID="{416C5AB0-9DB3-480E-A160-16FAB6441F17}" presName="rootComposite" presStyleCnt="0"/>
      <dgm:spPr/>
    </dgm:pt>
    <dgm:pt modelId="{B9502AC6-1C95-4874-B8E3-1DAB68C792CE}" type="pres">
      <dgm:prSet presAssocID="{416C5AB0-9DB3-480E-A160-16FAB6441F17}" presName="rootText" presStyleLbl="node1" presStyleIdx="1" presStyleCnt="4" custScaleX="161604" custScaleY="164283"/>
      <dgm:spPr/>
      <dgm:t>
        <a:bodyPr/>
        <a:lstStyle/>
        <a:p>
          <a:endParaRPr lang="en-US"/>
        </a:p>
      </dgm:t>
    </dgm:pt>
    <dgm:pt modelId="{6C1CE173-4E32-423D-8777-67472EE4FE46}" type="pres">
      <dgm:prSet presAssocID="{416C5AB0-9DB3-480E-A160-16FAB6441F17}" presName="rootConnector" presStyleLbl="node1" presStyleIdx="1" presStyleCnt="4"/>
      <dgm:spPr/>
      <dgm:t>
        <a:bodyPr/>
        <a:lstStyle/>
        <a:p>
          <a:endParaRPr lang="en-US"/>
        </a:p>
      </dgm:t>
    </dgm:pt>
    <dgm:pt modelId="{C475AA64-54D7-42F9-9DAB-91D3F08C3C63}" type="pres">
      <dgm:prSet presAssocID="{416C5AB0-9DB3-480E-A160-16FAB6441F17}" presName="childShape" presStyleCnt="0"/>
      <dgm:spPr/>
    </dgm:pt>
    <dgm:pt modelId="{0028EED9-BFDF-42F4-AD3E-2ABDFDE9FBAB}" type="pres">
      <dgm:prSet presAssocID="{EBF3CE85-A7BC-46CB-AA8F-17A7DA5BCEA4}" presName="Name13" presStyleLbl="parChTrans1D2" presStyleIdx="3" presStyleCnt="8"/>
      <dgm:spPr/>
      <dgm:t>
        <a:bodyPr/>
        <a:lstStyle/>
        <a:p>
          <a:endParaRPr lang="en-US"/>
        </a:p>
      </dgm:t>
    </dgm:pt>
    <dgm:pt modelId="{3A2D780B-5F2F-45BD-8BCE-09861285A7D6}" type="pres">
      <dgm:prSet presAssocID="{E77FF53E-D6DC-43FA-B4D9-FA4BA677545D}" presName="childText" presStyleLbl="bgAcc1" presStyleIdx="3" presStyleCnt="8" custScaleX="15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46619-7E93-472B-8695-966A1FDD9BBD}" type="pres">
      <dgm:prSet presAssocID="{F189DE44-D222-4144-9CFC-8A353B184BA2}" presName="root" presStyleCnt="0"/>
      <dgm:spPr/>
    </dgm:pt>
    <dgm:pt modelId="{B16AD8EC-705D-421F-9938-2EF2D0EE12A0}" type="pres">
      <dgm:prSet presAssocID="{F189DE44-D222-4144-9CFC-8A353B184BA2}" presName="rootComposite" presStyleCnt="0"/>
      <dgm:spPr/>
    </dgm:pt>
    <dgm:pt modelId="{6ADC0424-F5B0-4822-A9D5-0DBBA6768DA6}" type="pres">
      <dgm:prSet presAssocID="{F189DE44-D222-4144-9CFC-8A353B184BA2}" presName="rootText" presStyleLbl="node1" presStyleIdx="2" presStyleCnt="4" custScaleX="161604" custScaleY="166334"/>
      <dgm:spPr/>
      <dgm:t>
        <a:bodyPr/>
        <a:lstStyle/>
        <a:p>
          <a:endParaRPr lang="en-US"/>
        </a:p>
      </dgm:t>
    </dgm:pt>
    <dgm:pt modelId="{77536B61-45EE-43C8-B0B0-8CCAB319CDCB}" type="pres">
      <dgm:prSet presAssocID="{F189DE44-D222-4144-9CFC-8A353B184BA2}" presName="rootConnector" presStyleLbl="node1" presStyleIdx="2" presStyleCnt="4"/>
      <dgm:spPr/>
      <dgm:t>
        <a:bodyPr/>
        <a:lstStyle/>
        <a:p>
          <a:endParaRPr lang="en-US"/>
        </a:p>
      </dgm:t>
    </dgm:pt>
    <dgm:pt modelId="{DD3F9B54-B274-49BC-87CA-4FC4AB279DE5}" type="pres">
      <dgm:prSet presAssocID="{F189DE44-D222-4144-9CFC-8A353B184BA2}" presName="childShape" presStyleCnt="0"/>
      <dgm:spPr/>
    </dgm:pt>
    <dgm:pt modelId="{EF381F76-D02C-453A-83BC-2E1F2503486A}" type="pres">
      <dgm:prSet presAssocID="{4BDFA089-5B3B-44C3-8E3D-3D842110CD72}" presName="Name13" presStyleLbl="parChTrans1D2" presStyleIdx="4" presStyleCnt="8"/>
      <dgm:spPr/>
      <dgm:t>
        <a:bodyPr/>
        <a:lstStyle/>
        <a:p>
          <a:endParaRPr lang="en-US"/>
        </a:p>
      </dgm:t>
    </dgm:pt>
    <dgm:pt modelId="{834FAAFE-0898-4195-A3A5-AE3ECB50C6E2}" type="pres">
      <dgm:prSet presAssocID="{5C5C5FC2-A689-4D1F-868B-8D309520A7E5}" presName="childText" presStyleLbl="bgAcc1" presStyleIdx="4" presStyleCnt="8" custScaleX="172008" custScaleY="132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3FAD2-3F7F-49AB-8A93-B730E6CCC69B}" type="pres">
      <dgm:prSet presAssocID="{1D913D94-39C2-418F-B534-A2928041D54D}" presName="Name13" presStyleLbl="parChTrans1D2" presStyleIdx="5" presStyleCnt="8"/>
      <dgm:spPr/>
      <dgm:t>
        <a:bodyPr/>
        <a:lstStyle/>
        <a:p>
          <a:endParaRPr lang="en-US"/>
        </a:p>
      </dgm:t>
    </dgm:pt>
    <dgm:pt modelId="{3F297F59-22B8-4670-8AE4-6F79EC7E38DA}" type="pres">
      <dgm:prSet presAssocID="{457991FE-7BC9-4F4E-8536-3617374DAA61}" presName="childText" presStyleLbl="bgAcc1" presStyleIdx="5" presStyleCnt="8" custScaleX="172008" custScaleY="132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2F802-2C29-495C-8F9D-9EEB7A4A4A62}" type="pres">
      <dgm:prSet presAssocID="{BE433D05-813C-44F2-A6AE-110DCA65AF61}" presName="Name13" presStyleLbl="parChTrans1D2" presStyleIdx="6" presStyleCnt="8"/>
      <dgm:spPr/>
      <dgm:t>
        <a:bodyPr/>
        <a:lstStyle/>
        <a:p>
          <a:endParaRPr lang="en-US"/>
        </a:p>
      </dgm:t>
    </dgm:pt>
    <dgm:pt modelId="{CC7734DA-EC96-4C21-9866-069FB8E2E04D}" type="pres">
      <dgm:prSet presAssocID="{4F9478E5-D69D-48CE-9623-2F1DA4EBAD1C}" presName="childText" presStyleLbl="bgAcc1" presStyleIdx="6" presStyleCnt="8" custScaleX="172008" custScaleY="132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42AEB-0AC9-47FC-856F-486421AAC635}" type="pres">
      <dgm:prSet presAssocID="{2E08A039-BB49-4EF5-B61E-5EE49C2E5FB3}" presName="root" presStyleCnt="0"/>
      <dgm:spPr/>
    </dgm:pt>
    <dgm:pt modelId="{A5BB39F6-E852-4BCB-B99E-ADB690086D25}" type="pres">
      <dgm:prSet presAssocID="{2E08A039-BB49-4EF5-B61E-5EE49C2E5FB3}" presName="rootComposite" presStyleCnt="0"/>
      <dgm:spPr/>
    </dgm:pt>
    <dgm:pt modelId="{440F8490-853F-4A9E-8504-6226288745E8}" type="pres">
      <dgm:prSet presAssocID="{2E08A039-BB49-4EF5-B61E-5EE49C2E5FB3}" presName="rootText" presStyleLbl="node1" presStyleIdx="3" presStyleCnt="4" custScaleX="161604" custScaleY="159559"/>
      <dgm:spPr/>
      <dgm:t>
        <a:bodyPr/>
        <a:lstStyle/>
        <a:p>
          <a:endParaRPr lang="en-US"/>
        </a:p>
      </dgm:t>
    </dgm:pt>
    <dgm:pt modelId="{E40682AC-9D1B-4B88-9519-8941EED6DA45}" type="pres">
      <dgm:prSet presAssocID="{2E08A039-BB49-4EF5-B61E-5EE49C2E5FB3}" presName="rootConnector" presStyleLbl="node1" presStyleIdx="3" presStyleCnt="4"/>
      <dgm:spPr/>
      <dgm:t>
        <a:bodyPr/>
        <a:lstStyle/>
        <a:p>
          <a:endParaRPr lang="en-US"/>
        </a:p>
      </dgm:t>
    </dgm:pt>
    <dgm:pt modelId="{56E4D1AF-2F0D-4337-92EA-A2D34FAE070E}" type="pres">
      <dgm:prSet presAssocID="{2E08A039-BB49-4EF5-B61E-5EE49C2E5FB3}" presName="childShape" presStyleCnt="0"/>
      <dgm:spPr/>
    </dgm:pt>
    <dgm:pt modelId="{798FC3D0-25F2-46E4-BEAA-5FEACAD945F2}" type="pres">
      <dgm:prSet presAssocID="{505E665C-8560-4FB4-ABE9-7427DBD14642}" presName="Name13" presStyleLbl="parChTrans1D2" presStyleIdx="7" presStyleCnt="8"/>
      <dgm:spPr/>
      <dgm:t>
        <a:bodyPr/>
        <a:lstStyle/>
        <a:p>
          <a:endParaRPr lang="en-US"/>
        </a:p>
      </dgm:t>
    </dgm:pt>
    <dgm:pt modelId="{AFFD17D4-9677-4897-AE47-7E582D264D78}" type="pres">
      <dgm:prSet presAssocID="{F9DD8E20-AF5B-4DC2-81B7-B98740C95AB2}" presName="childText" presStyleLbl="bgAcc1" presStyleIdx="7" presStyleCnt="8" custScaleX="15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DC603-98E0-4241-944F-231FF9101B5D}" srcId="{990A1612-FDA1-49F5-98C2-B5D0FCF7E717}" destId="{059B36FC-352A-400C-935C-3A54C4B86AA2}" srcOrd="1" destOrd="0" parTransId="{6AAD762F-26AA-4989-A625-75FC92FE4E3D}" sibTransId="{BD21307D-C02A-4B7B-BF88-C0A7F34ABF30}"/>
    <dgm:cxn modelId="{210EEF71-893C-4EAB-89A2-51468F149F73}" type="presOf" srcId="{301DB6B7-EBC2-471B-99E9-DD313BE0670C}" destId="{E3B817B4-F18A-4D4C-8025-D81C9F3C64FE}" srcOrd="0" destOrd="0" presId="urn:microsoft.com/office/officeart/2005/8/layout/hierarchy3#3"/>
    <dgm:cxn modelId="{E73B641B-465A-4503-9485-BDDE4490268D}" type="presOf" srcId="{F189DE44-D222-4144-9CFC-8A353B184BA2}" destId="{77536B61-45EE-43C8-B0B0-8CCAB319CDCB}" srcOrd="1" destOrd="0" presId="urn:microsoft.com/office/officeart/2005/8/layout/hierarchy3#3"/>
    <dgm:cxn modelId="{A8955890-C276-44D9-99F6-BE1A8B7352F4}" type="presOf" srcId="{059B36FC-352A-400C-935C-3A54C4B86AA2}" destId="{2ACFD3B8-BB18-4CF9-BA4E-8DCAAC1EE0AD}" srcOrd="0" destOrd="0" presId="urn:microsoft.com/office/officeart/2005/8/layout/hierarchy3#3"/>
    <dgm:cxn modelId="{9339B8C0-E5FB-43FD-829A-DE7E62C27EF6}" type="presOf" srcId="{E77FF53E-D6DC-43FA-B4D9-FA4BA677545D}" destId="{3A2D780B-5F2F-45BD-8BCE-09861285A7D6}" srcOrd="0" destOrd="0" presId="urn:microsoft.com/office/officeart/2005/8/layout/hierarchy3#3"/>
    <dgm:cxn modelId="{4B135BD5-7451-44EA-9BE3-85942FE3314D}" type="presOf" srcId="{1D913D94-39C2-418F-B534-A2928041D54D}" destId="{5873FAD2-3F7F-49AB-8A93-B730E6CCC69B}" srcOrd="0" destOrd="0" presId="urn:microsoft.com/office/officeart/2005/8/layout/hierarchy3#3"/>
    <dgm:cxn modelId="{20FD4BD1-0A91-4A1B-9629-8E3A7B23219E}" srcId="{301DB6B7-EBC2-471B-99E9-DD313BE0670C}" destId="{990A1612-FDA1-49F5-98C2-B5D0FCF7E717}" srcOrd="0" destOrd="0" parTransId="{59B039D3-20AB-438F-BC2D-8019C980CB44}" sibTransId="{D46DBEA1-5017-47F4-B146-6956993EB97A}"/>
    <dgm:cxn modelId="{CAD99174-CEBF-4B0C-9B0C-764CAAF9CBC0}" srcId="{F189DE44-D222-4144-9CFC-8A353B184BA2}" destId="{4F9478E5-D69D-48CE-9623-2F1DA4EBAD1C}" srcOrd="2" destOrd="0" parTransId="{BE433D05-813C-44F2-A6AE-110DCA65AF61}" sibTransId="{892B22DE-BE73-4381-AC3F-EB1CB2B0419B}"/>
    <dgm:cxn modelId="{F8573C16-D49A-4AB4-B331-699163C88058}" srcId="{F189DE44-D222-4144-9CFC-8A353B184BA2}" destId="{457991FE-7BC9-4F4E-8536-3617374DAA61}" srcOrd="1" destOrd="0" parTransId="{1D913D94-39C2-418F-B534-A2928041D54D}" sibTransId="{8F5B3727-CEB2-4D7B-898A-8B4F3D5E65FD}"/>
    <dgm:cxn modelId="{4366E1A1-BD5E-44FA-8F1E-C31891C0E201}" type="presOf" srcId="{4F9478E5-D69D-48CE-9623-2F1DA4EBAD1C}" destId="{CC7734DA-EC96-4C21-9866-069FB8E2E04D}" srcOrd="0" destOrd="0" presId="urn:microsoft.com/office/officeart/2005/8/layout/hierarchy3#3"/>
    <dgm:cxn modelId="{CE43FACF-ACF0-4BB0-AAB2-35B1BFCDE73A}" srcId="{990A1612-FDA1-49F5-98C2-B5D0FCF7E717}" destId="{1281E39A-6E73-422E-A362-9D4E00D34DAC}" srcOrd="2" destOrd="0" parTransId="{6269A6A6-3C9A-45D8-9591-EC07524023B8}" sibTransId="{E69A68A4-EA2C-4845-8DBA-EA06A8042154}"/>
    <dgm:cxn modelId="{C6EE0D8F-9179-4BF7-A4EA-46182E9DF4B4}" type="presOf" srcId="{2E08A039-BB49-4EF5-B61E-5EE49C2E5FB3}" destId="{E40682AC-9D1B-4B88-9519-8941EED6DA45}" srcOrd="1" destOrd="0" presId="urn:microsoft.com/office/officeart/2005/8/layout/hierarchy3#3"/>
    <dgm:cxn modelId="{8F415654-66BB-4C7E-BB26-D549F576364C}" type="presOf" srcId="{416C5AB0-9DB3-480E-A160-16FAB6441F17}" destId="{6C1CE173-4E32-423D-8777-67472EE4FE46}" srcOrd="1" destOrd="0" presId="urn:microsoft.com/office/officeart/2005/8/layout/hierarchy3#3"/>
    <dgm:cxn modelId="{71CEC93F-7B70-477C-8456-612D742FD52C}" type="presOf" srcId="{416C5AB0-9DB3-480E-A160-16FAB6441F17}" destId="{B9502AC6-1C95-4874-B8E3-1DAB68C792CE}" srcOrd="0" destOrd="0" presId="urn:microsoft.com/office/officeart/2005/8/layout/hierarchy3#3"/>
    <dgm:cxn modelId="{675B928B-2BD1-4940-BAED-5719E693E2FB}" type="presOf" srcId="{457991FE-7BC9-4F4E-8536-3617374DAA61}" destId="{3F297F59-22B8-4670-8AE4-6F79EC7E38DA}" srcOrd="0" destOrd="0" presId="urn:microsoft.com/office/officeart/2005/8/layout/hierarchy3#3"/>
    <dgm:cxn modelId="{B85F4D24-E15D-4595-AC2A-548CAA7881AC}" type="presOf" srcId="{990A1612-FDA1-49F5-98C2-B5D0FCF7E717}" destId="{A74B352E-7ACD-4F0B-87AC-390F84B55B0E}" srcOrd="0" destOrd="0" presId="urn:microsoft.com/office/officeart/2005/8/layout/hierarchy3#3"/>
    <dgm:cxn modelId="{283B2A4A-E549-4743-A4A2-E7B6607262F9}" type="presOf" srcId="{4BDFA089-5B3B-44C3-8E3D-3D842110CD72}" destId="{EF381F76-D02C-453A-83BC-2E1F2503486A}" srcOrd="0" destOrd="0" presId="urn:microsoft.com/office/officeart/2005/8/layout/hierarchy3#3"/>
    <dgm:cxn modelId="{01290E03-DA04-4734-A056-F23158B7EA75}" type="presOf" srcId="{F189DE44-D222-4144-9CFC-8A353B184BA2}" destId="{6ADC0424-F5B0-4822-A9D5-0DBBA6768DA6}" srcOrd="0" destOrd="0" presId="urn:microsoft.com/office/officeart/2005/8/layout/hierarchy3#3"/>
    <dgm:cxn modelId="{A4EB4EF0-7FFE-4D82-955E-A7FCF970FC4F}" srcId="{416C5AB0-9DB3-480E-A160-16FAB6441F17}" destId="{E77FF53E-D6DC-43FA-B4D9-FA4BA677545D}" srcOrd="0" destOrd="0" parTransId="{EBF3CE85-A7BC-46CB-AA8F-17A7DA5BCEA4}" sibTransId="{2E2F40AF-9C2E-421B-BD15-14DD8EF056A3}"/>
    <dgm:cxn modelId="{962F36C1-CCE8-430D-9C01-E453B9E20D1C}" type="presOf" srcId="{6269A6A6-3C9A-45D8-9591-EC07524023B8}" destId="{BFC9ECA1-00FF-4063-BCBF-8412D2DA95D1}" srcOrd="0" destOrd="0" presId="urn:microsoft.com/office/officeart/2005/8/layout/hierarchy3#3"/>
    <dgm:cxn modelId="{5838DDAB-D184-4611-8D24-5658FDDFEE0A}" type="presOf" srcId="{505E665C-8560-4FB4-ABE9-7427DBD14642}" destId="{798FC3D0-25F2-46E4-BEAA-5FEACAD945F2}" srcOrd="0" destOrd="0" presId="urn:microsoft.com/office/officeart/2005/8/layout/hierarchy3#3"/>
    <dgm:cxn modelId="{E60DCBF9-987D-49AD-BF4C-30E62E93290E}" type="presOf" srcId="{3CDB9FBB-B207-4839-A9B4-93F70CFA5EBF}" destId="{80211E17-60D4-4B00-9EED-BDC70B4F8D00}" srcOrd="0" destOrd="0" presId="urn:microsoft.com/office/officeart/2005/8/layout/hierarchy3#3"/>
    <dgm:cxn modelId="{5B1399AC-9FAF-424C-A7C5-3F8B76B16DAB}" type="presOf" srcId="{F9DD8E20-AF5B-4DC2-81B7-B98740C95AB2}" destId="{AFFD17D4-9677-4897-AE47-7E582D264D78}" srcOrd="0" destOrd="0" presId="urn:microsoft.com/office/officeart/2005/8/layout/hierarchy3#3"/>
    <dgm:cxn modelId="{C4611291-04EA-452D-87D9-EAE03E12247A}" type="presOf" srcId="{BE433D05-813C-44F2-A6AE-110DCA65AF61}" destId="{5412F802-2C29-495C-8F9D-9EEB7A4A4A62}" srcOrd="0" destOrd="0" presId="urn:microsoft.com/office/officeart/2005/8/layout/hierarchy3#3"/>
    <dgm:cxn modelId="{68B08A38-0B28-4633-BCEB-A9CF162D0B8C}" srcId="{F189DE44-D222-4144-9CFC-8A353B184BA2}" destId="{5C5C5FC2-A689-4D1F-868B-8D309520A7E5}" srcOrd="0" destOrd="0" parTransId="{4BDFA089-5B3B-44C3-8E3D-3D842110CD72}" sibTransId="{3D203CD1-E93B-4BF3-A04C-BDA9C14F3F30}"/>
    <dgm:cxn modelId="{512805F5-A01E-42A1-B3A4-F1C9F905274D}" type="presOf" srcId="{F60DB3D3-2D4C-4ED5-B188-671C1C3303C5}" destId="{767A67FB-DACE-46F6-94FB-E5E7C8F9B129}" srcOrd="0" destOrd="0" presId="urn:microsoft.com/office/officeart/2005/8/layout/hierarchy3#3"/>
    <dgm:cxn modelId="{67F55B7C-82BC-491A-9D7C-EF21E4190E23}" srcId="{2E08A039-BB49-4EF5-B61E-5EE49C2E5FB3}" destId="{F9DD8E20-AF5B-4DC2-81B7-B98740C95AB2}" srcOrd="0" destOrd="0" parTransId="{505E665C-8560-4FB4-ABE9-7427DBD14642}" sibTransId="{5F451FC6-CF85-4906-AEFA-48142F5A373C}"/>
    <dgm:cxn modelId="{C83461B3-5B74-41D0-861E-75B285091B37}" type="presOf" srcId="{1281E39A-6E73-422E-A362-9D4E00D34DAC}" destId="{1DC46DAF-E893-4EFC-8F21-577F5B2F631C}" srcOrd="0" destOrd="0" presId="urn:microsoft.com/office/officeart/2005/8/layout/hierarchy3#3"/>
    <dgm:cxn modelId="{40AF0D68-DB09-4847-BDAB-003A15F1C788}" srcId="{301DB6B7-EBC2-471B-99E9-DD313BE0670C}" destId="{2E08A039-BB49-4EF5-B61E-5EE49C2E5FB3}" srcOrd="3" destOrd="0" parTransId="{C7C5B1B9-8F2F-4201-B6DF-C4C342732DA1}" sibTransId="{7541BB25-AB22-480B-AE5B-2B12DF964380}"/>
    <dgm:cxn modelId="{202DD356-57E4-4A30-A1BF-24E3393B8F22}" srcId="{990A1612-FDA1-49F5-98C2-B5D0FCF7E717}" destId="{F60DB3D3-2D4C-4ED5-B188-671C1C3303C5}" srcOrd="0" destOrd="0" parTransId="{3CDB9FBB-B207-4839-A9B4-93F70CFA5EBF}" sibTransId="{DD9CA20C-E849-46A7-977D-B74DAE9ED5F9}"/>
    <dgm:cxn modelId="{CA2EFAB3-F68D-441B-A54B-95A57D55622E}" type="presOf" srcId="{6AAD762F-26AA-4989-A625-75FC92FE4E3D}" destId="{0C0537C3-4385-4239-85A1-3A331D94FFC5}" srcOrd="0" destOrd="0" presId="urn:microsoft.com/office/officeart/2005/8/layout/hierarchy3#3"/>
    <dgm:cxn modelId="{4D2C3C4D-F1BA-4FB1-8DA7-A78AFDA4A20E}" type="presOf" srcId="{990A1612-FDA1-49F5-98C2-B5D0FCF7E717}" destId="{56F7B0B0-556A-46DA-8CCD-1FF719EE1EF5}" srcOrd="1" destOrd="0" presId="urn:microsoft.com/office/officeart/2005/8/layout/hierarchy3#3"/>
    <dgm:cxn modelId="{C4B3BFD6-B40E-435E-91C7-75885839DC70}" type="presOf" srcId="{EBF3CE85-A7BC-46CB-AA8F-17A7DA5BCEA4}" destId="{0028EED9-BFDF-42F4-AD3E-2ABDFDE9FBAB}" srcOrd="0" destOrd="0" presId="urn:microsoft.com/office/officeart/2005/8/layout/hierarchy3#3"/>
    <dgm:cxn modelId="{EBCA879D-BC4A-4CBD-9063-6DB284A0C7FF}" type="presOf" srcId="{5C5C5FC2-A689-4D1F-868B-8D309520A7E5}" destId="{834FAAFE-0898-4195-A3A5-AE3ECB50C6E2}" srcOrd="0" destOrd="0" presId="urn:microsoft.com/office/officeart/2005/8/layout/hierarchy3#3"/>
    <dgm:cxn modelId="{B2E9EEC4-B50B-413E-9D9F-103FBD204658}" srcId="{301DB6B7-EBC2-471B-99E9-DD313BE0670C}" destId="{F189DE44-D222-4144-9CFC-8A353B184BA2}" srcOrd="2" destOrd="0" parTransId="{F72E03F6-9D38-4A38-BA71-32ECE6E1EC08}" sibTransId="{B8B67852-58FD-4ABE-9CFD-A0F9DBE5B26D}"/>
    <dgm:cxn modelId="{E560F2D0-92C2-4FA2-8D4A-70E69513961D}" srcId="{301DB6B7-EBC2-471B-99E9-DD313BE0670C}" destId="{416C5AB0-9DB3-480E-A160-16FAB6441F17}" srcOrd="1" destOrd="0" parTransId="{461CD9E5-9A40-454E-B376-DA1637617598}" sibTransId="{9F7E457F-FC41-4C57-ACD9-91B34C6EC03F}"/>
    <dgm:cxn modelId="{56E42CDA-7B2B-4BCB-95D1-73F8242D91C9}" type="presOf" srcId="{2E08A039-BB49-4EF5-B61E-5EE49C2E5FB3}" destId="{440F8490-853F-4A9E-8504-6226288745E8}" srcOrd="0" destOrd="0" presId="urn:microsoft.com/office/officeart/2005/8/layout/hierarchy3#3"/>
    <dgm:cxn modelId="{29E074CF-8C4F-4C29-B830-7F321E531F2C}" type="presParOf" srcId="{E3B817B4-F18A-4D4C-8025-D81C9F3C64FE}" destId="{932C918B-A6C2-4F86-A508-1AB2D6FBE153}" srcOrd="0" destOrd="0" presId="urn:microsoft.com/office/officeart/2005/8/layout/hierarchy3#3"/>
    <dgm:cxn modelId="{A7B0ABE3-950A-43F5-AA9B-3F063D6C5801}" type="presParOf" srcId="{932C918B-A6C2-4F86-A508-1AB2D6FBE153}" destId="{5A6417E4-4377-409E-AAA8-2C720686A458}" srcOrd="0" destOrd="0" presId="urn:microsoft.com/office/officeart/2005/8/layout/hierarchy3#3"/>
    <dgm:cxn modelId="{4801D53D-29A0-4502-AA7A-2F78AD73C2FD}" type="presParOf" srcId="{5A6417E4-4377-409E-AAA8-2C720686A458}" destId="{A74B352E-7ACD-4F0B-87AC-390F84B55B0E}" srcOrd="0" destOrd="0" presId="urn:microsoft.com/office/officeart/2005/8/layout/hierarchy3#3"/>
    <dgm:cxn modelId="{C0339C51-4239-437B-B190-F1C1A1141056}" type="presParOf" srcId="{5A6417E4-4377-409E-AAA8-2C720686A458}" destId="{56F7B0B0-556A-46DA-8CCD-1FF719EE1EF5}" srcOrd="1" destOrd="0" presId="urn:microsoft.com/office/officeart/2005/8/layout/hierarchy3#3"/>
    <dgm:cxn modelId="{ABD7124D-AE5C-483A-8989-C25714D5C925}" type="presParOf" srcId="{932C918B-A6C2-4F86-A508-1AB2D6FBE153}" destId="{BE317753-2ACC-43D6-8CDD-1BA98AF2F301}" srcOrd="1" destOrd="0" presId="urn:microsoft.com/office/officeart/2005/8/layout/hierarchy3#3"/>
    <dgm:cxn modelId="{67E2059D-D576-44F5-9B6B-5E4C2B2D154F}" type="presParOf" srcId="{BE317753-2ACC-43D6-8CDD-1BA98AF2F301}" destId="{80211E17-60D4-4B00-9EED-BDC70B4F8D00}" srcOrd="0" destOrd="0" presId="urn:microsoft.com/office/officeart/2005/8/layout/hierarchy3#3"/>
    <dgm:cxn modelId="{AD6FB960-2B54-4718-8B33-7BF339C46022}" type="presParOf" srcId="{BE317753-2ACC-43D6-8CDD-1BA98AF2F301}" destId="{767A67FB-DACE-46F6-94FB-E5E7C8F9B129}" srcOrd="1" destOrd="0" presId="urn:microsoft.com/office/officeart/2005/8/layout/hierarchy3#3"/>
    <dgm:cxn modelId="{E88844F5-EB58-4D76-B4D6-6928E5B93D33}" type="presParOf" srcId="{BE317753-2ACC-43D6-8CDD-1BA98AF2F301}" destId="{0C0537C3-4385-4239-85A1-3A331D94FFC5}" srcOrd="2" destOrd="0" presId="urn:microsoft.com/office/officeart/2005/8/layout/hierarchy3#3"/>
    <dgm:cxn modelId="{B8CFC15C-222D-49DB-A420-3840591F4A89}" type="presParOf" srcId="{BE317753-2ACC-43D6-8CDD-1BA98AF2F301}" destId="{2ACFD3B8-BB18-4CF9-BA4E-8DCAAC1EE0AD}" srcOrd="3" destOrd="0" presId="urn:microsoft.com/office/officeart/2005/8/layout/hierarchy3#3"/>
    <dgm:cxn modelId="{3D80B556-0600-4654-A9AF-B847BD17EF59}" type="presParOf" srcId="{BE317753-2ACC-43D6-8CDD-1BA98AF2F301}" destId="{BFC9ECA1-00FF-4063-BCBF-8412D2DA95D1}" srcOrd="4" destOrd="0" presId="urn:microsoft.com/office/officeart/2005/8/layout/hierarchy3#3"/>
    <dgm:cxn modelId="{3CEB8D85-5B1C-45AD-B175-407046568683}" type="presParOf" srcId="{BE317753-2ACC-43D6-8CDD-1BA98AF2F301}" destId="{1DC46DAF-E893-4EFC-8F21-577F5B2F631C}" srcOrd="5" destOrd="0" presId="urn:microsoft.com/office/officeart/2005/8/layout/hierarchy3#3"/>
    <dgm:cxn modelId="{0FFBBA68-18F9-4D31-AEA2-8AC6E9E2FF5A}" type="presParOf" srcId="{E3B817B4-F18A-4D4C-8025-D81C9F3C64FE}" destId="{D40BFBF2-8CB6-4002-A34D-8190DB218FD2}" srcOrd="1" destOrd="0" presId="urn:microsoft.com/office/officeart/2005/8/layout/hierarchy3#3"/>
    <dgm:cxn modelId="{41734A5D-3467-4B05-8B7F-455033B79528}" type="presParOf" srcId="{D40BFBF2-8CB6-4002-A34D-8190DB218FD2}" destId="{EBA5C9AC-E9B9-434E-A4AA-9CB81F419AB8}" srcOrd="0" destOrd="0" presId="urn:microsoft.com/office/officeart/2005/8/layout/hierarchy3#3"/>
    <dgm:cxn modelId="{16D820B3-1B38-4B35-B052-BC6F66F115FD}" type="presParOf" srcId="{EBA5C9AC-E9B9-434E-A4AA-9CB81F419AB8}" destId="{B9502AC6-1C95-4874-B8E3-1DAB68C792CE}" srcOrd="0" destOrd="0" presId="urn:microsoft.com/office/officeart/2005/8/layout/hierarchy3#3"/>
    <dgm:cxn modelId="{30B6C7FE-DC3C-4772-95D2-858CF3EC2EF9}" type="presParOf" srcId="{EBA5C9AC-E9B9-434E-A4AA-9CB81F419AB8}" destId="{6C1CE173-4E32-423D-8777-67472EE4FE46}" srcOrd="1" destOrd="0" presId="urn:microsoft.com/office/officeart/2005/8/layout/hierarchy3#3"/>
    <dgm:cxn modelId="{A96F5C66-BE9C-4F57-A5F9-4C0CA855ACC3}" type="presParOf" srcId="{D40BFBF2-8CB6-4002-A34D-8190DB218FD2}" destId="{C475AA64-54D7-42F9-9DAB-91D3F08C3C63}" srcOrd="1" destOrd="0" presId="urn:microsoft.com/office/officeart/2005/8/layout/hierarchy3#3"/>
    <dgm:cxn modelId="{6BBE7330-7C7A-4D5A-AD4B-FEBE771F0C83}" type="presParOf" srcId="{C475AA64-54D7-42F9-9DAB-91D3F08C3C63}" destId="{0028EED9-BFDF-42F4-AD3E-2ABDFDE9FBAB}" srcOrd="0" destOrd="0" presId="urn:microsoft.com/office/officeart/2005/8/layout/hierarchy3#3"/>
    <dgm:cxn modelId="{C0F7D92A-E6C1-40F9-9ECC-E5C343AEA085}" type="presParOf" srcId="{C475AA64-54D7-42F9-9DAB-91D3F08C3C63}" destId="{3A2D780B-5F2F-45BD-8BCE-09861285A7D6}" srcOrd="1" destOrd="0" presId="urn:microsoft.com/office/officeart/2005/8/layout/hierarchy3#3"/>
    <dgm:cxn modelId="{7DAE9FF7-9AB6-411F-9C63-6BEF0DFE5B93}" type="presParOf" srcId="{E3B817B4-F18A-4D4C-8025-D81C9F3C64FE}" destId="{F2E46619-7E93-472B-8695-966A1FDD9BBD}" srcOrd="2" destOrd="0" presId="urn:microsoft.com/office/officeart/2005/8/layout/hierarchy3#3"/>
    <dgm:cxn modelId="{E169CD76-1C6F-4EFB-A836-78B5DA985668}" type="presParOf" srcId="{F2E46619-7E93-472B-8695-966A1FDD9BBD}" destId="{B16AD8EC-705D-421F-9938-2EF2D0EE12A0}" srcOrd="0" destOrd="0" presId="urn:microsoft.com/office/officeart/2005/8/layout/hierarchy3#3"/>
    <dgm:cxn modelId="{C25BD0AD-060C-4018-9FF6-C433CFAE8D8C}" type="presParOf" srcId="{B16AD8EC-705D-421F-9938-2EF2D0EE12A0}" destId="{6ADC0424-F5B0-4822-A9D5-0DBBA6768DA6}" srcOrd="0" destOrd="0" presId="urn:microsoft.com/office/officeart/2005/8/layout/hierarchy3#3"/>
    <dgm:cxn modelId="{8712F7A5-14D6-40F2-9401-FE220F530730}" type="presParOf" srcId="{B16AD8EC-705D-421F-9938-2EF2D0EE12A0}" destId="{77536B61-45EE-43C8-B0B0-8CCAB319CDCB}" srcOrd="1" destOrd="0" presId="urn:microsoft.com/office/officeart/2005/8/layout/hierarchy3#3"/>
    <dgm:cxn modelId="{7E1CBBA4-C52A-4DF3-9AA1-4D6AA362FD71}" type="presParOf" srcId="{F2E46619-7E93-472B-8695-966A1FDD9BBD}" destId="{DD3F9B54-B274-49BC-87CA-4FC4AB279DE5}" srcOrd="1" destOrd="0" presId="urn:microsoft.com/office/officeart/2005/8/layout/hierarchy3#3"/>
    <dgm:cxn modelId="{F17451A9-072B-40FA-986D-5D965C38540E}" type="presParOf" srcId="{DD3F9B54-B274-49BC-87CA-4FC4AB279DE5}" destId="{EF381F76-D02C-453A-83BC-2E1F2503486A}" srcOrd="0" destOrd="0" presId="urn:microsoft.com/office/officeart/2005/8/layout/hierarchy3#3"/>
    <dgm:cxn modelId="{B9FEC93F-8E4C-4CFB-873D-C21759246F60}" type="presParOf" srcId="{DD3F9B54-B274-49BC-87CA-4FC4AB279DE5}" destId="{834FAAFE-0898-4195-A3A5-AE3ECB50C6E2}" srcOrd="1" destOrd="0" presId="urn:microsoft.com/office/officeart/2005/8/layout/hierarchy3#3"/>
    <dgm:cxn modelId="{C4504F2A-F8F2-4997-BC7C-28C1E0D7BF09}" type="presParOf" srcId="{DD3F9B54-B274-49BC-87CA-4FC4AB279DE5}" destId="{5873FAD2-3F7F-49AB-8A93-B730E6CCC69B}" srcOrd="2" destOrd="0" presId="urn:microsoft.com/office/officeart/2005/8/layout/hierarchy3#3"/>
    <dgm:cxn modelId="{055AD1A1-5057-4809-8C74-2333746501EA}" type="presParOf" srcId="{DD3F9B54-B274-49BC-87CA-4FC4AB279DE5}" destId="{3F297F59-22B8-4670-8AE4-6F79EC7E38DA}" srcOrd="3" destOrd="0" presId="urn:microsoft.com/office/officeart/2005/8/layout/hierarchy3#3"/>
    <dgm:cxn modelId="{C1E906C5-686F-48D9-8794-120E9EB99804}" type="presParOf" srcId="{DD3F9B54-B274-49BC-87CA-4FC4AB279DE5}" destId="{5412F802-2C29-495C-8F9D-9EEB7A4A4A62}" srcOrd="4" destOrd="0" presId="urn:microsoft.com/office/officeart/2005/8/layout/hierarchy3#3"/>
    <dgm:cxn modelId="{8F1698BF-4CB6-4B3D-9A2C-B8B72DC6923D}" type="presParOf" srcId="{DD3F9B54-B274-49BC-87CA-4FC4AB279DE5}" destId="{CC7734DA-EC96-4C21-9866-069FB8E2E04D}" srcOrd="5" destOrd="0" presId="urn:microsoft.com/office/officeart/2005/8/layout/hierarchy3#3"/>
    <dgm:cxn modelId="{A1A3D8C0-272D-48FE-8FB3-419E173D2F4E}" type="presParOf" srcId="{E3B817B4-F18A-4D4C-8025-D81C9F3C64FE}" destId="{02F42AEB-0AC9-47FC-856F-486421AAC635}" srcOrd="3" destOrd="0" presId="urn:microsoft.com/office/officeart/2005/8/layout/hierarchy3#3"/>
    <dgm:cxn modelId="{FC8B30A8-DB30-4FE4-AC5D-5AADEA210EC8}" type="presParOf" srcId="{02F42AEB-0AC9-47FC-856F-486421AAC635}" destId="{A5BB39F6-E852-4BCB-B99E-ADB690086D25}" srcOrd="0" destOrd="0" presId="urn:microsoft.com/office/officeart/2005/8/layout/hierarchy3#3"/>
    <dgm:cxn modelId="{E330BA03-9DC3-4D1E-8736-A83D23B6271C}" type="presParOf" srcId="{A5BB39F6-E852-4BCB-B99E-ADB690086D25}" destId="{440F8490-853F-4A9E-8504-6226288745E8}" srcOrd="0" destOrd="0" presId="urn:microsoft.com/office/officeart/2005/8/layout/hierarchy3#3"/>
    <dgm:cxn modelId="{052BD73F-BACF-42E6-8128-DC5D16425732}" type="presParOf" srcId="{A5BB39F6-E852-4BCB-B99E-ADB690086D25}" destId="{E40682AC-9D1B-4B88-9519-8941EED6DA45}" srcOrd="1" destOrd="0" presId="urn:microsoft.com/office/officeart/2005/8/layout/hierarchy3#3"/>
    <dgm:cxn modelId="{699567AD-A7FD-4DAD-86CF-8404BA30DACB}" type="presParOf" srcId="{02F42AEB-0AC9-47FC-856F-486421AAC635}" destId="{56E4D1AF-2F0D-4337-92EA-A2D34FAE070E}" srcOrd="1" destOrd="0" presId="urn:microsoft.com/office/officeart/2005/8/layout/hierarchy3#3"/>
    <dgm:cxn modelId="{41B21186-5736-459F-8BAD-21F9A7CD4499}" type="presParOf" srcId="{56E4D1AF-2F0D-4337-92EA-A2D34FAE070E}" destId="{798FC3D0-25F2-46E4-BEAA-5FEACAD945F2}" srcOrd="0" destOrd="0" presId="urn:microsoft.com/office/officeart/2005/8/layout/hierarchy3#3"/>
    <dgm:cxn modelId="{3B19C0A6-B3FC-4C0A-84F3-A5AEFC4F64B6}" type="presParOf" srcId="{56E4D1AF-2F0D-4337-92EA-A2D34FAE070E}" destId="{AFFD17D4-9677-4897-AE47-7E582D264D78}" srcOrd="1" destOrd="0" presId="urn:microsoft.com/office/officeart/2005/8/layout/hierarchy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37E68-86E6-41B1-9B87-EC8B0FEB4714}" type="doc">
      <dgm:prSet loTypeId="urn:microsoft.com/office/officeart/2005/8/layout/hList3" loCatId="list" qsTypeId="urn:microsoft.com/office/officeart/2005/8/quickstyle/simple1#9" qsCatId="simple" csTypeId="urn:microsoft.com/office/officeart/2005/8/colors/colorful5#12" csCatId="colorful" phldr="1"/>
      <dgm:spPr/>
      <dgm:t>
        <a:bodyPr/>
        <a:lstStyle/>
        <a:p>
          <a:endParaRPr lang="en-US"/>
        </a:p>
      </dgm:t>
    </dgm:pt>
    <dgm:pt modelId="{5B139F23-4D15-45BC-B86E-304A1A165A77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id-ID" sz="2000" b="1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TUJUAN</a:t>
          </a:r>
          <a:endParaRPr lang="id-ID" sz="2000" b="1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D6CF0-B383-4E30-98CF-7B649DB05D33}" type="parTrans" cxnId="{09E2B38F-7E94-4588-A795-F9117BAFD6A4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88EF06DA-5333-48BF-A769-34F1BDA05860}" type="sibTrans" cxnId="{09E2B38F-7E94-4588-A795-F9117BAFD6A4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7F048563-2FE9-411F-84C1-DBEF2A2DF4A1}">
      <dgm:prSet phldrT="[Text]" custT="1"/>
      <dgm:spPr/>
      <dgm:t>
        <a:bodyPr anchor="ctr"/>
        <a:lstStyle/>
        <a:p>
          <a:pPr marL="177800" indent="-177800" algn="l">
            <a:lnSpc>
              <a:spcPts val="1900"/>
            </a:lnSpc>
            <a:spcAft>
              <a:spcPts val="600"/>
            </a:spcAft>
          </a:pPr>
          <a:r>
            <a:rPr lang="id-ID" sz="18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	</a:t>
          </a:r>
          <a:r>
            <a:rPr lang="id-ID" sz="18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Penguatan Inkubator </a:t>
          </a:r>
          <a:r>
            <a:rPr lang="id-ID" sz="18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Bisnis Teknologi;</a:t>
          </a:r>
        </a:p>
        <a:p>
          <a:pPr marL="177800" indent="-177800" algn="l">
            <a:lnSpc>
              <a:spcPts val="1900"/>
            </a:lnSpc>
            <a:spcAft>
              <a:spcPts val="600"/>
            </a:spcAft>
          </a:pPr>
          <a:r>
            <a:rPr lang="id-ID" sz="18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</a:t>
          </a:r>
          <a:r>
            <a:rPr lang="id-ID" sz="1800" noProof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Penumbuhan </a:t>
          </a:r>
          <a:r>
            <a:rPr lang="id-ID" sz="1800" i="1" noProof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tenant</a:t>
          </a:r>
          <a:r>
            <a:rPr lang="id-ID" sz="1800" noProof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menjadi </a:t>
          </a:r>
          <a:r>
            <a:rPr lang="id-ID" sz="1800" noProof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Perusahaan Pemula Berbasis teknologi;</a:t>
          </a:r>
        </a:p>
        <a:p>
          <a:pPr marL="177800" indent="-177800" algn="l">
            <a:lnSpc>
              <a:spcPts val="1900"/>
            </a:lnSpc>
            <a:spcAft>
              <a:spcPts val="600"/>
            </a:spcAft>
          </a:pPr>
          <a:r>
            <a:rPr lang="id-ID" sz="18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Pemodelan inkubasi wirausaha baru berbasis </a:t>
          </a:r>
          <a:r>
            <a:rPr lang="id-ID" sz="18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inovasi teknologi</a:t>
          </a:r>
          <a:endParaRPr lang="id-ID" sz="18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1EC38-C9E6-498E-B543-69C7ABEAA1EF}" type="parTrans" cxnId="{A20952D7-FF0B-4200-9749-13E913B0C9D1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027EA36D-8A76-4099-B86C-C7A3FFE5CC71}" type="sibTrans" cxnId="{A20952D7-FF0B-4200-9749-13E913B0C9D1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0CCA2060-828B-4D10-8E24-B72FA378643B}">
      <dgm:prSet phldrT="[Text]" custT="1"/>
      <dgm:spPr>
        <a:solidFill>
          <a:srgbClr val="00B050"/>
        </a:solidFill>
      </dgm:spPr>
      <dgm:t>
        <a:bodyPr anchor="ctr"/>
        <a:lstStyle/>
        <a:p>
          <a:pPr algn="ctr">
            <a:lnSpc>
              <a:spcPts val="2400"/>
            </a:lnSpc>
          </a:pPr>
          <a:r>
            <a:rPr lang="id-ID" sz="2000" i="1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tenant</a:t>
          </a:r>
          <a:r>
            <a:rPr lang="id-ID" sz="20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menjadi perusahaan Pemula Be</a:t>
          </a:r>
          <a:r>
            <a:rPr lang="en-US" sz="20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id-ID" sz="20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basis Teknologi</a:t>
          </a:r>
          <a:endParaRPr lang="id-ID" sz="2000" b="1" noProof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E8EF5-B209-4AC5-8053-3F83B1168DF3}" type="sibTrans" cxnId="{B9FC9EFD-BE75-45C1-8A58-5EC8123DAF9F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DDFB2E3B-37C9-4DBA-98A7-8E2BE4DBB15D}" type="parTrans" cxnId="{B9FC9EFD-BE75-45C1-8A58-5EC8123DAF9F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3E6413C9-6F41-46E6-B0D6-6DEACCA85AAD}">
      <dgm:prSet phldrT="[Text]" custT="1"/>
      <dgm:spPr/>
      <dgm:t>
        <a:bodyPr/>
        <a:lstStyle/>
        <a:p>
          <a:pPr>
            <a:lnSpc>
              <a:spcPts val="2400"/>
            </a:lnSpc>
          </a:pPr>
          <a:r>
            <a:rPr lang="id-ID" sz="20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54 </a:t>
          </a:r>
          <a:r>
            <a:rPr lang="id-ID" sz="2000" i="1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tenant</a:t>
          </a:r>
          <a:r>
            <a:rPr lang="id-ID" sz="20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menjadi </a:t>
          </a:r>
          <a:r>
            <a:rPr lang="id-ID" sz="20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Perusahaan  Pemula Berbasis Teknologi</a:t>
          </a:r>
          <a:endParaRPr lang="id-ID" sz="20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372D9-9FF6-4E03-9F41-590F82522027}" type="sibTrans" cxnId="{DDC53A76-09DE-4A3C-863D-97CEAECBD1C0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4D68FBC4-B471-49B4-9550-0013B2F78848}" type="parTrans" cxnId="{DDC53A76-09DE-4A3C-863D-97CEAECBD1C0}">
      <dgm:prSet/>
      <dgm:spPr/>
      <dgm:t>
        <a:bodyPr/>
        <a:lstStyle/>
        <a:p>
          <a:endParaRPr lang="id-ID" noProof="0">
            <a:latin typeface="Gisha" pitchFamily="34" charset="-79"/>
            <a:cs typeface="Gisha" pitchFamily="34" charset="-79"/>
          </a:endParaRPr>
        </a:p>
      </dgm:t>
    </dgm:pt>
    <dgm:pt modelId="{35F97AAA-CB9D-48A8-BD86-7C31221D815E}" type="pres">
      <dgm:prSet presAssocID="{B3037E68-86E6-41B1-9B87-EC8B0FEB47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118D6-E581-4CA8-8F61-C277326FD248}" type="pres">
      <dgm:prSet presAssocID="{5B139F23-4D15-45BC-B86E-304A1A165A77}" presName="roof" presStyleLbl="dkBgShp" presStyleIdx="0" presStyleCnt="2" custScaleX="33407" custScaleY="46236" custLinFactNeighborX="-33784" custLinFactNeighborY="-10538"/>
      <dgm:spPr/>
      <dgm:t>
        <a:bodyPr/>
        <a:lstStyle/>
        <a:p>
          <a:endParaRPr lang="en-US"/>
        </a:p>
      </dgm:t>
    </dgm:pt>
    <dgm:pt modelId="{F173CC09-8773-4596-A4E8-F0CF797526CA}" type="pres">
      <dgm:prSet presAssocID="{5B139F23-4D15-45BC-B86E-304A1A165A77}" presName="pillars" presStyleCnt="0"/>
      <dgm:spPr/>
    </dgm:pt>
    <dgm:pt modelId="{CF5F6523-FB3E-4972-B8ED-0CF35036AD55}" type="pres">
      <dgm:prSet presAssocID="{5B139F23-4D15-45BC-B86E-304A1A165A77}" presName="pillar1" presStyleLbl="node1" presStyleIdx="0" presStyleCnt="3" custScaleX="66963" custScaleY="127517" custLinFactNeighborX="1396" custLinFactNeighborY="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9C1F1-5B46-4AF1-A958-2ADDB983862D}" type="pres">
      <dgm:prSet presAssocID="{0CCA2060-828B-4D10-8E24-B72FA378643B}" presName="pillarX" presStyleLbl="node1" presStyleIdx="1" presStyleCnt="3" custScaleX="67222" custScaleY="125738" custLinFactNeighborX="1106" custLinFactNeighborY="-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5320C-26C3-44F5-87B7-1F1B3380E5D8}" type="pres">
      <dgm:prSet presAssocID="{3E6413C9-6F41-46E6-B0D6-6DEACCA85AAD}" presName="pillarX" presStyleLbl="node1" presStyleIdx="2" presStyleCnt="3" custScaleX="64463" custScaleY="130242" custLinFactNeighborX="3" custLinFactNeighborY="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F41BE-4BBE-4402-97B9-8F0533A76322}" type="pres">
      <dgm:prSet presAssocID="{5B139F23-4D15-45BC-B86E-304A1A165A77}" presName="base" presStyleLbl="dkBgShp" presStyleIdx="1" presStyleCnt="2" custLinFactY="29980" custLinFactNeighborY="100000"/>
      <dgm:spPr>
        <a:solidFill>
          <a:srgbClr val="FFC000"/>
        </a:solidFill>
      </dgm:spPr>
    </dgm:pt>
  </dgm:ptLst>
  <dgm:cxnLst>
    <dgm:cxn modelId="{0F881384-5E57-478A-AD05-D8DC1748D08D}" type="presOf" srcId="{7F048563-2FE9-411F-84C1-DBEF2A2DF4A1}" destId="{CF5F6523-FB3E-4972-B8ED-0CF35036AD55}" srcOrd="0" destOrd="0" presId="urn:microsoft.com/office/officeart/2005/8/layout/hList3"/>
    <dgm:cxn modelId="{DDC53A76-09DE-4A3C-863D-97CEAECBD1C0}" srcId="{5B139F23-4D15-45BC-B86E-304A1A165A77}" destId="{3E6413C9-6F41-46E6-B0D6-6DEACCA85AAD}" srcOrd="2" destOrd="0" parTransId="{4D68FBC4-B471-49B4-9550-0013B2F78848}" sibTransId="{8FD372D9-9FF6-4E03-9F41-590F82522027}"/>
    <dgm:cxn modelId="{0665B8DF-9050-4437-A32C-050AE18556B1}" type="presOf" srcId="{0CCA2060-828B-4D10-8E24-B72FA378643B}" destId="{28E9C1F1-5B46-4AF1-A958-2ADDB983862D}" srcOrd="0" destOrd="0" presId="urn:microsoft.com/office/officeart/2005/8/layout/hList3"/>
    <dgm:cxn modelId="{B9FC9EFD-BE75-45C1-8A58-5EC8123DAF9F}" srcId="{5B139F23-4D15-45BC-B86E-304A1A165A77}" destId="{0CCA2060-828B-4D10-8E24-B72FA378643B}" srcOrd="1" destOrd="0" parTransId="{DDFB2E3B-37C9-4DBA-98A7-8E2BE4DBB15D}" sibTransId="{FF1E8EF5-B209-4AC5-8053-3F83B1168DF3}"/>
    <dgm:cxn modelId="{09E2B38F-7E94-4588-A795-F9117BAFD6A4}" srcId="{B3037E68-86E6-41B1-9B87-EC8B0FEB4714}" destId="{5B139F23-4D15-45BC-B86E-304A1A165A77}" srcOrd="0" destOrd="0" parTransId="{DD0D6CF0-B383-4E30-98CF-7B649DB05D33}" sibTransId="{88EF06DA-5333-48BF-A769-34F1BDA05860}"/>
    <dgm:cxn modelId="{5F706998-3EF6-4650-BD92-7C0BF0521F23}" type="presOf" srcId="{5B139F23-4D15-45BC-B86E-304A1A165A77}" destId="{09C118D6-E581-4CA8-8F61-C277326FD248}" srcOrd="0" destOrd="0" presId="urn:microsoft.com/office/officeart/2005/8/layout/hList3"/>
    <dgm:cxn modelId="{03F833F0-B13A-4AEE-B2CC-595876328FBC}" type="presOf" srcId="{B3037E68-86E6-41B1-9B87-EC8B0FEB4714}" destId="{35F97AAA-CB9D-48A8-BD86-7C31221D815E}" srcOrd="0" destOrd="0" presId="urn:microsoft.com/office/officeart/2005/8/layout/hList3"/>
    <dgm:cxn modelId="{A20952D7-FF0B-4200-9749-13E913B0C9D1}" srcId="{5B139F23-4D15-45BC-B86E-304A1A165A77}" destId="{7F048563-2FE9-411F-84C1-DBEF2A2DF4A1}" srcOrd="0" destOrd="0" parTransId="{CF91EC38-C9E6-498E-B543-69C7ABEAA1EF}" sibTransId="{027EA36D-8A76-4099-B86C-C7A3FFE5CC71}"/>
    <dgm:cxn modelId="{00E17145-A814-4086-AB3B-4CB13CD4F31D}" type="presOf" srcId="{3E6413C9-6F41-46E6-B0D6-6DEACCA85AAD}" destId="{BB45320C-26C3-44F5-87B7-1F1B3380E5D8}" srcOrd="0" destOrd="0" presId="urn:microsoft.com/office/officeart/2005/8/layout/hList3"/>
    <dgm:cxn modelId="{BE906D0F-89C8-47F4-A2B7-ADF73A7C8FC4}" type="presParOf" srcId="{35F97AAA-CB9D-48A8-BD86-7C31221D815E}" destId="{09C118D6-E581-4CA8-8F61-C277326FD248}" srcOrd="0" destOrd="0" presId="urn:microsoft.com/office/officeart/2005/8/layout/hList3"/>
    <dgm:cxn modelId="{01D3C42D-CD10-4652-9602-32A3C90F2FE8}" type="presParOf" srcId="{35F97AAA-CB9D-48A8-BD86-7C31221D815E}" destId="{F173CC09-8773-4596-A4E8-F0CF797526CA}" srcOrd="1" destOrd="0" presId="urn:microsoft.com/office/officeart/2005/8/layout/hList3"/>
    <dgm:cxn modelId="{C3A50D05-8CB4-4B74-BEAC-257D11D9F503}" type="presParOf" srcId="{F173CC09-8773-4596-A4E8-F0CF797526CA}" destId="{CF5F6523-FB3E-4972-B8ED-0CF35036AD55}" srcOrd="0" destOrd="0" presId="urn:microsoft.com/office/officeart/2005/8/layout/hList3"/>
    <dgm:cxn modelId="{E21FB670-BD64-4C09-AFDB-43C42C9E48A7}" type="presParOf" srcId="{F173CC09-8773-4596-A4E8-F0CF797526CA}" destId="{28E9C1F1-5B46-4AF1-A958-2ADDB983862D}" srcOrd="1" destOrd="0" presId="urn:microsoft.com/office/officeart/2005/8/layout/hList3"/>
    <dgm:cxn modelId="{2FF68E6D-B59D-425B-8A86-E00416626A30}" type="presParOf" srcId="{F173CC09-8773-4596-A4E8-F0CF797526CA}" destId="{BB45320C-26C3-44F5-87B7-1F1B3380E5D8}" srcOrd="2" destOrd="0" presId="urn:microsoft.com/office/officeart/2005/8/layout/hList3"/>
    <dgm:cxn modelId="{FBA5700D-C704-4995-ADE8-3A10D39CD205}" type="presParOf" srcId="{35F97AAA-CB9D-48A8-BD86-7C31221D815E}" destId="{DF1F41BE-4BBE-4402-97B9-8F0533A7632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A71CB-BCD6-458A-97DF-6F0F6F4E879E}">
      <dsp:nvSpPr>
        <dsp:cNvPr id="0" name=""/>
        <dsp:cNvSpPr/>
      </dsp:nvSpPr>
      <dsp:spPr>
        <a:xfrm>
          <a:off x="218812" y="865128"/>
          <a:ext cx="1677278" cy="16576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Publikasi Internasional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812" y="865128"/>
        <a:ext cx="1677278" cy="1657627"/>
      </dsp:txXfrm>
    </dsp:sp>
    <dsp:sp modelId="{D51FC66A-21EE-4249-8DDF-9E5C0221BF8A}">
      <dsp:nvSpPr>
        <dsp:cNvPr id="0" name=""/>
        <dsp:cNvSpPr/>
      </dsp:nvSpPr>
      <dsp:spPr>
        <a:xfrm>
          <a:off x="-585713" y="126538"/>
          <a:ext cx="2991573" cy="311841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2C0F3-BCE1-4AA1-8665-1B558E1D5B3B}">
      <dsp:nvSpPr>
        <dsp:cNvPr id="0" name=""/>
        <dsp:cNvSpPr/>
      </dsp:nvSpPr>
      <dsp:spPr>
        <a:xfrm>
          <a:off x="1273551" y="0"/>
          <a:ext cx="795283" cy="79511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1BECC0-BCA3-4622-A51F-394C426EE816}">
      <dsp:nvSpPr>
        <dsp:cNvPr id="0" name=""/>
        <dsp:cNvSpPr/>
      </dsp:nvSpPr>
      <dsp:spPr>
        <a:xfrm>
          <a:off x="2237347" y="52674"/>
          <a:ext cx="1977498" cy="47756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Insentif Artikel Terbit di Jurnal Internasional </a:t>
          </a:r>
          <a:r>
            <a:rPr lang="en-US" sz="16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(100)</a:t>
          </a:r>
          <a:endParaRPr lang="en-US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7347" y="52674"/>
        <a:ext cx="1977498" cy="477560"/>
      </dsp:txXfrm>
    </dsp:sp>
    <dsp:sp modelId="{EEC65470-CB88-42D6-ADB3-A319887DCE40}">
      <dsp:nvSpPr>
        <dsp:cNvPr id="0" name=""/>
        <dsp:cNvSpPr/>
      </dsp:nvSpPr>
      <dsp:spPr>
        <a:xfrm>
          <a:off x="1925517" y="717408"/>
          <a:ext cx="795283" cy="795117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E47EE4-5B9F-4938-B37A-FC310F411A39}">
      <dsp:nvSpPr>
        <dsp:cNvPr id="0" name=""/>
        <dsp:cNvSpPr/>
      </dsp:nvSpPr>
      <dsp:spPr>
        <a:xfrm>
          <a:off x="2883270" y="730515"/>
          <a:ext cx="1611066" cy="7696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Pelatihan Penulisan Artikel Internasional </a:t>
          </a:r>
          <a:r>
            <a:rPr lang="en-US" sz="14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(400)</a:t>
          </a:r>
          <a:endParaRPr lang="en-US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3270" y="730515"/>
        <a:ext cx="1611066" cy="769687"/>
      </dsp:txXfrm>
    </dsp:sp>
    <dsp:sp modelId="{1537B583-8F64-4435-8D1D-532EE44CB3C8}">
      <dsp:nvSpPr>
        <dsp:cNvPr id="0" name=""/>
        <dsp:cNvSpPr/>
      </dsp:nvSpPr>
      <dsp:spPr>
        <a:xfrm>
          <a:off x="1972673" y="1704090"/>
          <a:ext cx="795283" cy="795117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829133-08C1-45FF-AF56-7C2BAFD0539B}">
      <dsp:nvSpPr>
        <dsp:cNvPr id="0" name=""/>
        <dsp:cNvSpPr/>
      </dsp:nvSpPr>
      <dsp:spPr>
        <a:xfrm>
          <a:off x="2911115" y="1838061"/>
          <a:ext cx="1555377" cy="7696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Penyelenggaraan Konferensi Internasional di Indonesia </a:t>
          </a:r>
          <a:r>
            <a:rPr lang="en-US" sz="14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(19)</a:t>
          </a:r>
          <a:endParaRPr lang="en-US" sz="1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1115" y="1838061"/>
        <a:ext cx="1555377" cy="769687"/>
      </dsp:txXfrm>
    </dsp:sp>
    <dsp:sp modelId="{5A944AED-2243-4D8F-AB39-EECC822E7B30}">
      <dsp:nvSpPr>
        <dsp:cNvPr id="0" name=""/>
        <dsp:cNvSpPr/>
      </dsp:nvSpPr>
      <dsp:spPr>
        <a:xfrm>
          <a:off x="1273551" y="2563901"/>
          <a:ext cx="795283" cy="79511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21AF41-AAA3-4D50-89C9-DF5C1EA4B06A}">
      <dsp:nvSpPr>
        <dsp:cNvPr id="0" name=""/>
        <dsp:cNvSpPr/>
      </dsp:nvSpPr>
      <dsp:spPr>
        <a:xfrm>
          <a:off x="2188078" y="2659332"/>
          <a:ext cx="2169635" cy="7696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Mengikuti Konferensi Internasional di LN </a:t>
          </a:r>
          <a:r>
            <a:rPr lang="en-US" sz="14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(225</a:t>
          </a: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8078" y="2659332"/>
        <a:ext cx="2169635" cy="7696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A71CB-BCD6-458A-97DF-6F0F6F4E879E}">
      <dsp:nvSpPr>
        <dsp:cNvPr id="0" name=""/>
        <dsp:cNvSpPr/>
      </dsp:nvSpPr>
      <dsp:spPr>
        <a:xfrm>
          <a:off x="218812" y="865128"/>
          <a:ext cx="1677278" cy="16576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Jurnal </a:t>
          </a:r>
          <a:r>
            <a:rPr lang="en-US" sz="2000" b="1" kern="120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Internasional</a:t>
          </a:r>
          <a:endParaRPr lang="en-US" sz="2000" b="1" kern="120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812" y="865128"/>
        <a:ext cx="1677278" cy="1657627"/>
      </dsp:txXfrm>
    </dsp:sp>
    <dsp:sp modelId="{D51FC66A-21EE-4249-8DDF-9E5C0221BF8A}">
      <dsp:nvSpPr>
        <dsp:cNvPr id="0" name=""/>
        <dsp:cNvSpPr/>
      </dsp:nvSpPr>
      <dsp:spPr>
        <a:xfrm>
          <a:off x="-585713" y="126538"/>
          <a:ext cx="2991573" cy="311841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2C0F3-BCE1-4AA1-8665-1B558E1D5B3B}">
      <dsp:nvSpPr>
        <dsp:cNvPr id="0" name=""/>
        <dsp:cNvSpPr/>
      </dsp:nvSpPr>
      <dsp:spPr>
        <a:xfrm>
          <a:off x="1273551" y="0"/>
          <a:ext cx="795283" cy="79511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BECC0-BCA3-4622-A51F-394C426EE816}">
      <dsp:nvSpPr>
        <dsp:cNvPr id="0" name=""/>
        <dsp:cNvSpPr/>
      </dsp:nvSpPr>
      <dsp:spPr>
        <a:xfrm>
          <a:off x="2182750" y="52674"/>
          <a:ext cx="1800935" cy="47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Bantuan Internasionalisasi Jurnal Ilmiah </a:t>
          </a:r>
          <a:r>
            <a:rPr lang="en-US" sz="16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(25)</a:t>
          </a:r>
          <a:endParaRPr lang="en-US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2750" y="52674"/>
        <a:ext cx="1800935" cy="477560"/>
      </dsp:txXfrm>
    </dsp:sp>
    <dsp:sp modelId="{EEC65470-CB88-42D6-ADB3-A319887DCE40}">
      <dsp:nvSpPr>
        <dsp:cNvPr id="0" name=""/>
        <dsp:cNvSpPr/>
      </dsp:nvSpPr>
      <dsp:spPr>
        <a:xfrm>
          <a:off x="1925517" y="717408"/>
          <a:ext cx="795283" cy="795117"/>
        </a:xfrm>
        <a:prstGeom prst="ellipse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47EE4-5B9F-4938-B37A-FC310F411A39}">
      <dsp:nvSpPr>
        <dsp:cNvPr id="0" name=""/>
        <dsp:cNvSpPr/>
      </dsp:nvSpPr>
      <dsp:spPr>
        <a:xfrm>
          <a:off x="2818085" y="730515"/>
          <a:ext cx="1611066" cy="76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Workshop Internasionalisasi Jurnal Ilmiah </a:t>
          </a:r>
          <a:r>
            <a:rPr lang="en-US" sz="14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(43)</a:t>
          </a:r>
          <a:endParaRPr lang="en-US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8085" y="730515"/>
        <a:ext cx="1611066" cy="769687"/>
      </dsp:txXfrm>
    </dsp:sp>
    <dsp:sp modelId="{1537B583-8F64-4435-8D1D-532EE44CB3C8}">
      <dsp:nvSpPr>
        <dsp:cNvPr id="0" name=""/>
        <dsp:cNvSpPr/>
      </dsp:nvSpPr>
      <dsp:spPr>
        <a:xfrm>
          <a:off x="1972673" y="1704090"/>
          <a:ext cx="795283" cy="795117"/>
        </a:xfrm>
        <a:prstGeom prst="ellipse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29133-08C1-45FF-AF56-7C2BAFD0539B}">
      <dsp:nvSpPr>
        <dsp:cNvPr id="0" name=""/>
        <dsp:cNvSpPr/>
      </dsp:nvSpPr>
      <dsp:spPr>
        <a:xfrm>
          <a:off x="2911115" y="1838061"/>
          <a:ext cx="1555377" cy="76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Langganan basis data e-Jurnal </a:t>
          </a:r>
          <a:r>
            <a:rPr lang="en-US" sz="14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(4)</a:t>
          </a:r>
          <a:endParaRPr lang="en-US" sz="1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1115" y="1838061"/>
        <a:ext cx="1555377" cy="769687"/>
      </dsp:txXfrm>
    </dsp:sp>
    <dsp:sp modelId="{5A944AED-2243-4D8F-AB39-EECC822E7B30}">
      <dsp:nvSpPr>
        <dsp:cNvPr id="0" name=""/>
        <dsp:cNvSpPr/>
      </dsp:nvSpPr>
      <dsp:spPr>
        <a:xfrm>
          <a:off x="1273551" y="2563901"/>
          <a:ext cx="795283" cy="79511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1AF41-AAA3-4D50-89C9-DF5C1EA4B06A}">
      <dsp:nvSpPr>
        <dsp:cNvPr id="0" name=""/>
        <dsp:cNvSpPr/>
      </dsp:nvSpPr>
      <dsp:spPr>
        <a:xfrm>
          <a:off x="2259528" y="2659332"/>
          <a:ext cx="2026756" cy="76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Sosialisasi, Monitoring, Evaluasi e-Journal </a:t>
          </a:r>
          <a:r>
            <a:rPr lang="en-US" sz="1400" b="1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(900)</a:t>
          </a:r>
          <a:endParaRPr lang="en-US" sz="1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9528" y="2659332"/>
        <a:ext cx="2026756" cy="769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B352E-7ACD-4F0B-87AC-390F84B55B0E}">
      <dsp:nvSpPr>
        <dsp:cNvPr id="0" name=""/>
        <dsp:cNvSpPr/>
      </dsp:nvSpPr>
      <dsp:spPr>
        <a:xfrm>
          <a:off x="5540" y="480966"/>
          <a:ext cx="1822424" cy="926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KAJIAN PEMBANGUNAN SOSIAL BUDAYA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0" y="480966"/>
        <a:ext cx="1822424" cy="926312"/>
      </dsp:txXfrm>
    </dsp:sp>
    <dsp:sp modelId="{80211E17-60D4-4B00-9EED-BDC70B4F8D00}">
      <dsp:nvSpPr>
        <dsp:cNvPr id="0" name=""/>
        <dsp:cNvSpPr/>
      </dsp:nvSpPr>
      <dsp:spPr>
        <a:xfrm>
          <a:off x="187782" y="1407279"/>
          <a:ext cx="182242" cy="42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891"/>
              </a:lnTo>
              <a:lnTo>
                <a:pt x="182242" y="422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A67FB-DACE-46F6-94FB-E5E7C8F9B129}">
      <dsp:nvSpPr>
        <dsp:cNvPr id="0" name=""/>
        <dsp:cNvSpPr/>
      </dsp:nvSpPr>
      <dsp:spPr>
        <a:xfrm>
          <a:off x="370025" y="1548242"/>
          <a:ext cx="1399406" cy="5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Kearifan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Lokal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025" y="1548242"/>
        <a:ext cx="1399406" cy="563854"/>
      </dsp:txXfrm>
    </dsp:sp>
    <dsp:sp modelId="{0C0537C3-4385-4239-85A1-3A331D94FFC5}">
      <dsp:nvSpPr>
        <dsp:cNvPr id="0" name=""/>
        <dsp:cNvSpPr/>
      </dsp:nvSpPr>
      <dsp:spPr>
        <a:xfrm>
          <a:off x="187782" y="1407279"/>
          <a:ext cx="182242" cy="112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709"/>
              </a:lnTo>
              <a:lnTo>
                <a:pt x="182242" y="11277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FD3B8-BB18-4CF9-BA4E-8DCAAC1EE0AD}">
      <dsp:nvSpPr>
        <dsp:cNvPr id="0" name=""/>
        <dsp:cNvSpPr/>
      </dsp:nvSpPr>
      <dsp:spPr>
        <a:xfrm>
          <a:off x="370025" y="2253061"/>
          <a:ext cx="1399406" cy="5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Indigenous Studies</a:t>
          </a:r>
        </a:p>
      </dsp:txBody>
      <dsp:txXfrm>
        <a:off x="370025" y="2253061"/>
        <a:ext cx="1399406" cy="563854"/>
      </dsp:txXfrm>
    </dsp:sp>
    <dsp:sp modelId="{BFC9ECA1-00FF-4063-BCBF-8412D2DA95D1}">
      <dsp:nvSpPr>
        <dsp:cNvPr id="0" name=""/>
        <dsp:cNvSpPr/>
      </dsp:nvSpPr>
      <dsp:spPr>
        <a:xfrm>
          <a:off x="187782" y="1407279"/>
          <a:ext cx="182242" cy="1832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528"/>
              </a:lnTo>
              <a:lnTo>
                <a:pt x="182242" y="18325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46DAF-E893-4EFC-8F21-577F5B2F631C}">
      <dsp:nvSpPr>
        <dsp:cNvPr id="0" name=""/>
        <dsp:cNvSpPr/>
      </dsp:nvSpPr>
      <dsp:spPr>
        <a:xfrm>
          <a:off x="370025" y="2957880"/>
          <a:ext cx="1399406" cy="5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Global Village</a:t>
          </a:r>
        </a:p>
      </dsp:txBody>
      <dsp:txXfrm>
        <a:off x="370025" y="2957880"/>
        <a:ext cx="1399406" cy="563854"/>
      </dsp:txXfrm>
    </dsp:sp>
    <dsp:sp modelId="{B9502AC6-1C95-4874-B8E3-1DAB68C792CE}">
      <dsp:nvSpPr>
        <dsp:cNvPr id="0" name=""/>
        <dsp:cNvSpPr/>
      </dsp:nvSpPr>
      <dsp:spPr>
        <a:xfrm>
          <a:off x="2109892" y="480966"/>
          <a:ext cx="1822424" cy="9263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KAJIAN SUSTAINABLE MOBILITY</a:t>
          </a:r>
        </a:p>
      </dsp:txBody>
      <dsp:txXfrm>
        <a:off x="2109892" y="480966"/>
        <a:ext cx="1822424" cy="926317"/>
      </dsp:txXfrm>
    </dsp:sp>
    <dsp:sp modelId="{0028EED9-BFDF-42F4-AD3E-2ABDFDE9FBAB}">
      <dsp:nvSpPr>
        <dsp:cNvPr id="0" name=""/>
        <dsp:cNvSpPr/>
      </dsp:nvSpPr>
      <dsp:spPr>
        <a:xfrm>
          <a:off x="2292134" y="1407284"/>
          <a:ext cx="182242" cy="42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891"/>
              </a:lnTo>
              <a:lnTo>
                <a:pt x="182242" y="422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D780B-5F2F-45BD-8BCE-09861285A7D6}">
      <dsp:nvSpPr>
        <dsp:cNvPr id="0" name=""/>
        <dsp:cNvSpPr/>
      </dsp:nvSpPr>
      <dsp:spPr>
        <a:xfrm>
          <a:off x="2474376" y="1548248"/>
          <a:ext cx="1399406" cy="5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Urban Planning &amp; Transportation</a:t>
          </a:r>
        </a:p>
      </dsp:txBody>
      <dsp:txXfrm>
        <a:off x="2474376" y="1548248"/>
        <a:ext cx="1399406" cy="563854"/>
      </dsp:txXfrm>
    </dsp:sp>
    <dsp:sp modelId="{6ADC0424-F5B0-4822-A9D5-0DBBA6768DA6}">
      <dsp:nvSpPr>
        <dsp:cNvPr id="0" name=""/>
        <dsp:cNvSpPr/>
      </dsp:nvSpPr>
      <dsp:spPr>
        <a:xfrm>
          <a:off x="4214243" y="480966"/>
          <a:ext cx="1822424" cy="9378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KAJIAN PENGUATAN MODAL SOSIAL</a:t>
          </a:r>
        </a:p>
      </dsp:txBody>
      <dsp:txXfrm>
        <a:off x="4214243" y="480966"/>
        <a:ext cx="1822424" cy="937882"/>
      </dsp:txXfrm>
    </dsp:sp>
    <dsp:sp modelId="{EF381F76-D02C-453A-83BC-2E1F2503486A}">
      <dsp:nvSpPr>
        <dsp:cNvPr id="0" name=""/>
        <dsp:cNvSpPr/>
      </dsp:nvSpPr>
      <dsp:spPr>
        <a:xfrm>
          <a:off x="4396486" y="1418849"/>
          <a:ext cx="182242" cy="51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851"/>
              </a:lnTo>
              <a:lnTo>
                <a:pt x="182242" y="5158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FAAFE-0898-4195-A3A5-AE3ECB50C6E2}">
      <dsp:nvSpPr>
        <dsp:cNvPr id="0" name=""/>
        <dsp:cNvSpPr/>
      </dsp:nvSpPr>
      <dsp:spPr>
        <a:xfrm>
          <a:off x="4578728" y="1559813"/>
          <a:ext cx="1551800" cy="749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Reforma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Agraria</a:t>
          </a: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8728" y="1559813"/>
        <a:ext cx="1551800" cy="749774"/>
      </dsp:txXfrm>
    </dsp:sp>
    <dsp:sp modelId="{5873FAD2-3F7F-49AB-8A93-B730E6CCC69B}">
      <dsp:nvSpPr>
        <dsp:cNvPr id="0" name=""/>
        <dsp:cNvSpPr/>
      </dsp:nvSpPr>
      <dsp:spPr>
        <a:xfrm>
          <a:off x="4396486" y="1418849"/>
          <a:ext cx="182242" cy="140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589"/>
              </a:lnTo>
              <a:lnTo>
                <a:pt x="182242" y="14065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97F59-22B8-4670-8AE4-6F79EC7E38DA}">
      <dsp:nvSpPr>
        <dsp:cNvPr id="0" name=""/>
        <dsp:cNvSpPr/>
      </dsp:nvSpPr>
      <dsp:spPr>
        <a:xfrm>
          <a:off x="4578728" y="2450551"/>
          <a:ext cx="1551800" cy="749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Pengentasan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Kmeiskinan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Kemandirian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Pangan</a:t>
          </a: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8728" y="2450551"/>
        <a:ext cx="1551800" cy="749774"/>
      </dsp:txXfrm>
    </dsp:sp>
    <dsp:sp modelId="{5412F802-2C29-495C-8F9D-9EEB7A4A4A62}">
      <dsp:nvSpPr>
        <dsp:cNvPr id="0" name=""/>
        <dsp:cNvSpPr/>
      </dsp:nvSpPr>
      <dsp:spPr>
        <a:xfrm>
          <a:off x="4396486" y="1418849"/>
          <a:ext cx="182242" cy="229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328"/>
              </a:lnTo>
              <a:lnTo>
                <a:pt x="182242" y="22973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734DA-EC96-4C21-9866-069FB8E2E04D}">
      <dsp:nvSpPr>
        <dsp:cNvPr id="0" name=""/>
        <dsp:cNvSpPr/>
      </dsp:nvSpPr>
      <dsp:spPr>
        <a:xfrm>
          <a:off x="4578728" y="3341290"/>
          <a:ext cx="1551800" cy="749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Rekayasa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Sosial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Pengembangan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Pedesaan</a:t>
          </a: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8728" y="3341290"/>
        <a:ext cx="1551800" cy="749774"/>
      </dsp:txXfrm>
    </dsp:sp>
    <dsp:sp modelId="{440F8490-853F-4A9E-8504-6226288745E8}">
      <dsp:nvSpPr>
        <dsp:cNvPr id="0" name=""/>
        <dsp:cNvSpPr/>
      </dsp:nvSpPr>
      <dsp:spPr>
        <a:xfrm>
          <a:off x="6318595" y="480966"/>
          <a:ext cx="1822424" cy="8996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KAJIAN EKONOMI DAN SUMBER DAYA MANUSIA</a:t>
          </a:r>
        </a:p>
      </dsp:txBody>
      <dsp:txXfrm>
        <a:off x="6318595" y="480966"/>
        <a:ext cx="1822424" cy="899681"/>
      </dsp:txXfrm>
    </dsp:sp>
    <dsp:sp modelId="{798FC3D0-25F2-46E4-BEAA-5FEACAD945F2}">
      <dsp:nvSpPr>
        <dsp:cNvPr id="0" name=""/>
        <dsp:cNvSpPr/>
      </dsp:nvSpPr>
      <dsp:spPr>
        <a:xfrm>
          <a:off x="6500837" y="1380648"/>
          <a:ext cx="182242" cy="42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891"/>
              </a:lnTo>
              <a:lnTo>
                <a:pt x="182242" y="422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D17D4-9677-4897-AE47-7E582D264D78}">
      <dsp:nvSpPr>
        <dsp:cNvPr id="0" name=""/>
        <dsp:cNvSpPr/>
      </dsp:nvSpPr>
      <dsp:spPr>
        <a:xfrm>
          <a:off x="6683080" y="1521611"/>
          <a:ext cx="1399406" cy="563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Kewirausahaan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Koperasi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UMKM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3080" y="1521611"/>
        <a:ext cx="1399406" cy="5638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C118D6-E581-4CA8-8F61-C277326FD248}">
      <dsp:nvSpPr>
        <dsp:cNvPr id="0" name=""/>
        <dsp:cNvSpPr/>
      </dsp:nvSpPr>
      <dsp:spPr>
        <a:xfrm>
          <a:off x="0" y="0"/>
          <a:ext cx="2795788" cy="485540"/>
        </a:xfrm>
        <a:prstGeom prst="rect">
          <a:avLst/>
        </a:prstGeom>
        <a:solidFill>
          <a:srgbClr val="7030A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TUJUAN</a:t>
          </a:r>
          <a:endParaRPr lang="id-ID" sz="2000" b="1" kern="12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795788" cy="485540"/>
      </dsp:txXfrm>
    </dsp:sp>
    <dsp:sp modelId="{CF5F6523-FB3E-4972-B8ED-0CF35036AD55}">
      <dsp:nvSpPr>
        <dsp:cNvPr id="0" name=""/>
        <dsp:cNvSpPr/>
      </dsp:nvSpPr>
      <dsp:spPr>
        <a:xfrm>
          <a:off x="62691" y="592188"/>
          <a:ext cx="2818441" cy="2812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7800" lvl="0" indent="-177800" algn="l" defTabSz="800100">
            <a:lnSpc>
              <a:spcPts val="1900"/>
            </a:lnSpc>
            <a:spcBef>
              <a:spcPct val="0"/>
            </a:spcBef>
            <a:spcAft>
              <a:spcPts val="600"/>
            </a:spcAft>
          </a:pPr>
          <a:r>
            <a:rPr lang="id-ID" sz="18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	</a:t>
          </a:r>
          <a:r>
            <a:rPr lang="id-ID" sz="18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Penguatan Inkubator </a:t>
          </a:r>
          <a:r>
            <a:rPr lang="id-ID" sz="18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Bisnis Teknologi;</a:t>
          </a:r>
        </a:p>
        <a:p>
          <a:pPr marL="177800" lvl="0" indent="-177800" algn="l" defTabSz="800100">
            <a:lnSpc>
              <a:spcPts val="1900"/>
            </a:lnSpc>
            <a:spcBef>
              <a:spcPct val="0"/>
            </a:spcBef>
            <a:spcAft>
              <a:spcPts val="600"/>
            </a:spcAft>
          </a:pPr>
          <a:r>
            <a:rPr lang="id-ID" sz="18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</a:t>
          </a:r>
          <a:r>
            <a:rPr lang="id-ID" sz="1800" kern="1200" noProof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Penumbuhan </a:t>
          </a:r>
          <a:r>
            <a:rPr lang="id-ID" sz="1800" i="1" kern="1200" noProof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tenant</a:t>
          </a:r>
          <a:r>
            <a:rPr lang="id-ID" sz="1800" kern="1200" noProof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menjadi </a:t>
          </a:r>
          <a:r>
            <a:rPr lang="id-ID" sz="1800" kern="1200" noProof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Perusahaan Pemula Berbasis teknologi;</a:t>
          </a:r>
        </a:p>
        <a:p>
          <a:pPr marL="177800" lvl="0" indent="-177800" algn="l" defTabSz="800100">
            <a:lnSpc>
              <a:spcPts val="1900"/>
            </a:lnSpc>
            <a:spcBef>
              <a:spcPct val="0"/>
            </a:spcBef>
            <a:spcAft>
              <a:spcPts val="600"/>
            </a:spcAft>
          </a:pPr>
          <a:r>
            <a:rPr lang="id-ID" sz="18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	Pemodelan inkubasi wirausaha baru berbasis </a:t>
          </a:r>
          <a:r>
            <a:rPr lang="id-ID" sz="18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inovasi teknologi</a:t>
          </a:r>
          <a:endParaRPr lang="id-ID" sz="18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91" y="592188"/>
        <a:ext cx="2818441" cy="2812114"/>
      </dsp:txXfrm>
    </dsp:sp>
    <dsp:sp modelId="{28E9C1F1-5B46-4AF1-A958-2ADDB983862D}">
      <dsp:nvSpPr>
        <dsp:cNvPr id="0" name=""/>
        <dsp:cNvSpPr/>
      </dsp:nvSpPr>
      <dsp:spPr>
        <a:xfrm>
          <a:off x="2868926" y="561744"/>
          <a:ext cx="2829342" cy="277288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id-ID" sz="2000" i="1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tenant</a:t>
          </a:r>
          <a:r>
            <a:rPr lang="id-ID" sz="20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menjadi perusahaan Pemula Be</a:t>
          </a:r>
          <a:r>
            <a:rPr lang="en-US" sz="20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</a:t>
          </a:r>
          <a:r>
            <a:rPr lang="id-ID" sz="20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basis Teknologi</a:t>
          </a:r>
          <a:endParaRPr lang="id-ID" sz="2000" b="1" kern="1200" noProof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8926" y="561744"/>
        <a:ext cx="2829342" cy="2772882"/>
      </dsp:txXfrm>
    </dsp:sp>
    <dsp:sp modelId="{BB45320C-26C3-44F5-87B7-1F1B3380E5D8}">
      <dsp:nvSpPr>
        <dsp:cNvPr id="0" name=""/>
        <dsp:cNvSpPr/>
      </dsp:nvSpPr>
      <dsp:spPr>
        <a:xfrm>
          <a:off x="5651844" y="555988"/>
          <a:ext cx="2713217" cy="287220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54 </a:t>
          </a:r>
          <a:r>
            <a:rPr lang="id-ID" sz="2000" i="1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tenant</a:t>
          </a:r>
          <a:r>
            <a:rPr lang="id-ID" sz="20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kern="1200" noProof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menjadi </a:t>
          </a:r>
          <a:r>
            <a:rPr lang="id-ID" sz="20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Perusahaan  Pemula Berbasis Teknologi</a:t>
          </a:r>
          <a:endParaRPr lang="id-ID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1844" y="555988"/>
        <a:ext cx="2713217" cy="2872208"/>
      </dsp:txXfrm>
    </dsp:sp>
    <dsp:sp modelId="{DF1F41BE-4BBE-4402-97B9-8F0533A76322}">
      <dsp:nvSpPr>
        <dsp:cNvPr id="0" name=""/>
        <dsp:cNvSpPr/>
      </dsp:nvSpPr>
      <dsp:spPr>
        <a:xfrm>
          <a:off x="0" y="3255422"/>
          <a:ext cx="8368869" cy="245031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7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8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3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3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lnSpAfParP" val="10"/>
              <dgm:param type="parTxLTRAlign" val="l"/>
              <dgm:param type="parTxRTLAlign" val="l"/>
              <dgm:param type="shpTxLTRAlignCh" val="l"/>
              <dgm:param type="shpTxRTLAlignCh" val="l"/>
            </dgm:alg>
          </dgm:if>
          <dgm:else name="Name48">
            <dgm:alg type="tx">
              <dgm:param type="lnSpAfParP" val="10"/>
              <dgm:param type="parTxLTRAlign" val="r"/>
              <dgm:param type="parTxRTLAlign" val="r"/>
              <dgm:param type="shpTxLTRAlignCh" val="r"/>
              <dgm:param type="shpTxRTLAlignCh" val="r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#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BDE8AF4F-528A-1147-BBA2-383718A6CA37}" type="datetime1">
              <a:rPr lang="en-ID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853BDAB7-4AE2-4AE8-B94A-D6B3B4EC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3798F8CB-4378-FC4B-B3AF-75E6401379B7}" type="datetime1">
              <a:rPr lang="en-ID" smtClean="0"/>
              <a:pPr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4" tIns="46747" rIns="93494" bIns="467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9F3CE999-D8B3-43DC-B47A-F6B1E8944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81D2B3-9877-4DAD-98A4-B8973B1D27B8}" type="slidenum">
              <a:rPr lang="en-GB"/>
              <a:pPr/>
              <a:t>19</a:t>
            </a:fld>
            <a:endParaRPr lang="en-GB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1331F5-A362-4AB4-B71E-F4C26CA4A003}" type="slidenum">
              <a:rPr lang="en-GB"/>
              <a:pPr/>
              <a:t>21</a:t>
            </a:fld>
            <a:endParaRPr lang="en-GB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5D98B6-4BDA-40A3-A54D-EAA4B7E4D431}" type="slidenum">
              <a:rPr lang="en-GB"/>
              <a:pPr/>
              <a:t>24</a:t>
            </a:fld>
            <a:endParaRPr lang="en-GB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788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BD590A-420C-40BA-A273-897123B10959}" type="slidenum">
              <a:rPr lang="en-GB"/>
              <a:pPr/>
              <a:t>25</a:t>
            </a:fld>
            <a:endParaRPr lang="en-GB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79876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A2D9A6-74BC-4EEA-ABF4-442AAAB74A49}" type="slidenum">
              <a:rPr lang="en-GB"/>
              <a:pPr/>
              <a:t>27</a:t>
            </a:fld>
            <a:endParaRPr lang="en-GB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819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CF9446-95AB-4757-A2E9-C96965F73443}" type="slidenum">
              <a:rPr lang="en-GB"/>
              <a:pPr/>
              <a:t>29</a:t>
            </a:fld>
            <a:endParaRPr lang="en-GB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849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0A7B84-DA3C-4DEA-BD18-82C0F35607FA}" type="slidenum">
              <a:rPr lang="en-GB"/>
              <a:pPr/>
              <a:t>30</a:t>
            </a:fld>
            <a:endParaRPr lang="en-GB"/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5544" y="698183"/>
            <a:ext cx="4698910" cy="34876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C92503-B72D-4DD3-8E89-5D789F2C867A}" type="slidenum">
              <a:rPr lang="en-GB"/>
              <a:pPr/>
              <a:t>32</a:t>
            </a:fld>
            <a:endParaRPr lang="en-GB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890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3833121-3DA4-4B35-86DE-FA64BA0100F8}" type="slidenum">
              <a:rPr lang="en-GB"/>
              <a:pPr/>
              <a:t>33</a:t>
            </a:fld>
            <a:endParaRPr lang="en-GB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91140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8DACB3-2EA4-45D7-B1E4-429964103387}" type="slidenum">
              <a:rPr lang="en-GB"/>
              <a:pPr/>
              <a:t>34</a:t>
            </a:fld>
            <a:endParaRPr lang="en-GB"/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92164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FB1238-6DE1-4201-BF1E-DB0B53677975}" type="slidenum">
              <a:rPr lang="en-GB"/>
              <a:pPr/>
              <a:t>36</a:t>
            </a:fld>
            <a:endParaRPr lang="en-GB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952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81187D-A922-4561-B482-FDB3D5B91D8A}" type="slidenum">
              <a:rPr lang="en-GB"/>
              <a:pPr/>
              <a:t>38</a:t>
            </a:fld>
            <a:endParaRPr lang="en-GB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983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5DEE1B-30BF-42D6-8ECE-EAA6448FA790}" type="slidenum">
              <a:rPr lang="en-GB"/>
              <a:pPr/>
              <a:t>40</a:t>
            </a:fld>
            <a:endParaRPr lang="en-GB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003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BB2089-E15B-406B-8810-5B19367FDED1}" type="slidenum">
              <a:rPr lang="en-GB"/>
              <a:pPr/>
              <a:t>42</a:t>
            </a:fld>
            <a:endParaRPr lang="en-GB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03428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3D1A7B-799C-4872-AE64-30AF79C6CDCC}" type="slidenum">
              <a:rPr lang="en-GB"/>
              <a:pPr/>
              <a:t>44</a:t>
            </a:fld>
            <a:endParaRPr lang="en-GB"/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054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B5D6D2-CF92-4510-AA3F-7D49E1E3D565}" type="slidenum">
              <a:rPr lang="en-GB"/>
              <a:pPr/>
              <a:t>47</a:t>
            </a:fld>
            <a:endParaRPr lang="en-GB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60FBB7-7CF9-4CFB-8808-F4D646632C16}" type="slidenum">
              <a:rPr lang="en-GB"/>
              <a:pPr/>
              <a:t>48</a:t>
            </a:fld>
            <a:endParaRPr lang="en-GB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B5D6D2-CF92-4510-AA3F-7D49E1E3D565}" type="slidenum">
              <a:rPr lang="en-GB"/>
              <a:pPr/>
              <a:t>49</a:t>
            </a:fld>
            <a:endParaRPr lang="en-GB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782C41-7216-4ACF-8841-093D69DE616A}" type="slidenum">
              <a:rPr lang="en-GB"/>
              <a:pPr/>
              <a:t>51</a:t>
            </a:fld>
            <a:endParaRPr lang="en-GB"/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D3472E-0509-4F35-B43A-3DFA2DBC6D6B}" type="slidenum">
              <a:rPr lang="en-GB"/>
              <a:pPr/>
              <a:t>52</a:t>
            </a:fld>
            <a:endParaRPr lang="en-GB"/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55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59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4DA7FD-E054-4823-8F10-2FF3D7E51DD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6338" y="698500"/>
            <a:ext cx="4699000" cy="3489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4850" y="4421188"/>
            <a:ext cx="5640388" cy="4186237"/>
          </a:xfrm>
          <a:noFill/>
        </p:spPr>
        <p:txBody>
          <a:bodyPr wrap="none" numCol="1" anchor="ctr" anchorCtr="0" compatLnSpc="1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70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460A8-5C8E-4865-93E7-254D5B7EBA10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81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CBCD8A0-100B-412A-AA47-8730CF690859}" type="slidenum">
              <a:rPr lang="id-ID" smtClean="0"/>
              <a:pPr>
                <a:defRPr/>
              </a:pPr>
              <a:t>85</a:t>
            </a:fld>
            <a:endParaRPr lang="id-ID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86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87388"/>
            <a:ext cx="4683125" cy="3513137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7423" tIns="43711" rIns="87423" bIns="43711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89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90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91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92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CF17D5F4-2BF4-45D3-861D-111D82461E70}" type="slidenum">
              <a:rPr lang="en-GB"/>
              <a:pPr/>
              <a:t>93</a:t>
            </a:fld>
            <a:endParaRPr lang="en-GB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1648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CE999-D8B3-43DC-B47A-F6B1E89448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E4307B-A65E-4875-8E24-40A8E4B2188A}" type="slidenum">
              <a:rPr lang="en-GB"/>
              <a:pPr/>
              <a:t>16</a:t>
            </a:fld>
            <a:endParaRPr lang="en-GB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665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9B902B-C800-4272-9ED9-C9E958C0AE29}" type="slidenum">
              <a:rPr lang="en-GB"/>
              <a:pPr/>
              <a:t>17</a:t>
            </a:fld>
            <a:endParaRPr lang="en-GB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175544" y="698183"/>
            <a:ext cx="4700543" cy="3489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wrap="none" lIns="93497" tIns="46749" rIns="93497" bIns="46749" anchor="ctr"/>
          <a:lstStyle/>
          <a:p>
            <a:endParaRPr lang="en-US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/>
          </p:nvPr>
        </p:nvSpPr>
        <p:spPr>
          <a:xfrm>
            <a:off x="705327" y="4421823"/>
            <a:ext cx="5639345" cy="41858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 riste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735" y="152400"/>
            <a:ext cx="2706865" cy="18288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340768"/>
            <a:ext cx="8496944" cy="47853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9632" y="274638"/>
            <a:ext cx="6696744" cy="778098"/>
          </a:xfrm>
        </p:spPr>
        <p:txBody>
          <a:bodyPr>
            <a:normAutofit/>
          </a:bodyPr>
          <a:lstStyle>
            <a:lvl1pPr>
              <a:defRPr sz="280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02/26/09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0FB4-2EDA-4F79-9FCE-93AB11527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logo riste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9132"/>
            <a:ext cx="1600199" cy="10811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571604" y="285728"/>
            <a:ext cx="7143800" cy="7143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anose="020B0603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02/26/09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0FB4-2EDA-4F79-9FCE-93AB11527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logo riste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9132"/>
            <a:ext cx="1600199" cy="10811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571604" y="285728"/>
            <a:ext cx="7143800" cy="7143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anose="020B0603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762000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 riste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9132"/>
            <a:ext cx="1600199" cy="1081121"/>
          </a:xfrm>
          <a:prstGeom prst="rect">
            <a:avLst/>
          </a:prstGeom>
        </p:spPr>
      </p:pic>
      <p:pic>
        <p:nvPicPr>
          <p:cNvPr id="8" name="Picture 7" descr="logo ristek.png"/>
          <p:cNvPicPr>
            <a:picLocks noChangeAspect="1"/>
          </p:cNvPicPr>
          <p:nvPr userDrawn="1"/>
        </p:nvPicPr>
        <p:blipFill>
          <a:blip r:embed="rId3" cstate="print">
            <a:lum bright="79000" contrast="-7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281" y="1146813"/>
            <a:ext cx="7715305" cy="548457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riste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9132"/>
            <a:ext cx="1600199" cy="108112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Ver. 18 February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60B8-BAB8-4E8E-9686-E359FF433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0.gif"/><Relationship Id="rId12" Type="http://schemas.openxmlformats.org/officeDocument/2006/relationships/image" Target="../media/image85.png"/><Relationship Id="rId2" Type="http://schemas.openxmlformats.org/officeDocument/2006/relationships/diagramData" Target="../diagrams/data1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0.gif"/><Relationship Id="rId12" Type="http://schemas.openxmlformats.org/officeDocument/2006/relationships/image" Target="../media/image10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3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hutterstock_46704958_3000x128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3284984"/>
            <a:ext cx="4643470" cy="199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Urgensi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HKI </a:t>
            </a:r>
            <a:b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OMERSIALISASI</a:t>
            </a:r>
            <a:endParaRPr lang="id-ID" sz="2400" b="1" spc="50" dirty="0">
              <a:ln w="11430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9632" y="5733256"/>
            <a:ext cx="6572276" cy="90424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 lIns="90000" tIns="46800" rIns="90000" bIns="46800">
            <a:spAutoFit/>
          </a:bodyPr>
          <a:lstStyle/>
          <a:p>
            <a:pPr algn="ctr" defTabSz="-635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Direktur Pengelolaan Kekayaan Intelektual</a:t>
            </a:r>
          </a:p>
          <a:p>
            <a:pPr algn="ctr" defTabSz="-635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Direktrat Jenderal Penguatan Riset dan Pengembangan</a:t>
            </a:r>
          </a:p>
          <a:p>
            <a:pPr algn="ctr" defTabSz="-635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Riset, Teknologi dan Pendidikan Tinggi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5013176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Sadjuga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2046" y="3214686"/>
            <a:ext cx="31165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id-ID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Jakarta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id-ID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429132"/>
            <a:ext cx="63196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00773"/>
            <a:ext cx="5929354" cy="33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934200" cy="762000"/>
          </a:xfrm>
        </p:spPr>
        <p:txBody>
          <a:bodyPr rtlCol="0">
            <a:noAutofit/>
          </a:bodyPr>
          <a:lstStyle/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en-US" sz="2400" b="1" dirty="0" smtClean="0"/>
              <a:t>Global Competitiveness Index </a:t>
            </a:r>
            <a:r>
              <a:rPr lang="en-US" sz="2400" b="1" smtClean="0"/>
              <a:t>WEF 2016-2017</a:t>
            </a:r>
            <a:endParaRPr lang="en-US" sz="2800" b="1" dirty="0"/>
          </a:p>
        </p:txBody>
      </p:sp>
      <p:grpSp>
        <p:nvGrpSpPr>
          <p:cNvPr id="3" name="Group 17"/>
          <p:cNvGrpSpPr/>
          <p:nvPr/>
        </p:nvGrpSpPr>
        <p:grpSpPr bwMode="auto">
          <a:xfrm>
            <a:off x="176227" y="2486028"/>
            <a:ext cx="8753491" cy="4132261"/>
            <a:chOff x="176196" y="2486021"/>
            <a:chExt cx="8753553" cy="4132290"/>
          </a:xfrm>
        </p:grpSpPr>
        <p:sp>
          <p:nvSpPr>
            <p:cNvPr id="11" name="Rectangle 10"/>
            <p:cNvSpPr/>
            <p:nvPr/>
          </p:nvSpPr>
          <p:spPr>
            <a:xfrm>
              <a:off x="2500283" y="4429140"/>
              <a:ext cx="6429466" cy="21891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15"/>
            <p:cNvGrpSpPr/>
            <p:nvPr/>
          </p:nvGrpSpPr>
          <p:grpSpPr bwMode="auto">
            <a:xfrm>
              <a:off x="176196" y="2486021"/>
              <a:ext cx="5784888" cy="2014556"/>
              <a:chOff x="176196" y="2486021"/>
              <a:chExt cx="5784888" cy="20145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6196" y="2486021"/>
                <a:ext cx="2895596" cy="1571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12" idx="2"/>
              </p:cNvCxnSpPr>
              <p:nvPr/>
            </p:nvCxnSpPr>
            <p:spPr>
              <a:xfrm rot="16200000" flipH="1">
                <a:off x="1133439" y="3133730"/>
                <a:ext cx="1857403" cy="8762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5160970" y="3227384"/>
                <a:ext cx="800114" cy="35877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6" name="Straight Arrow Connector 25"/>
              <p:cNvCxnSpPr>
                <a:stCxn id="22" idx="4"/>
              </p:cNvCxnSpPr>
              <p:nvPr/>
            </p:nvCxnSpPr>
            <p:spPr>
              <a:xfrm rot="16200000" flipH="1">
                <a:off x="5323692" y="3823498"/>
                <a:ext cx="842976" cy="3683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0" y="6572250"/>
            <a:ext cx="2714625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200">
                <a:latin typeface="Calibri" panose="020F0502020204030204" pitchFamily="34" charset="0"/>
              </a:rPr>
              <a:t>Sumber: World Economic Forum, 2016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7000098" y="4214819"/>
            <a:ext cx="1429556" cy="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847" name="TextBox 29"/>
          <p:cNvSpPr txBox="1">
            <a:spLocks noChangeArrowheads="1"/>
          </p:cNvSpPr>
          <p:nvPr/>
        </p:nvSpPr>
        <p:spPr bwMode="auto">
          <a:xfrm>
            <a:off x="6610350" y="2576513"/>
            <a:ext cx="207168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</a:rPr>
              <a:t>Ranking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</a:rPr>
              <a:t>Pendidikan Tinggi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</a:rPr>
              <a:t>82 </a:t>
            </a: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</a:rPr>
              <a:t>dari </a:t>
            </a:r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</a:rPr>
              <a:t>138</a:t>
            </a:r>
            <a:endParaRPr lang="en-US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57938" y="2627313"/>
            <a:ext cx="2643187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00298" y="4929198"/>
            <a:ext cx="650085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028" name="think-cell Slide" r:id="rId7" imgW="0" imgH="0" progId="">
              <p:embed/>
            </p:oleObj>
          </a:graphicData>
        </a:graphic>
      </p:graphicFrame>
      <p:sp>
        <p:nvSpPr>
          <p:cNvPr id="2051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 anchor="ctr"/>
          <a:lstStyle/>
          <a:p>
            <a:r>
              <a:rPr lang="en-US" sz="1000">
                <a:latin typeface="Calibri" panose="020F0502020204030204" pitchFamily="34" charset="0"/>
              </a:rPr>
              <a:t>2.0</a:t>
            </a:r>
          </a:p>
        </p:txBody>
      </p:sp>
      <p:sp>
        <p:nvSpPr>
          <p:cNvPr id="2052" name="Text Placeholder 6"/>
          <p:cNvSpPr/>
          <p:nvPr>
            <p:custDataLst>
              <p:tags r:id="rId3"/>
            </p:custDataLst>
          </p:nvPr>
        </p:nvSpPr>
        <p:spPr bwMode="auto">
          <a:xfrm>
            <a:off x="357158" y="1214422"/>
            <a:ext cx="5341364" cy="17859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algn="just">
              <a:lnSpc>
                <a:spcPts val="1600"/>
              </a:lnSpc>
            </a:pP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P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enduduk Indonesia ke-4 </a:t>
            </a: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terbesar di dunia, 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dlm 20 </a:t>
            </a: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tahun 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Indonesia memasuki </a:t>
            </a: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periode </a:t>
            </a:r>
            <a:r>
              <a:rPr lang="en-US" sz="1600" b="1" noProof="1">
                <a:solidFill>
                  <a:srgbClr val="4D4D4D"/>
                </a:solidFill>
                <a:latin typeface="Calibri" panose="020F0502020204030204" pitchFamily="34" charset="0"/>
              </a:rPr>
              <a:t>“bonus demografi”, 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angka </a:t>
            </a:r>
            <a:r>
              <a:rPr lang="en-US" sz="1600" b="1" i="1" noProof="1">
                <a:solidFill>
                  <a:srgbClr val="4D4D4D"/>
                </a:solidFill>
                <a:latin typeface="Calibri" panose="020F0502020204030204" pitchFamily="34" charset="0"/>
              </a:rPr>
              <a:t>dependency ratio</a:t>
            </a:r>
            <a:r>
              <a:rPr lang="en-US" sz="1600" i="1" noProof="1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(indeks perbandingan antara usia tidak produktif dibagi usia produktif) mencapai angka minimal (di bawah 50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%). Dlm periode </a:t>
            </a: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ini 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terdapat </a:t>
            </a: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lebih banyak tenaga kerja produktif 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untuk </a:t>
            </a:r>
            <a:r>
              <a:rPr lang="en-US" sz="1600" noProof="1">
                <a:solidFill>
                  <a:srgbClr val="4D4D4D"/>
                </a:solidFill>
                <a:latin typeface="Calibri" panose="020F0502020204030204" pitchFamily="34" charset="0"/>
              </a:rPr>
              <a:t>mendorong peningkatan produktivitas </a:t>
            </a:r>
            <a:r>
              <a:rPr lang="en-US" sz="1600" noProof="1" smtClean="0">
                <a:solidFill>
                  <a:srgbClr val="4D4D4D"/>
                </a:solidFill>
                <a:latin typeface="Calibri" panose="020F0502020204030204" pitchFamily="34" charset="0"/>
              </a:rPr>
              <a:t>nasional. India punya potensi sama, sementara Rusia dan Je-pang menurun,</a:t>
            </a:r>
          </a:p>
          <a:p>
            <a:pPr algn="just">
              <a:lnSpc>
                <a:spcPts val="1600"/>
              </a:lnSpc>
            </a:pP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Bonus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Demografi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ini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harus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dimanfaatkan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secara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maksimal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di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saat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negara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lain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menghadapi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4D4D4D"/>
                </a:solidFill>
                <a:latin typeface="Calibri" panose="020F0502020204030204" pitchFamily="34" charset="0"/>
              </a:rPr>
              <a:t>situasi</a:t>
            </a:r>
            <a:r>
              <a:rPr lang="en-US" sz="1600" dirty="0" smtClean="0">
                <a:solidFill>
                  <a:srgbClr val="4D4D4D"/>
                </a:solidFill>
                <a:latin typeface="Calibri" panose="020F0502020204030204" pitchFamily="34" charset="0"/>
              </a:rPr>
              <a:t> “aging population”</a:t>
            </a:r>
          </a:p>
          <a:p>
            <a:pPr algn="just">
              <a:lnSpc>
                <a:spcPts val="1600"/>
              </a:lnSpc>
            </a:pPr>
            <a:endParaRPr lang="en-US" sz="16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just">
              <a:lnSpc>
                <a:spcPts val="1600"/>
              </a:lnSpc>
            </a:pPr>
            <a:endParaRPr lang="en-US" sz="1600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06747" y="285728"/>
            <a:ext cx="7737253" cy="35719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tIns="18000" bIns="18000"/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Calisto MT" pitchFamily="18" charset="0"/>
              </a:rPr>
              <a:t>Indonesia </a:t>
            </a:r>
            <a:r>
              <a:rPr lang="en-US" sz="2800" b="1" i="1" dirty="0" err="1">
                <a:solidFill>
                  <a:srgbClr val="C00000"/>
                </a:solidFill>
                <a:latin typeface="Calisto MT" pitchFamily="18" charset="0"/>
              </a:rPr>
              <a:t>memiliki</a:t>
            </a:r>
            <a:r>
              <a:rPr lang="en-US" sz="2800" b="1" i="1" dirty="0">
                <a:solidFill>
                  <a:srgbClr val="C00000"/>
                </a:solidFill>
                <a:latin typeface="Calisto MT" pitchFamily="18" charset="0"/>
              </a:rPr>
              <a:t> "Bonus </a:t>
            </a:r>
            <a:r>
              <a:rPr lang="en-US" sz="2800" b="1" i="1" dirty="0" err="1">
                <a:solidFill>
                  <a:srgbClr val="C00000"/>
                </a:solidFill>
                <a:latin typeface="Calisto MT" pitchFamily="18" charset="0"/>
              </a:rPr>
              <a:t>Demografi</a:t>
            </a:r>
            <a:r>
              <a:rPr lang="en-US" sz="2800" b="1" i="1" dirty="0">
                <a:solidFill>
                  <a:srgbClr val="C00000"/>
                </a:solidFill>
                <a:latin typeface="Calisto MT" pitchFamily="18" charset="0"/>
              </a:rPr>
              <a:t>"</a:t>
            </a:r>
          </a:p>
        </p:txBody>
      </p:sp>
      <p:pic>
        <p:nvPicPr>
          <p:cNvPr id="2055" name="Picture 41" descr="India-working-popul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0855" y="1285860"/>
            <a:ext cx="3253145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0" y="3214686"/>
            <a:ext cx="9144000" cy="3500462"/>
            <a:chOff x="166688" y="2811463"/>
            <a:chExt cx="6429375" cy="2913568"/>
          </a:xfrm>
        </p:grpSpPr>
        <p:sp>
          <p:nvSpPr>
            <p:cNvPr id="2053" name="TextBox 43"/>
            <p:cNvSpPr txBox="1">
              <a:spLocks noChangeArrowheads="1"/>
            </p:cNvSpPr>
            <p:nvPr/>
          </p:nvSpPr>
          <p:spPr bwMode="auto">
            <a:xfrm>
              <a:off x="3381375" y="2811463"/>
              <a:ext cx="2071688" cy="231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id-ID" sz="1100" b="1">
                  <a:solidFill>
                    <a:srgbClr val="C00000"/>
                  </a:solidFill>
                  <a:latin typeface="Calibri" panose="020F0502020204030204" pitchFamily="34" charset="0"/>
                </a:rPr>
                <a:t>Periode “Bonus Demografi”</a:t>
              </a:r>
            </a:p>
          </p:txBody>
        </p:sp>
        <p:pic>
          <p:nvPicPr>
            <p:cNvPr id="2056" name="Picture 42" descr="Bonus Demografi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6688" y="3071813"/>
              <a:ext cx="6429375" cy="265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1502375"/>
            <a:ext cx="8001056" cy="29392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66700" indent="-266700" eaLnBrk="0" fontAlgn="base" hangingPunct="0">
              <a:lnSpc>
                <a:spcPts val="35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 penduduk Indonesia terbesar ke 4 di dunia. 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Dependency ratio menurun </a:t>
            </a:r>
            <a:r>
              <a:rPr lang="en-US" sz="3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sejak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1970</a:t>
            </a:r>
            <a:r>
              <a:rPr lang="en-US" sz="3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akan mencapai tingkat 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terendah</a:t>
            </a:r>
            <a:r>
              <a:rPr lang="en-US" sz="3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r>
              <a:rPr lang="en-US" sz="3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66700" indent="-266700" eaLnBrk="0" fontAlgn="base" hangingPunct="0">
              <a:lnSpc>
                <a:spcPts val="35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Kondisi negara lain mengalami yang sebaliknya.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485" y="438404"/>
            <a:ext cx="7253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Bonus Demografi Indonesia</a:t>
            </a:r>
            <a:r>
              <a:rPr lang="en-US" sz="14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b="1"/>
          </a:p>
        </p:txBody>
      </p:sp>
      <p:grpSp>
        <p:nvGrpSpPr>
          <p:cNvPr id="20" name="Group 19"/>
          <p:cNvGrpSpPr/>
          <p:nvPr/>
        </p:nvGrpSpPr>
        <p:grpSpPr>
          <a:xfrm>
            <a:off x="285720" y="5063284"/>
            <a:ext cx="8409046" cy="1504224"/>
            <a:chOff x="449234" y="5063289"/>
            <a:chExt cx="8409046" cy="1219750"/>
          </a:xfrm>
        </p:grpSpPr>
        <p:sp>
          <p:nvSpPr>
            <p:cNvPr id="4" name="TextBox 3"/>
            <p:cNvSpPr txBox="1"/>
            <p:nvPr/>
          </p:nvSpPr>
          <p:spPr>
            <a:xfrm>
              <a:off x="449234" y="5066720"/>
              <a:ext cx="27640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Kesehatan &amp; Pendidikan yang baik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00496" y="5128341"/>
              <a:ext cx="1402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SDM Unggul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3702" y="5186269"/>
              <a:ext cx="1893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Bonus Demografi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272" y="5698263"/>
              <a:ext cx="242889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Kesehatan &amp; Pendidikan yangBuruk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1934" y="5823475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SDM lemah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388" y="5823475"/>
              <a:ext cx="2428892" cy="27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Bencana Demografi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9399" y="5063289"/>
              <a:ext cx="2505808" cy="509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9399" y="5705128"/>
              <a:ext cx="2505808" cy="509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2408" y="5063289"/>
              <a:ext cx="2505808" cy="509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2408" y="5705128"/>
              <a:ext cx="2505808" cy="509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23868" y="5063289"/>
              <a:ext cx="2505808" cy="509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23868" y="5705128"/>
              <a:ext cx="2505808" cy="5099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059725" y="5317472"/>
              <a:ext cx="316523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059724" y="5959311"/>
              <a:ext cx="316523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921621" y="5317472"/>
              <a:ext cx="316523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947998" y="5959311"/>
              <a:ext cx="316523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1F12B-2DB8-4FB3-99C4-D5934724B7F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7313" y="2643188"/>
            <a:ext cx="8770937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sz="2800">
                <a:latin typeface="Calibri" panose="020F0502020204030204" pitchFamily="34" charset="0"/>
              </a:rPr>
              <a:t>Pilar Inovasi Ranking   </a:t>
            </a:r>
            <a:r>
              <a:rPr lang="en-US" sz="2800" smtClean="0">
                <a:latin typeface="Calibri" panose="020F0502020204030204" pitchFamily="34" charset="0"/>
              </a:rPr>
              <a:t>31,</a:t>
            </a:r>
            <a:endParaRPr lang="en-US" sz="2800">
              <a:latin typeface="Calibri" panose="020F0502020204030204" pitchFamily="34" charset="0"/>
            </a:endParaRP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Kapasitas Inovasi </a:t>
            </a:r>
            <a:r>
              <a:rPr lang="en-US" sz="2800" smtClean="0">
                <a:latin typeface="Calibri" panose="020F0502020204030204" pitchFamily="34" charset="0"/>
              </a:rPr>
              <a:t>Ranking   32,</a:t>
            </a:r>
            <a:endParaRPr lang="en-US" sz="2800">
              <a:latin typeface="Calibri" panose="020F0502020204030204" pitchFamily="34" charset="0"/>
            </a:endParaRP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Belanja Teknologi Tinggi Pemerintah Ranking   </a:t>
            </a:r>
            <a:r>
              <a:rPr lang="en-US" sz="2800" smtClean="0">
                <a:solidFill>
                  <a:srgbClr val="FF0000"/>
                </a:solidFill>
                <a:latin typeface="Calibri" panose="020F0502020204030204" pitchFamily="34" charset="0"/>
              </a:rPr>
              <a:t>12</a:t>
            </a:r>
            <a:r>
              <a:rPr lang="en-US" sz="2800" smtClean="0">
                <a:latin typeface="Calibri" panose="020F0502020204030204" pitchFamily="34" charset="0"/>
              </a:rPr>
              <a:t>,</a:t>
            </a:r>
            <a:endParaRPr lang="en-US" sz="2800">
              <a:latin typeface="Calibri" panose="020F0502020204030204" pitchFamily="34" charset="0"/>
            </a:endParaRP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Paten Internasional Ranking </a:t>
            </a:r>
            <a:r>
              <a:rPr lang="en-US" sz="2800" smtClean="0">
                <a:solidFill>
                  <a:srgbClr val="FF0000"/>
                </a:solidFill>
                <a:latin typeface="Calibri" panose="020F0502020204030204" pitchFamily="34" charset="0"/>
              </a:rPr>
              <a:t>99</a:t>
            </a:r>
            <a:r>
              <a:rPr lang="en-US" sz="2800" smtClean="0">
                <a:latin typeface="Calibri" panose="020F0502020204030204" pitchFamily="34" charset="0"/>
              </a:rPr>
              <a:t>.</a:t>
            </a:r>
            <a:endParaRPr lang="en-US" sz="2800">
              <a:latin typeface="Calibri" panose="020F0502020204030204" pitchFamily="34" charset="0"/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14313" y="4929188"/>
            <a:ext cx="5510212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Indonesia cukup inovatif, </a:t>
            </a:r>
            <a:r>
              <a:rPr lang="en-US" sz="3200" b="1">
                <a:latin typeface="Calibri" panose="020F0502020204030204" pitchFamily="34" charset="0"/>
              </a:rPr>
              <a:t>tapi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 Inovasinya dibeli dari luar.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4143375" y="1071563"/>
            <a:ext cx="464343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Global Competitiveness Index Indonesia Ranking </a:t>
            </a:r>
            <a:r>
              <a:rPr lang="en-US" sz="2800" smtClean="0">
                <a:solidFill>
                  <a:srgbClr val="000000"/>
                </a:solidFill>
                <a:latin typeface="Calibri" panose="020F0502020204030204" pitchFamily="34" charset="0"/>
              </a:rPr>
              <a:t>41.</a:t>
            </a:r>
            <a:endParaRPr 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00773"/>
            <a:ext cx="5715040" cy="33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934200" cy="762000"/>
          </a:xfrm>
        </p:spPr>
        <p:txBody>
          <a:bodyPr rtlCol="0">
            <a:noAutofit/>
          </a:bodyPr>
          <a:lstStyle/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en-US" sz="2400" b="1" dirty="0" smtClean="0"/>
              <a:t>Global Competitiveness Index WEF 2016</a:t>
            </a:r>
            <a:endParaRPr lang="en-US" sz="2800" b="1" dirty="0"/>
          </a:p>
        </p:txBody>
      </p:sp>
      <p:grpSp>
        <p:nvGrpSpPr>
          <p:cNvPr id="4" name="Group 15"/>
          <p:cNvGrpSpPr/>
          <p:nvPr/>
        </p:nvGrpSpPr>
        <p:grpSpPr bwMode="auto">
          <a:xfrm>
            <a:off x="166658" y="2084378"/>
            <a:ext cx="3930672" cy="2597189"/>
            <a:chOff x="153958" y="2051045"/>
            <a:chExt cx="3930699" cy="2597207"/>
          </a:xfrm>
        </p:grpSpPr>
        <p:sp>
          <p:nvSpPr>
            <p:cNvPr id="12" name="Rectangle 11"/>
            <p:cNvSpPr/>
            <p:nvPr/>
          </p:nvSpPr>
          <p:spPr>
            <a:xfrm>
              <a:off x="153958" y="4206900"/>
              <a:ext cx="2714644" cy="1428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1932769" y="4093398"/>
              <a:ext cx="323874" cy="7858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513153" y="2051045"/>
              <a:ext cx="571504" cy="2143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6" name="Straight Arrow Connector 25"/>
            <p:cNvCxnSpPr>
              <a:stCxn id="22" idx="4"/>
            </p:cNvCxnSpPr>
            <p:nvPr/>
          </p:nvCxnSpPr>
          <p:spPr>
            <a:xfrm rot="5400000">
              <a:off x="2399505" y="3067854"/>
              <a:ext cx="2201894" cy="5969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7893" name="TextBox 14"/>
          <p:cNvSpPr txBox="1">
            <a:spLocks noChangeArrowheads="1"/>
          </p:cNvSpPr>
          <p:nvPr/>
        </p:nvSpPr>
        <p:spPr bwMode="auto">
          <a:xfrm>
            <a:off x="0" y="6572250"/>
            <a:ext cx="2714625" cy="28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200">
                <a:latin typeface="Calibri" panose="020F0502020204030204" pitchFamily="34" charset="0"/>
              </a:rPr>
              <a:t>Sumber: World Economic Forum, 2016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71735" y="2416175"/>
            <a:ext cx="6572265" cy="4260836"/>
            <a:chOff x="2571735" y="2416175"/>
            <a:chExt cx="6572265" cy="4260836"/>
          </a:xfrm>
        </p:grpSpPr>
        <p:grpSp>
          <p:nvGrpSpPr>
            <p:cNvPr id="18" name="Group 17"/>
            <p:cNvGrpSpPr/>
            <p:nvPr/>
          </p:nvGrpSpPr>
          <p:grpSpPr>
            <a:xfrm>
              <a:off x="6923088" y="2416175"/>
              <a:ext cx="1881187" cy="1071563"/>
              <a:chOff x="6923088" y="2416175"/>
              <a:chExt cx="1881187" cy="1071563"/>
            </a:xfrm>
          </p:grpSpPr>
          <p:sp>
            <p:nvSpPr>
              <p:cNvPr id="37896" name="TextBox 29"/>
              <p:cNvSpPr txBox="1">
                <a:spLocks noChangeArrowheads="1"/>
              </p:cNvSpPr>
              <p:nvPr/>
            </p:nvSpPr>
            <p:spPr bwMode="auto">
              <a:xfrm>
                <a:off x="6923088" y="2481203"/>
                <a:ext cx="1881187" cy="9234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Ranking Perolehan Paten</a:t>
                </a:r>
              </a:p>
              <a:p>
                <a:pPr algn="ctr"/>
                <a:r>
                  <a:rPr lang="en-US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99 </a:t>
                </a:r>
                <a:r>
                  <a:rPr lang="en-US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dari </a:t>
                </a:r>
                <a:r>
                  <a:rPr lang="en-US" b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138</a:t>
                </a:r>
                <a:endParaRPr lang="en-US" b="1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032625" y="2416175"/>
                <a:ext cx="1643063" cy="107156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71735" y="4533886"/>
              <a:ext cx="6572265" cy="2143125"/>
              <a:chOff x="2571735" y="4533886"/>
              <a:chExt cx="6572265" cy="214312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71736" y="4572008"/>
                <a:ext cx="6572264" cy="2098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2571735" y="4533886"/>
                <a:ext cx="6483366" cy="21431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7215188" y="6299200"/>
                <a:ext cx="1357312" cy="2857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9" name="Straight Arrow Connector 28"/>
            <p:cNvCxnSpPr>
              <a:stCxn id="24" idx="0"/>
            </p:cNvCxnSpPr>
            <p:nvPr/>
          </p:nvCxnSpPr>
          <p:spPr bwMode="auto">
            <a:xfrm rot="16200000" flipV="1">
              <a:off x="6505576" y="4910137"/>
              <a:ext cx="2773362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4" descr="bulb tangan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929198"/>
            <a:ext cx="1586829" cy="160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223963" y="5842000"/>
            <a:ext cx="454025" cy="9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endParaRPr lang="en-US"/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785786" y="3643314"/>
            <a:ext cx="78486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n-NO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Hak Kekayaan Intelektual</a:t>
            </a:r>
          </a:p>
          <a:p>
            <a:pPr algn="ctr"/>
            <a:r>
              <a:rPr lang="nn-NO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H K 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/>
            </a:endParaRP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4071934" y="2143116"/>
            <a:ext cx="1250950" cy="1203325"/>
            <a:chOff x="2699" y="845"/>
            <a:chExt cx="788" cy="758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2699" y="845"/>
              <a:ext cx="788" cy="758"/>
            </a:xfrm>
            <a:prstGeom prst="ellipse">
              <a:avLst/>
            </a:prstGeom>
            <a:gradFill rotWithShape="1">
              <a:gsLst>
                <a:gs pos="0">
                  <a:srgbClr val="00B8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880" y="1071"/>
              <a:ext cx="43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Arial Black" panose="020B0A04020102020204"/>
                </a:rPr>
                <a:t>RP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39750" y="2708275"/>
            <a:ext cx="7632700" cy="22320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630555" lvl="1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None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Kekayaan Intelektual (KI) adalah </a:t>
            </a:r>
            <a:r>
              <a:rPr lang="en-GB" sz="2800">
                <a:solidFill>
                  <a:srgbClr val="FF0000"/>
                </a:solidFill>
              </a:rPr>
              <a:t>hasil dari olah pikir otak manusia</a:t>
            </a:r>
            <a:r>
              <a:rPr lang="en-GB" sz="2800">
                <a:solidFill>
                  <a:srgbClr val="000000"/>
                </a:solidFill>
              </a:rPr>
              <a:t> yang dapat menghasilkan suatu suatu proses, produk atau jasa yang berguna bagi manusia.</a:t>
            </a:r>
          </a:p>
          <a:p>
            <a:pPr marL="630555" lvl="1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579826" y="353996"/>
            <a:ext cx="2921000" cy="646112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Pengertian KI</a:t>
            </a:r>
          </a:p>
        </p:txBody>
      </p:sp>
      <p:pic>
        <p:nvPicPr>
          <p:cNvPr id="4100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05313"/>
            <a:ext cx="14954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efficient_idea_sm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7" t="7390" r="18062" b="3201"/>
          <a:stretch>
            <a:fillRect/>
          </a:stretch>
        </p:blipFill>
        <p:spPr bwMode="auto">
          <a:xfrm>
            <a:off x="7215205" y="333375"/>
            <a:ext cx="1643075" cy="24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78180" y="353995"/>
            <a:ext cx="3922712" cy="64611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Pengelompokan KI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700213"/>
            <a:ext cx="8064500" cy="4681537"/>
          </a:xfrm>
          <a:prstGeom prst="rect">
            <a:avLst/>
          </a:prstGeom>
          <a:solidFill>
            <a:schemeClr val="bg1">
              <a:alpha val="61960"/>
            </a:schemeClr>
          </a:solidFill>
          <a:ln w="9525" algn="ctr">
            <a:noFill/>
            <a:miter lim="800000"/>
          </a:ln>
        </p:spPr>
        <p:txBody>
          <a:bodyPr lIns="90000" tIns="45000" rIns="90000" bIns="45000"/>
          <a:lstStyle/>
          <a:p>
            <a:pPr marL="355600" indent="-3556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Berdasar Pemilik: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Komunal -&gt; Pengetahuan Tradisional, GI 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Individual -&gt; 6 Rezim (M, </a:t>
            </a:r>
            <a:r>
              <a:rPr lang="en-US" sz="2400">
                <a:solidFill>
                  <a:srgbClr val="FF0000"/>
                </a:solidFill>
              </a:rPr>
              <a:t>P</a:t>
            </a:r>
            <a:r>
              <a:rPr lang="en-US" sz="2400">
                <a:solidFill>
                  <a:srgbClr val="000000"/>
                </a:solidFill>
              </a:rPr>
              <a:t>, PVT, DI, RD, TLSI)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355600" indent="-3556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Berdasar Sifat Kodifikasi: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Tacit -&gt; Keahlian yg ada di kepala individu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Terkodifikasi -&gt; 8 rezim </a:t>
            </a:r>
            <a:r>
              <a:rPr lang="en-US">
                <a:solidFill>
                  <a:srgbClr val="000000"/>
                </a:solidFill>
              </a:rPr>
              <a:t>(M, P, PVT, DI, RD, TLSI, </a:t>
            </a:r>
            <a:r>
              <a:rPr lang="en-US" sz="2400">
                <a:solidFill>
                  <a:srgbClr val="FF0066"/>
                </a:solidFill>
              </a:rPr>
              <a:t>GI, HC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marL="355600" indent="-3556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Berdasar Jenis Terkodifikasi: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Hak Cipta (</a:t>
            </a:r>
            <a:r>
              <a:rPr lang="en-US" sz="2400" i="1">
                <a:solidFill>
                  <a:srgbClr val="000000"/>
                </a:solidFill>
              </a:rPr>
              <a:t>Copyrights</a:t>
            </a:r>
            <a:r>
              <a:rPr lang="en-US" sz="2400">
                <a:solidFill>
                  <a:srgbClr val="000000"/>
                </a:solidFill>
              </a:rPr>
              <a:t>) </a:t>
            </a: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US" sz="2400">
                <a:solidFill>
                  <a:srgbClr val="000000"/>
                </a:solidFill>
              </a:rPr>
              <a:t>Hak Kekayaan Industri (</a:t>
            </a:r>
            <a:r>
              <a:rPr lang="en-US" sz="2400" i="1">
                <a:solidFill>
                  <a:srgbClr val="000000"/>
                </a:solidFill>
              </a:rPr>
              <a:t>Industrial Property Rights</a:t>
            </a:r>
            <a:r>
              <a:rPr lang="en-US" sz="2400">
                <a:solidFill>
                  <a:srgbClr val="000000"/>
                </a:solidFill>
              </a:rPr>
              <a:t>)</a:t>
            </a:r>
            <a:r>
              <a:rPr lang="ar-SA" sz="2400">
                <a:solidFill>
                  <a:srgbClr val="000000"/>
                </a:solidFill>
                <a:cs typeface="Arial" panose="020B0604020202020204" pitchFamily="34" charset="0"/>
              </a:rPr>
              <a:t>‏</a:t>
            </a:r>
            <a:endParaRPr lang="en-US" sz="2400">
              <a:solidFill>
                <a:srgbClr val="000000"/>
              </a:solidFill>
            </a:endParaRP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9017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99060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1547813" y="2781300"/>
            <a:ext cx="64801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Kekayaan Intelektual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Komunal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19263" y="476250"/>
            <a:ext cx="6381750" cy="64611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Kekayaan Intelektual Komunal</a:t>
            </a:r>
          </a:p>
        </p:txBody>
      </p:sp>
      <p:pic>
        <p:nvPicPr>
          <p:cNvPr id="7171" name="Picture 3" descr="tum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265906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batik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700213"/>
            <a:ext cx="31702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Rama-sin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700213"/>
            <a:ext cx="2687637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4882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CC99">
                    <a:alpha val="61960"/>
                  </a:srgbClr>
                </a:solidFill>
                <a:latin typeface="Arial Black" panose="020B0A04020102020204"/>
              </a:rPr>
              <a:t>Pengetahuan Tradisional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CC99">
                    <a:alpha val="61960"/>
                  </a:srgbClr>
                </a:solidFill>
                <a:latin typeface="Arial Black" panose="020B0A04020102020204"/>
              </a:rPr>
              <a:t>Sumber Daya Genetik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71538" y="2571744"/>
            <a:ext cx="692948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Pendahuluan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3857628"/>
            <a:ext cx="3032497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Keunggulan Lokal,</a:t>
            </a:r>
          </a:p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Daya Saing Global.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650" y="2852738"/>
            <a:ext cx="7488238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Tacit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059113" y="549275"/>
            <a:ext cx="4032250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Tacit Knowledge</a:t>
            </a:r>
          </a:p>
        </p:txBody>
      </p:sp>
      <p:pic>
        <p:nvPicPr>
          <p:cNvPr id="12291" name="Picture 4" descr="explicit-tacit-knowle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84313"/>
            <a:ext cx="72009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650" y="2852738"/>
            <a:ext cx="7745440" cy="15049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Kekayaan Intelektual</a:t>
            </a:r>
          </a:p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Individual</a:t>
            </a:r>
          </a:p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Terkodifikasi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547813" y="4572008"/>
            <a:ext cx="6096021" cy="11604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Hak Cipta</a:t>
            </a:r>
          </a:p>
        </p:txBody>
      </p:sp>
      <p:pic>
        <p:nvPicPr>
          <p:cNvPr id="7" name="Picture 3" descr="copyright-symb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00024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57158" y="1428736"/>
            <a:ext cx="8534430" cy="4872059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 lanjut yang tercakup dalam Hak Cipta adalah semua expresi dari olah pikir manusia, tidak termasuk ide atau gagasan.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Biasanya yang termasuk dalam lingkup Hak Cipta adalah sastra dan karya artistik, yang didalamnya termasuk tulisan </a:t>
            </a:r>
            <a:r>
              <a:rPr lang="en-GB" sz="23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(buku), musik, karya seni, dan karya-karya yang berbasis teknologi (program komputer dan basis data elektronik).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 19/2002 mengatur mengenai Hak Cipta.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Prinsipnya bahwa Hak Cipta </a:t>
            </a:r>
            <a:r>
              <a:rPr lang="en-GB" sz="2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 didaftar maupun tidak, tetap dilindungi</a:t>
            </a:r>
            <a:r>
              <a:rPr lang="en-GB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sehingga pendaftarannya hanya merupakan pencatatan saja.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Jangka waktu pelindungannya adalah </a:t>
            </a:r>
            <a:r>
              <a:rPr lang="en-GB" sz="23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GB" sz="2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thn setelah pemilik haknya meninggal dunia</a:t>
            </a:r>
            <a:r>
              <a:rPr lang="en-GB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927475" y="260350"/>
            <a:ext cx="2303463" cy="101441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Hak Cipta </a:t>
            </a:r>
          </a:p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(Copyrights)‏</a:t>
            </a:r>
          </a:p>
        </p:txBody>
      </p:sp>
      <p:pic>
        <p:nvPicPr>
          <p:cNvPr id="16388" name="Picture 4" descr="copyright-symb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445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927475" y="260350"/>
            <a:ext cx="2303463" cy="101441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Hak Cipta </a:t>
            </a:r>
          </a:p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(Copyrights)‏</a:t>
            </a:r>
          </a:p>
        </p:txBody>
      </p:sp>
      <p:pic>
        <p:nvPicPr>
          <p:cNvPr id="17411" name="Picture 4" descr="copyright-symb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4445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musical_notes12404345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294187"/>
            <a:ext cx="5111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156325" y="6165849"/>
            <a:ext cx="1392238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Musik - lagu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142976" y="1357298"/>
            <a:ext cx="87312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/>
              <a:t>Film</a:t>
            </a:r>
          </a:p>
        </p:txBody>
      </p:sp>
      <p:sp>
        <p:nvSpPr>
          <p:cNvPr id="215042" name="AutoShape 2" descr="https://images-na.ssl-images-amazon.com/images/M/MV5BNjM3Nzg2NjQ4N15BMl5BanBnXkFtZTgwNzUzMTAxNjE@._V1_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857364"/>
            <a:ext cx="29606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1857364"/>
            <a:ext cx="5143536" cy="216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900113" y="3213100"/>
            <a:ext cx="74882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Kekayaan Industri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27088" y="1844675"/>
            <a:ext cx="7921625" cy="403225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r>
              <a:rPr lang="en-GB" sz="3200">
                <a:solidFill>
                  <a:srgbClr val="000000"/>
                </a:solidFill>
              </a:rPr>
              <a:t>Merek</a:t>
            </a:r>
          </a:p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r>
              <a:rPr lang="en-GB" sz="3200">
                <a:solidFill>
                  <a:srgbClr val="000000"/>
                </a:solidFill>
              </a:rPr>
              <a:t>Indikasi Geografis</a:t>
            </a:r>
          </a:p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r>
              <a:rPr lang="en-GB" sz="3200">
                <a:solidFill>
                  <a:srgbClr val="000000"/>
                </a:solidFill>
              </a:rPr>
              <a:t>Desain Industri</a:t>
            </a:r>
          </a:p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r>
              <a:rPr lang="en-GB" sz="3200">
                <a:solidFill>
                  <a:srgbClr val="000000"/>
                </a:solidFill>
              </a:rPr>
              <a:t>Desain Tata Letak Sirkit Terpadu</a:t>
            </a:r>
          </a:p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r>
              <a:rPr lang="en-GB" sz="3200">
                <a:solidFill>
                  <a:srgbClr val="000000"/>
                </a:solidFill>
              </a:rPr>
              <a:t>Paten</a:t>
            </a:r>
          </a:p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r>
              <a:rPr lang="en-GB" sz="3200">
                <a:solidFill>
                  <a:srgbClr val="000000"/>
                </a:solidFill>
              </a:rPr>
              <a:t>Rahasia Dagang</a:t>
            </a:r>
          </a:p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r>
              <a:rPr lang="en-GB" sz="3200">
                <a:solidFill>
                  <a:srgbClr val="000000"/>
                </a:solidFill>
              </a:rPr>
              <a:t>Perlindungan Varitas Tanaman (PVT)‏</a:t>
            </a:r>
          </a:p>
          <a:p>
            <a:pPr marL="533400" indent="-533400" defTabSz="-635">
              <a:lnSpc>
                <a:spcPct val="93000"/>
              </a:lnSpc>
              <a:spcAft>
                <a:spcPts val="800"/>
              </a:spcAft>
              <a:buFont typeface="Trebuchet MS" panose="020B0603020202020204" pitchFamily="34" charset="0"/>
              <a:buAutoNum type="arabicPeriod"/>
              <a:tabLst>
                <a:tab pos="812800" algn="l"/>
                <a:tab pos="1270000" algn="l"/>
                <a:tab pos="1727200" algn="l"/>
                <a:tab pos="2184400" algn="l"/>
                <a:tab pos="2641600" algn="l"/>
                <a:tab pos="3098800" algn="l"/>
                <a:tab pos="3556000" algn="l"/>
                <a:tab pos="4013200" algn="l"/>
                <a:tab pos="4470400" algn="l"/>
                <a:tab pos="4927600" algn="l"/>
                <a:tab pos="5384800" algn="l"/>
                <a:tab pos="5842000" algn="l"/>
                <a:tab pos="6299200" algn="l"/>
                <a:tab pos="6756400" algn="l"/>
                <a:tab pos="7213600" algn="l"/>
                <a:tab pos="7670800" algn="l"/>
                <a:tab pos="8128000" algn="l"/>
                <a:tab pos="8585200" algn="l"/>
                <a:tab pos="9042400" algn="l"/>
                <a:tab pos="9499600" algn="l"/>
              </a:tabLs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336800" y="260350"/>
            <a:ext cx="4864100" cy="95567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Hak Kekayaan Industri </a:t>
            </a:r>
          </a:p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(Industrial Properti Rights)‏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857356" y="3786190"/>
            <a:ext cx="5095890" cy="7238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Merek</a:t>
            </a:r>
          </a:p>
        </p:txBody>
      </p:sp>
      <p:pic>
        <p:nvPicPr>
          <p:cNvPr id="6" name="Picture 4" descr="registered-symb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1220790" cy="122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 bwMode="auto">
          <a:xfrm>
            <a:off x="3851275" y="4941888"/>
            <a:ext cx="1657350" cy="1628775"/>
            <a:chOff x="2426" y="3385"/>
            <a:chExt cx="862" cy="799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426" y="3385"/>
              <a:ext cx="862" cy="79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17" y="3475"/>
              <a:ext cx="681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sz="4400" b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TM</a:t>
              </a:r>
              <a:endParaRPr lang="en-US" sz="4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23850" y="1773238"/>
            <a:ext cx="8640763" cy="3671887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355600" indent="-3556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Indonesia telah memiliki undang-undang yang mengatuh merek tersebut yakni UU No 15/2001</a:t>
            </a:r>
          </a:p>
          <a:p>
            <a:pPr marL="355600" indent="-3556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Jangka waktu perlindunga </a:t>
            </a:r>
            <a:r>
              <a:rPr lang="en-GB" sz="2600">
                <a:solidFill>
                  <a:srgbClr val="FF0000"/>
                </a:solidFill>
              </a:rPr>
              <a:t>10 thn dan dapat diperpanjang</a:t>
            </a:r>
            <a:r>
              <a:rPr lang="en-GB" sz="2600">
                <a:solidFill>
                  <a:srgbClr val="000000"/>
                </a:solidFill>
              </a:rPr>
              <a:t>.</a:t>
            </a:r>
          </a:p>
          <a:p>
            <a:pPr marL="355600" indent="-3556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Untuk mendapatkan perlindungan merek </a:t>
            </a:r>
            <a:r>
              <a:rPr lang="en-GB" sz="2600">
                <a:solidFill>
                  <a:srgbClr val="FF0000"/>
                </a:solidFill>
              </a:rPr>
              <a:t>harus                                                didaftarkan</a:t>
            </a:r>
            <a:r>
              <a:rPr lang="en-GB" sz="2600">
                <a:solidFill>
                  <a:srgbClr val="000000"/>
                </a:solidFill>
              </a:rPr>
              <a:t>.</a:t>
            </a:r>
          </a:p>
          <a:p>
            <a:pPr marL="355600" indent="-3556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Merek akan menciptakan </a:t>
            </a:r>
            <a:r>
              <a:rPr lang="en-GB" sz="2600" i="1">
                <a:solidFill>
                  <a:srgbClr val="000000"/>
                </a:solidFill>
              </a:rPr>
              <a:t>brand name</a:t>
            </a:r>
            <a:r>
              <a:rPr lang="en-GB" sz="2600">
                <a:solidFill>
                  <a:srgbClr val="000000"/>
                </a:solidFill>
              </a:rPr>
              <a:t> yang pada akhirnya akan berhubungan dengan </a:t>
            </a:r>
            <a:r>
              <a:rPr lang="en-GB" sz="2600" smtClean="0">
                <a:solidFill>
                  <a:srgbClr val="FF0000"/>
                </a:solidFill>
              </a:rPr>
              <a:t>kualitas</a:t>
            </a:r>
            <a:r>
              <a:rPr lang="en-GB" sz="2600" smtClean="0">
                <a:solidFill>
                  <a:srgbClr val="000000"/>
                </a:solidFill>
              </a:rPr>
              <a:t> </a:t>
            </a:r>
            <a:r>
              <a:rPr lang="en-GB" sz="2600">
                <a:solidFill>
                  <a:srgbClr val="000000"/>
                </a:solidFill>
              </a:rPr>
              <a:t>dari suatu produk produk.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259263" y="242888"/>
            <a:ext cx="1614487" cy="95567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Merek</a:t>
            </a:r>
          </a:p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(Trademark)‏</a:t>
            </a:r>
          </a:p>
        </p:txBody>
      </p:sp>
      <p:pic>
        <p:nvPicPr>
          <p:cNvPr id="22532" name="Picture 4" descr="imag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5863" y="44450"/>
            <a:ext cx="15001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Keunggulan Kekayaaan Alam Indonesia</a:t>
            </a:r>
          </a:p>
        </p:txBody>
      </p:sp>
      <p:pic>
        <p:nvPicPr>
          <p:cNvPr id="7" name="Picture 28" descr="sd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52" y="1142984"/>
            <a:ext cx="881993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642939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Sumber: MP3EI, 2013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02/26/09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3559175" y="476250"/>
            <a:ext cx="3006725" cy="64770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Contoh Merek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1" name="Picture 4" descr="coca-cola_logo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349500"/>
            <a:ext cx="2838450" cy="3048000"/>
          </a:xfrm>
        </p:spPr>
      </p:pic>
      <p:pic>
        <p:nvPicPr>
          <p:cNvPr id="24582" name="Picture 6" descr="Sosro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2565400"/>
            <a:ext cx="2808288" cy="264001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285852" y="4714884"/>
            <a:ext cx="65532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Indikasi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Geografis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3890939" y="2398722"/>
            <a:ext cx="1657350" cy="1628775"/>
            <a:chOff x="2426" y="3385"/>
            <a:chExt cx="862" cy="799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426" y="3385"/>
              <a:ext cx="862" cy="79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517" y="3475"/>
              <a:ext cx="681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6600" b="1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GI</a:t>
              </a:r>
              <a:endParaRPr lang="en-US" sz="6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68313" y="2060575"/>
            <a:ext cx="8424862" cy="36734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349250" indent="-34925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Indikasi geografi merupakan suatu indikasi yang menunjukkan daerah asal suatu produk                                 produk.</a:t>
            </a:r>
          </a:p>
          <a:p>
            <a:pPr marL="349250" indent="-34925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Indikasi geografi tercakup dalam Undang-undang Merek.</a:t>
            </a:r>
          </a:p>
          <a:p>
            <a:pPr marL="349250" indent="-34925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Contohnya</a:t>
            </a:r>
          </a:p>
          <a:p>
            <a:pPr marL="901700" lvl="1" indent="-37338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Jeruk Garut</a:t>
            </a:r>
          </a:p>
          <a:p>
            <a:pPr marL="901700" lvl="1" indent="-37338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Ubi Cilembu</a:t>
            </a:r>
          </a:p>
          <a:p>
            <a:pPr marL="901700" lvl="1" indent="-37338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Apel Malang</a:t>
            </a:r>
          </a:p>
          <a:p>
            <a:pPr marL="901700" lvl="1" indent="-37338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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Salak Bali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000364" y="214290"/>
            <a:ext cx="4227525" cy="88383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 lIns="90000" tIns="46800" rIns="90000" bIns="46800">
            <a:spAutoFit/>
          </a:bodyPr>
          <a:lstStyle/>
          <a:p>
            <a:pPr algn="ctr" defTabSz="-635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000000"/>
                </a:solidFill>
              </a:rPr>
              <a:t>Indikasi Geografis</a:t>
            </a:r>
          </a:p>
          <a:p>
            <a:pPr algn="ctr" defTabSz="-635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00"/>
                </a:solidFill>
              </a:rPr>
              <a:t>(Geographycal Indication)‏</a:t>
            </a:r>
          </a:p>
        </p:txBody>
      </p:sp>
      <p:pic>
        <p:nvPicPr>
          <p:cNvPr id="26628" name="Picture 4" descr="sal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933825"/>
            <a:ext cx="32400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378088_sweetpot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6850"/>
            <a:ext cx="15922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close-up-of-champagne-cork-popping-thumb380647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7913" y="3671888"/>
            <a:ext cx="12477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71838" y="214290"/>
            <a:ext cx="3437457" cy="89473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000000"/>
                </a:solidFill>
              </a:rPr>
              <a:t>Indikasi Geografis</a:t>
            </a:r>
          </a:p>
          <a:p>
            <a:pPr algn="ctr" defTabSz="-635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00"/>
                </a:solidFill>
              </a:rPr>
              <a:t>(Geographycal Indication)‏</a:t>
            </a:r>
          </a:p>
        </p:txBody>
      </p:sp>
      <p:pic>
        <p:nvPicPr>
          <p:cNvPr id="28676" name="Picture 5" descr="EUROPE_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38" y="1506538"/>
            <a:ext cx="3055937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france-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6338" y="1557338"/>
            <a:ext cx="369728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6732588" y="4940300"/>
            <a:ext cx="792162" cy="649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9" name="Picture 7" descr="sampag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6075" y="4221163"/>
            <a:ext cx="24479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Line 9"/>
          <p:cNvSpPr>
            <a:spLocks noChangeShapeType="1"/>
          </p:cNvSpPr>
          <p:nvPr/>
        </p:nvSpPr>
        <p:spPr bwMode="auto">
          <a:xfrm flipV="1">
            <a:off x="2386013" y="2205038"/>
            <a:ext cx="2978150" cy="1220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2051050" y="4076700"/>
            <a:ext cx="2449513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5867400" y="2997200"/>
            <a:ext cx="2592388" cy="2444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28683" name="Picture 14" descr="world atlas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405438"/>
            <a:ext cx="28797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5"/>
          <p:cNvSpPr>
            <a:spLocks noChangeArrowheads="1"/>
          </p:cNvSpPr>
          <p:nvPr/>
        </p:nvSpPr>
        <p:spPr bwMode="auto">
          <a:xfrm>
            <a:off x="1692275" y="5588000"/>
            <a:ext cx="395288" cy="217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7"/>
          <p:cNvSpPr>
            <a:spLocks noChangeShapeType="1"/>
          </p:cNvSpPr>
          <p:nvPr/>
        </p:nvSpPr>
        <p:spPr bwMode="auto">
          <a:xfrm>
            <a:off x="395288" y="5445125"/>
            <a:ext cx="1260475" cy="1444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8"/>
          <p:cNvSpPr>
            <a:spLocks noChangeShapeType="1"/>
          </p:cNvSpPr>
          <p:nvPr/>
        </p:nvSpPr>
        <p:spPr bwMode="auto">
          <a:xfrm flipV="1">
            <a:off x="2051050" y="5445125"/>
            <a:ext cx="1296988" cy="1444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271838" y="260350"/>
            <a:ext cx="3813175" cy="95567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Indikasi Geografis</a:t>
            </a:r>
          </a:p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(Geographycal Indication)‏</a:t>
            </a:r>
          </a:p>
        </p:txBody>
      </p:sp>
      <p:pic>
        <p:nvPicPr>
          <p:cNvPr id="29699" name="Picture 13" descr="F1 Rac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268413"/>
            <a:ext cx="4476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epcp_0806_01_z+keith_sutton_photography+champions_champagne_popping_s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95613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4" descr="monaco_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321175"/>
            <a:ext cx="2114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5" descr="france-ma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27313" y="1412875"/>
            <a:ext cx="1314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Line 16"/>
          <p:cNvSpPr>
            <a:spLocks noChangeShapeType="1"/>
          </p:cNvSpPr>
          <p:nvPr/>
        </p:nvSpPr>
        <p:spPr bwMode="auto">
          <a:xfrm>
            <a:off x="3708400" y="2420938"/>
            <a:ext cx="3743325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7"/>
          <p:cNvSpPr>
            <a:spLocks noChangeShapeType="1"/>
          </p:cNvSpPr>
          <p:nvPr/>
        </p:nvSpPr>
        <p:spPr bwMode="auto">
          <a:xfrm>
            <a:off x="3563938" y="2565400"/>
            <a:ext cx="1800225" cy="4032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Rectangle 18"/>
          <p:cNvSpPr>
            <a:spLocks noChangeArrowheads="1"/>
          </p:cNvSpPr>
          <p:nvPr/>
        </p:nvSpPr>
        <p:spPr bwMode="auto">
          <a:xfrm>
            <a:off x="3563938" y="2420938"/>
            <a:ext cx="144462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2309813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357290" y="4643446"/>
            <a:ext cx="640873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Disain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28596" y="2143116"/>
            <a:ext cx="8280400" cy="292895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444500" indent="-444500" defTabSz="-63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smtClean="0">
                <a:solidFill>
                  <a:srgbClr val="000000"/>
                </a:solidFill>
              </a:rPr>
              <a:t>Disain </a:t>
            </a:r>
            <a:r>
              <a:rPr lang="en-GB" sz="2800">
                <a:solidFill>
                  <a:srgbClr val="000000"/>
                </a:solidFill>
              </a:rPr>
              <a:t>merupakan </a:t>
            </a:r>
            <a:r>
              <a:rPr lang="en-GB" sz="2800">
                <a:solidFill>
                  <a:srgbClr val="FF0000"/>
                </a:solidFill>
              </a:rPr>
              <a:t>penampilan dari suatu </a:t>
            </a:r>
            <a:r>
              <a:rPr lang="en-GB" sz="2800" smtClean="0">
                <a:solidFill>
                  <a:srgbClr val="FF0000"/>
                </a:solidFill>
              </a:rPr>
              <a:t>produk</a:t>
            </a:r>
            <a:r>
              <a:rPr lang="en-GB" sz="2800" smtClean="0">
                <a:solidFill>
                  <a:srgbClr val="000000"/>
                </a:solidFill>
              </a:rPr>
              <a:t>.</a:t>
            </a:r>
            <a:endParaRPr lang="en-GB" sz="2800">
              <a:solidFill>
                <a:srgbClr val="000000"/>
              </a:solidFill>
            </a:endParaRPr>
          </a:p>
          <a:p>
            <a:pPr marL="444500" indent="-444500" defTabSz="-63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Jangka waktu perlindungan untuk desain industri </a:t>
            </a:r>
            <a:r>
              <a:rPr lang="en-GB" sz="2800">
                <a:solidFill>
                  <a:srgbClr val="FF0000"/>
                </a:solidFill>
              </a:rPr>
              <a:t>10 thn dan tidak dapat diperpanjang</a:t>
            </a:r>
            <a:r>
              <a:rPr lang="en-GB" sz="2800">
                <a:solidFill>
                  <a:srgbClr val="000000"/>
                </a:solidFill>
              </a:rPr>
              <a:t>.</a:t>
            </a:r>
          </a:p>
          <a:p>
            <a:pPr marL="444500" indent="-444500" defTabSz="-635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Diatur dg UU 31/2000 tentang Desain Industri.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313113" y="254000"/>
            <a:ext cx="3214687" cy="1017588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Desain Industri</a:t>
            </a:r>
          </a:p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(Industrial Design)‏</a:t>
            </a:r>
          </a:p>
        </p:txBody>
      </p:sp>
      <p:pic>
        <p:nvPicPr>
          <p:cNvPr id="32772" name="Picture 4" descr="Concept_car_Concept Car-00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581128"/>
            <a:ext cx="37798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" t="461" r="4616" b="5598"/>
          <a:stretch>
            <a:fillRect/>
          </a:stretch>
        </p:blipFill>
        <p:spPr bwMode="auto">
          <a:xfrm>
            <a:off x="5868144" y="4581128"/>
            <a:ext cx="2808287" cy="1944687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2309813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71538" y="4500570"/>
            <a:ext cx="70564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Tata Letak Sirkit Terpadu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12875"/>
            <a:ext cx="6842125" cy="4579938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446213" y="523875"/>
            <a:ext cx="6973887" cy="5556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000">
                <a:solidFill>
                  <a:srgbClr val="000000"/>
                </a:solidFill>
              </a:rPr>
              <a:t>Contoh Desain Tata Letak Sirkit Terpadu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8926" y="6215082"/>
            <a:ext cx="424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solidFill>
                  <a:srgbClr val="000000"/>
                </a:solidFill>
              </a:rPr>
              <a:t>UU No. 32/2000 tt Tata Letak Sirkit Terpadu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2309813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000101" y="4714884"/>
            <a:ext cx="6929486" cy="865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Rahasia Dagang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00958" y="6350023"/>
            <a:ext cx="1357322" cy="365125"/>
          </a:xfrm>
          <a:prstGeom prst="rect">
            <a:avLst/>
          </a:prstGeom>
        </p:spPr>
        <p:txBody>
          <a:bodyPr/>
          <a:lstStyle/>
          <a:p>
            <a:fld id="{150660B8-BAB8-4E8E-9686-E359FF4334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000396" cy="187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643042" y="214290"/>
            <a:ext cx="6934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Basis Ekonomi SDA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428736"/>
            <a:ext cx="455060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3500438"/>
            <a:ext cx="1450039" cy="10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3698877"/>
            <a:ext cx="1571637" cy="87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472" y="4991018"/>
            <a:ext cx="1357322" cy="117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7224" y="4702742"/>
            <a:ext cx="103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Batubara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7422" y="4702742"/>
            <a:ext cx="134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Minyakbumi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7224" y="620291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Timah</a:t>
            </a:r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71670" y="5011915"/>
            <a:ext cx="1500198" cy="113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357422" y="6202916"/>
            <a:ext cx="10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Tembaga</a:t>
            </a:r>
            <a:endParaRPr lang="en-US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95918" y="5143488"/>
            <a:ext cx="1428760" cy="9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29058" y="4714884"/>
            <a:ext cx="46434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smtClean="0">
                <a:solidFill>
                  <a:schemeClr val="bg1"/>
                </a:solidFill>
              </a:rPr>
              <a:t>http://alfido.com/2014/08/17/galeri-gambar-bendera-merah-putih-indonesia/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884" y="6143620"/>
            <a:ext cx="63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Kayu</a:t>
            </a:r>
            <a:endParaRPr lang="en-US"/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29058" y="5143488"/>
            <a:ext cx="137186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286248" y="6143620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Rotan</a:t>
            </a:r>
            <a:endParaRPr lang="en-US"/>
          </a:p>
        </p:txBody>
      </p: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58016" y="5143488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000892" y="6131478"/>
            <a:ext cx="130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Kelapasawit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0034" y="6555754"/>
            <a:ext cx="2286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https://www.google.com/search?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68313" y="1557338"/>
            <a:ext cx="8207375" cy="41052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Rahasia dagang merupakan informasi yang </a:t>
            </a:r>
            <a:r>
              <a:rPr lang="en-GB" sz="2400">
                <a:solidFill>
                  <a:srgbClr val="FF0000"/>
                </a:solidFill>
              </a:rPr>
              <a:t>tidak </a:t>
            </a:r>
            <a:r>
              <a:rPr lang="en-GB" sz="2400" smtClean="0">
                <a:solidFill>
                  <a:srgbClr val="FF0000"/>
                </a:solidFill>
              </a:rPr>
              <a:t>diketahui </a:t>
            </a:r>
            <a:r>
              <a:rPr lang="en-GB" sz="2400">
                <a:solidFill>
                  <a:srgbClr val="FF0000"/>
                </a:solidFill>
              </a:rPr>
              <a:t>oleh umum </a:t>
            </a:r>
            <a:r>
              <a:rPr lang="en-GB" sz="2400" smtClean="0">
                <a:solidFill>
                  <a:srgbClr val="FF0000"/>
                </a:solidFill>
              </a:rPr>
              <a:t>di bidang </a:t>
            </a:r>
            <a:r>
              <a:rPr lang="en-GB" sz="2400">
                <a:solidFill>
                  <a:srgbClr val="FF0000"/>
                </a:solidFill>
              </a:rPr>
              <a:t>teknologi, dan/atau   bisnis, mempunyai nilai ekonomi</a:t>
            </a:r>
            <a:r>
              <a:rPr lang="en-GB" sz="2400">
                <a:solidFill>
                  <a:srgbClr val="000000"/>
                </a:solidFill>
              </a:rPr>
              <a:t> karena berguna dalam   kegiatan usaha, dan dijaga kerahasiaannya oleh pemilik   rahasia dagang.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Diatur dg UU 30/2000 tt Rahasia Dagang. 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Tidak perlu pendaftaran.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Contoh :</a:t>
            </a:r>
          </a:p>
          <a:p>
            <a:pPr marL="9906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Formula </a:t>
            </a:r>
            <a:r>
              <a:rPr lang="en-GB" sz="2400">
                <a:solidFill>
                  <a:srgbClr val="FF0000"/>
                </a:solidFill>
              </a:rPr>
              <a:t>parfum</a:t>
            </a:r>
            <a:r>
              <a:rPr lang="en-GB" sz="2400">
                <a:solidFill>
                  <a:srgbClr val="000000"/>
                </a:solidFill>
              </a:rPr>
              <a:t>.</a:t>
            </a:r>
          </a:p>
          <a:p>
            <a:pPr marL="990600" lvl="1" indent="-3670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Formula minuman </a:t>
            </a:r>
            <a:r>
              <a:rPr lang="en-GB" sz="2400">
                <a:solidFill>
                  <a:srgbClr val="FF0000"/>
                </a:solidFill>
              </a:rPr>
              <a:t>Coca Cola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273425" y="260350"/>
            <a:ext cx="3346450" cy="884238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5000" rIns="90000" bIns="45000">
            <a:spAutoFit/>
          </a:bodyPr>
          <a:lstStyle/>
          <a:p>
            <a:pPr algn="ctr" defTabSz="-635">
              <a:lnSpc>
                <a:spcPct val="93000"/>
              </a:lnSpc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Rahasia Dagang</a:t>
            </a:r>
          </a:p>
          <a:p>
            <a:pPr algn="ctr" defTabSz="-635">
              <a:lnSpc>
                <a:spcPct val="93000"/>
              </a:lnSpc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(Trade Secret)‏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4787900" y="3716338"/>
            <a:ext cx="4308475" cy="3168650"/>
            <a:chOff x="3140" y="2522"/>
            <a:chExt cx="2590" cy="1815"/>
          </a:xfrm>
        </p:grpSpPr>
        <p:pic>
          <p:nvPicPr>
            <p:cNvPr id="37893" name="Picture 6" descr="bvlgari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0" y="2749"/>
              <a:ext cx="1464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5" descr="coca_composicaofinal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49" y="2522"/>
              <a:ext cx="1081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57224" y="4857760"/>
            <a:ext cx="74168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Perlindungan Varietas Tanaman</a:t>
            </a:r>
          </a:p>
        </p:txBody>
      </p:sp>
      <p:grpSp>
        <p:nvGrpSpPr>
          <p:cNvPr id="7" name="Group 4"/>
          <p:cNvGrpSpPr/>
          <p:nvPr/>
        </p:nvGrpSpPr>
        <p:grpSpPr bwMode="auto">
          <a:xfrm>
            <a:off x="3890939" y="2398722"/>
            <a:ext cx="1657350" cy="1628775"/>
            <a:chOff x="2426" y="3385"/>
            <a:chExt cx="862" cy="799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426" y="3385"/>
              <a:ext cx="862" cy="79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483" y="3475"/>
              <a:ext cx="715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PVT</a:t>
              </a:r>
              <a:endPara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8675" y="1628775"/>
            <a:ext cx="8135938" cy="3455988"/>
          </a:xfrm>
          <a:prstGeom prst="rect">
            <a:avLst/>
          </a:prstGeom>
          <a:solidFill>
            <a:schemeClr val="bg1">
              <a:alpha val="54117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273050" indent="-273050" defTabSz="-635">
              <a:lnSpc>
                <a:spcPct val="95000"/>
              </a:lnSpc>
              <a:spcAft>
                <a:spcPts val="900"/>
              </a:spcAft>
              <a:buFont typeface="Wingdings" panose="05000000000000000000" pitchFamily="2" charset="2"/>
              <a:buNone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3 hal penting yg hrs diperhatikan:</a:t>
            </a:r>
          </a:p>
          <a:p>
            <a:pPr marL="990600" lvl="1" indent="-536575" defTabSz="-635">
              <a:lnSpc>
                <a:spcPct val="95000"/>
              </a:lnSpc>
              <a:spcAft>
                <a:spcPts val="900"/>
              </a:spcAft>
              <a:buFont typeface="Wingdings" panose="05000000000000000000" pitchFamily="2" charset="2"/>
              <a:buChar char="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Varitas alami, tak ada hak eksklusive</a:t>
            </a:r>
          </a:p>
          <a:p>
            <a:pPr marL="990600" lvl="1" indent="-536575" defTabSz="-635">
              <a:lnSpc>
                <a:spcPct val="95000"/>
              </a:lnSpc>
              <a:spcAft>
                <a:spcPts val="900"/>
              </a:spcAft>
              <a:buFont typeface="Wingdings" panose="05000000000000000000" pitchFamily="2" charset="2"/>
              <a:buChar char="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Varitas buatan hasil rekayasa, ada hak eksklusif</a:t>
            </a:r>
          </a:p>
          <a:p>
            <a:pPr marL="990600" lvl="1" indent="-536575" defTabSz="-635">
              <a:lnSpc>
                <a:spcPct val="95000"/>
              </a:lnSpc>
              <a:spcAft>
                <a:spcPts val="900"/>
              </a:spcAft>
              <a:buFont typeface="Wingdings" panose="05000000000000000000" pitchFamily="2" charset="2"/>
              <a:buChar char=""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Didaftarkan di Pusat PVT Deptan</a:t>
            </a:r>
          </a:p>
          <a:p>
            <a:pPr marL="273050" indent="-273050" defTabSz="-635">
              <a:lnSpc>
                <a:spcPct val="95000"/>
              </a:lnSpc>
              <a:spcAft>
                <a:spcPts val="900"/>
              </a:spcAft>
              <a:buFont typeface="Wingdings" panose="05000000000000000000" pitchFamily="2" charset="2"/>
              <a:buNone/>
              <a:tabLst>
                <a:tab pos="2730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600">
                <a:solidFill>
                  <a:srgbClr val="000000"/>
                </a:solidFill>
              </a:rPr>
              <a:t>Contoh: Padi Ciherang, Tomat Buah, Cabe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76375" y="260350"/>
            <a:ext cx="7127875" cy="996950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>
            <a:spAutoFit/>
          </a:bodyPr>
          <a:lstStyle/>
          <a:p>
            <a:pPr algn="ctr" defTabSz="-635">
              <a:lnSpc>
                <a:spcPct val="93000"/>
              </a:lnSpc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Perlindungan Varitas Tanaman </a:t>
            </a:r>
            <a:r>
              <a:rPr lang="en-GB" sz="2800">
                <a:solidFill>
                  <a:srgbClr val="000000"/>
                </a:solidFill>
              </a:rPr>
              <a:t>(PVT)</a:t>
            </a:r>
          </a:p>
        </p:txBody>
      </p:sp>
      <p:pic>
        <p:nvPicPr>
          <p:cNvPr id="40964" name="Picture 5" descr="SL 8R gaba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4868863"/>
            <a:ext cx="15954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SL 1B gabah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4438" y="4868863"/>
            <a:ext cx="18716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cabe mera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868863"/>
            <a:ext cx="175895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Cab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4868863"/>
            <a:ext cx="18335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9" descr="Patent Symbo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400" y="2060575"/>
            <a:ext cx="21605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484438" y="4508500"/>
            <a:ext cx="44640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Paten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539750" y="1484313"/>
            <a:ext cx="8135938" cy="444182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5000" rIns="90000" bIns="45000"/>
          <a:lstStyle/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Paten merupakan pelindungan terhadap olah pikir manusia yang berkaitan dengan inovasi, invensi, dan teknologi.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Paten dikelompokkan menjadi paten sederhana dan patenbiasa, dimana paten biasa akan melindungi invensi atas suatu produk, alat, atau proses yang memenuhi kebaruan, langkah inventif dan dapat diterapkan dalam industri.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Diatur dg </a:t>
            </a:r>
            <a:r>
              <a:rPr lang="en-GB" sz="2400">
                <a:solidFill>
                  <a:srgbClr val="FF0000"/>
                </a:solidFill>
              </a:rPr>
              <a:t>UU </a:t>
            </a:r>
            <a:r>
              <a:rPr lang="en-GB" sz="2400" smtClean="0">
                <a:solidFill>
                  <a:srgbClr val="FF0000"/>
                </a:solidFill>
              </a:rPr>
              <a:t>13/2016 </a:t>
            </a:r>
            <a:r>
              <a:rPr lang="en-GB" sz="2400">
                <a:solidFill>
                  <a:srgbClr val="000000"/>
                </a:solidFill>
              </a:rPr>
              <a:t>tt Perlindungan Paten:</a:t>
            </a:r>
          </a:p>
          <a:p>
            <a:pPr marL="1079500" lvl="1" indent="-4559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paten biasa adalah </a:t>
            </a:r>
            <a:r>
              <a:rPr lang="en-GB" sz="2400">
                <a:solidFill>
                  <a:srgbClr val="FF0000"/>
                </a:solidFill>
              </a:rPr>
              <a:t>20 thn </a:t>
            </a:r>
          </a:p>
          <a:p>
            <a:pPr marL="1079500" lvl="1" indent="-4559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FF0000"/>
                </a:solidFill>
              </a:rPr>
              <a:t>paten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>
                <a:solidFill>
                  <a:srgbClr val="FF0000"/>
                </a:solidFill>
              </a:rPr>
              <a:t>sederhana</a:t>
            </a:r>
            <a:r>
              <a:rPr lang="en-GB" sz="2400">
                <a:solidFill>
                  <a:srgbClr val="000000"/>
                </a:solidFill>
              </a:rPr>
              <a:t> 10 thn </a:t>
            </a:r>
          </a:p>
          <a:p>
            <a:pPr marL="1079500" lvl="1" indent="-4559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400">
                <a:solidFill>
                  <a:srgbClr val="000000"/>
                </a:solidFill>
              </a:rPr>
              <a:t>masing-masing tidak dapat diperpanjang.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4354513" y="333375"/>
            <a:ext cx="1360487" cy="884238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5000" rIns="90000" bIns="45000">
            <a:spAutoFit/>
          </a:bodyPr>
          <a:lstStyle/>
          <a:p>
            <a:pPr algn="ctr" defTabSz="-635">
              <a:lnSpc>
                <a:spcPct val="93000"/>
              </a:lnSpc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Paten</a:t>
            </a:r>
          </a:p>
          <a:p>
            <a:pPr algn="ctr" defTabSz="-635">
              <a:lnSpc>
                <a:spcPct val="93000"/>
              </a:lnSpc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(Patent)‏</a:t>
            </a:r>
          </a:p>
        </p:txBody>
      </p:sp>
      <p:pic>
        <p:nvPicPr>
          <p:cNvPr id="43012" name="Picture 4" descr="Patent Symbo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78713" y="23813"/>
            <a:ext cx="16557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16013" y="4508500"/>
            <a:ext cx="6842125" cy="90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Satu Produk, Banyak KI</a:t>
            </a: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1619250" y="2492375"/>
            <a:ext cx="5761038" cy="1371600"/>
            <a:chOff x="250" y="1207"/>
            <a:chExt cx="5261" cy="1272"/>
          </a:xfrm>
        </p:grpSpPr>
        <p:pic>
          <p:nvPicPr>
            <p:cNvPr id="11" name="Picture 4" descr="Patent Symbo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0" y="1298"/>
              <a:ext cx="1270" cy="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/>
            <p:nvPr/>
          </p:nvGrpSpPr>
          <p:grpSpPr bwMode="auto">
            <a:xfrm>
              <a:off x="4287" y="1298"/>
              <a:ext cx="1224" cy="1179"/>
              <a:chOff x="4287" y="1298"/>
              <a:chExt cx="1224" cy="1179"/>
            </a:xfrm>
          </p:grpSpPr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4287" y="1298"/>
                <a:ext cx="1224" cy="11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71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4393" y="1406"/>
                <a:ext cx="1011" cy="963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5E0000">
                      <a:alpha val="75998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06" y="1655"/>
                <a:ext cx="646" cy="4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</a:ln>
                    <a:solidFill>
                      <a:srgbClr val="FFFFFF"/>
                    </a:solidFill>
                    <a:latin typeface="Arial Black" panose="020B0A04020102020204"/>
                  </a:rPr>
                  <a:t>ID</a:t>
                </a:r>
              </a:p>
            </p:txBody>
          </p:sp>
        </p:grpSp>
        <p:pic>
          <p:nvPicPr>
            <p:cNvPr id="13" name="Picture 12" descr="registered-symbo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207"/>
              <a:ext cx="1225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opyright-symbo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207"/>
              <a:ext cx="1270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02/26/09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Arial" panose="020B0604020202020204" pitchFamily="34" charset="0"/>
              </a:rPr>
              <a:t>Satu Produk, Banyak KI</a:t>
            </a:r>
          </a:p>
        </p:txBody>
      </p:sp>
      <p:pic>
        <p:nvPicPr>
          <p:cNvPr id="46084" name="Picture 13" descr="blackberry-bo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03575" y="1673225"/>
            <a:ext cx="3240088" cy="5184775"/>
          </a:xfrm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755650" y="2757488"/>
            <a:ext cx="1800225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Disain Industri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6823075" y="4341813"/>
            <a:ext cx="835025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Paten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6804025" y="3333750"/>
            <a:ext cx="128905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Hak Cipta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625475" y="3621088"/>
            <a:ext cx="2074863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Tata Letak Sirkit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6443663" y="5853113"/>
            <a:ext cx="2030412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Rahasia Dagang?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6783388" y="2109788"/>
            <a:ext cx="1758950" cy="39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Merek Dagang</a:t>
            </a:r>
          </a:p>
        </p:txBody>
      </p:sp>
      <p:pic>
        <p:nvPicPr>
          <p:cNvPr id="46091" name="Picture 15" descr="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11188" y="4652963"/>
            <a:ext cx="2159000" cy="1511300"/>
          </a:xfrm>
        </p:spPr>
      </p:pic>
      <p:sp>
        <p:nvSpPr>
          <p:cNvPr id="46092" name="Oval 23"/>
          <p:cNvSpPr>
            <a:spLocks noChangeArrowheads="1"/>
          </p:cNvSpPr>
          <p:nvPr/>
        </p:nvSpPr>
        <p:spPr bwMode="auto">
          <a:xfrm>
            <a:off x="3348038" y="4724400"/>
            <a:ext cx="144462" cy="720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24"/>
          <p:cNvSpPr>
            <a:spLocks noChangeShapeType="1"/>
          </p:cNvSpPr>
          <p:nvPr/>
        </p:nvSpPr>
        <p:spPr bwMode="auto">
          <a:xfrm>
            <a:off x="2771775" y="5084763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Line 25"/>
          <p:cNvSpPr>
            <a:spLocks noChangeShapeType="1"/>
          </p:cNvSpPr>
          <p:nvPr/>
        </p:nvSpPr>
        <p:spPr bwMode="auto">
          <a:xfrm flipV="1">
            <a:off x="1692275" y="4005263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Line 26"/>
          <p:cNvSpPr>
            <a:spLocks noChangeShapeType="1"/>
          </p:cNvSpPr>
          <p:nvPr/>
        </p:nvSpPr>
        <p:spPr bwMode="auto">
          <a:xfrm>
            <a:off x="5292725" y="2349500"/>
            <a:ext cx="14398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Oval 27"/>
          <p:cNvSpPr>
            <a:spLocks noChangeArrowheads="1"/>
          </p:cNvSpPr>
          <p:nvPr/>
        </p:nvSpPr>
        <p:spPr bwMode="auto">
          <a:xfrm>
            <a:off x="4211638" y="2205038"/>
            <a:ext cx="1081087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28"/>
          <p:cNvSpPr>
            <a:spLocks noChangeShapeType="1"/>
          </p:cNvSpPr>
          <p:nvPr/>
        </p:nvSpPr>
        <p:spPr bwMode="auto">
          <a:xfrm>
            <a:off x="4859338" y="4508500"/>
            <a:ext cx="1873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Line 29"/>
          <p:cNvSpPr>
            <a:spLocks noChangeShapeType="1"/>
          </p:cNvSpPr>
          <p:nvPr/>
        </p:nvSpPr>
        <p:spPr bwMode="auto">
          <a:xfrm>
            <a:off x="5795963" y="3573463"/>
            <a:ext cx="10080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Line 30"/>
          <p:cNvSpPr>
            <a:spLocks noChangeShapeType="1"/>
          </p:cNvSpPr>
          <p:nvPr/>
        </p:nvSpPr>
        <p:spPr bwMode="auto">
          <a:xfrm flipH="1">
            <a:off x="5724525" y="3573463"/>
            <a:ext cx="71438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100" name="Line 31"/>
          <p:cNvSpPr>
            <a:spLocks noChangeShapeType="1"/>
          </p:cNvSpPr>
          <p:nvPr/>
        </p:nvSpPr>
        <p:spPr bwMode="auto">
          <a:xfrm flipH="1">
            <a:off x="3995738" y="3573463"/>
            <a:ext cx="1800225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Line 32"/>
          <p:cNvSpPr>
            <a:spLocks noChangeShapeType="1"/>
          </p:cNvSpPr>
          <p:nvPr/>
        </p:nvSpPr>
        <p:spPr bwMode="auto">
          <a:xfrm>
            <a:off x="3203575" y="2133600"/>
            <a:ext cx="0" cy="18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46102" name="Line 33"/>
          <p:cNvSpPr>
            <a:spLocks noChangeShapeType="1"/>
          </p:cNvSpPr>
          <p:nvPr/>
        </p:nvSpPr>
        <p:spPr bwMode="auto">
          <a:xfrm>
            <a:off x="2484438" y="2997200"/>
            <a:ext cx="7191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95513" y="1412875"/>
            <a:ext cx="6948487" cy="48958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None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Pembajakan oleh Pihak Luar Negeri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Char char=""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Batik, 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Char char=""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Tari Pendet, 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Char char=""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Wayang, 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Char char=""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Reog oleh luar negeri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None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None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Pembajakan oleh pihak Indonesia: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Char char=""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Perangkat Lunak Komputer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Char char=""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Film, lagu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buFont typeface="Wingdings" panose="05000000000000000000" pitchFamily="2" charset="2"/>
              <a:buChar char=""/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Barang bermerek </a:t>
            </a:r>
            <a:r>
              <a:rPr lang="en-GB" sz="2800" smtClean="0">
                <a:solidFill>
                  <a:srgbClr val="000000"/>
                </a:solidFill>
              </a:rPr>
              <a:t>terkenal: IKEA, Cap Kaki Tiga</a:t>
            </a:r>
          </a:p>
          <a:p>
            <a:pPr marL="444500" indent="-444500" defTabSz="-635">
              <a:lnSpc>
                <a:spcPct val="93000"/>
              </a:lnSpc>
              <a:spcAft>
                <a:spcPts val="700"/>
              </a:spcAft>
              <a:tabLst>
                <a:tab pos="35560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08400" y="476250"/>
            <a:ext cx="2822575" cy="64611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  <a:latin typeface="Arial Black" panose="020B0A04020102020204" pitchFamily="34" charset="0"/>
              </a:rPr>
              <a:t>Kasus HKI</a:t>
            </a:r>
          </a:p>
        </p:txBody>
      </p:sp>
      <p:pic>
        <p:nvPicPr>
          <p:cNvPr id="49156" name="Picture 4" descr="karna_w_begal__cerma_krusu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412875"/>
            <a:ext cx="17700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Reo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" y="3284538"/>
            <a:ext cx="17335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batik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5589588"/>
            <a:ext cx="17287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71775" y="476250"/>
            <a:ext cx="4621213" cy="64611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Komunal vs Individual</a:t>
            </a:r>
          </a:p>
        </p:txBody>
      </p:sp>
      <p:pic>
        <p:nvPicPr>
          <p:cNvPr id="8195" name="Picture 3" descr="eco-tk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79216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08400" y="214290"/>
            <a:ext cx="2822575" cy="646113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lIns="90000" tIns="46800" rIns="90000" bIns="46800">
            <a:spAutoFit/>
          </a:bodyPr>
          <a:lstStyle/>
          <a:p>
            <a:pPr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  <a:latin typeface="Arial Black" panose="020B0A04020102020204" pitchFamily="34" charset="0"/>
              </a:rPr>
              <a:t>Kasus HKI</a:t>
            </a:r>
          </a:p>
        </p:txBody>
      </p:sp>
      <p:pic>
        <p:nvPicPr>
          <p:cNvPr id="7" name="Picture 2" descr="http://www.djjamalot.com/wp-content/uploads/2011/02/shutterstock_1420029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928934"/>
            <a:ext cx="3048000" cy="2026464"/>
          </a:xfrm>
          <a:prstGeom prst="rect">
            <a:avLst/>
          </a:prstGeom>
          <a:noFill/>
        </p:spPr>
      </p:pic>
      <p:pic>
        <p:nvPicPr>
          <p:cNvPr id="8" name="Picture 4" descr="http://247bargain.co.uk/images/laser%20pointer%20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41765">
            <a:off x="3354529" y="4914789"/>
            <a:ext cx="2222505" cy="1372156"/>
          </a:xfrm>
          <a:prstGeom prst="rect">
            <a:avLst/>
          </a:prstGeom>
          <a:noFill/>
        </p:spPr>
      </p:pic>
      <p:pic>
        <p:nvPicPr>
          <p:cNvPr id="9" name="Picture 6" descr="Professor Shuji Nakamura (Cropped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643446"/>
            <a:ext cx="2095500" cy="19621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86400" y="6488668"/>
            <a:ext cx="213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Shuji</a:t>
            </a:r>
            <a:r>
              <a:rPr lang="en-US" dirty="0" smtClean="0"/>
              <a:t> Nakamura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1285860"/>
            <a:ext cx="4019576" cy="32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1357298"/>
            <a:ext cx="3357586" cy="144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Nichia Corporation </a:t>
            </a:r>
            <a:r>
              <a:rPr lang="en-US" dirty="0" err="1" smtClean="0">
                <a:solidFill>
                  <a:schemeClr val="tx1"/>
                </a:solidFill>
              </a:rPr>
              <a:t>membayar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Kepada</a:t>
            </a:r>
            <a:r>
              <a:rPr lang="en-US" dirty="0" smtClean="0">
                <a:solidFill>
                  <a:schemeClr val="tx1"/>
                </a:solidFill>
              </a:rPr>
              <a:t> Inventor  RP 84 M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Paten Laser </a:t>
            </a:r>
            <a:r>
              <a:rPr lang="en-US" dirty="0" err="1" smtClean="0">
                <a:solidFill>
                  <a:schemeClr val="tx1"/>
                </a:solidFill>
              </a:rPr>
              <a:t>Biru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yang </a:t>
            </a:r>
            <a:r>
              <a:rPr lang="en-US" dirty="0" err="1" smtClean="0">
                <a:solidFill>
                  <a:schemeClr val="tx1"/>
                </a:solidFill>
              </a:rPr>
              <a:t>memungkinkan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lampu</a:t>
            </a:r>
            <a:r>
              <a:rPr lang="en-US" dirty="0" smtClean="0">
                <a:solidFill>
                  <a:schemeClr val="tx1"/>
                </a:solidFill>
              </a:rPr>
              <a:t> LED </a:t>
            </a:r>
            <a:r>
              <a:rPr lang="en-US" dirty="0" err="1" smtClean="0">
                <a:solidFill>
                  <a:schemeClr val="tx1"/>
                </a:solidFill>
              </a:rPr>
              <a:t>berwarna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putih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844" y="5786454"/>
            <a:ext cx="4876800" cy="90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2014 </a:t>
            </a:r>
            <a:r>
              <a:rPr lang="en-US" i="1" dirty="0" smtClean="0">
                <a:solidFill>
                  <a:schemeClr val="tx1"/>
                </a:solidFill>
              </a:rPr>
              <a:t>Nobel</a:t>
            </a:r>
            <a:r>
              <a:rPr lang="en-US" dirty="0" smtClean="0">
                <a:solidFill>
                  <a:schemeClr val="tx1"/>
                </a:solidFill>
              </a:rPr>
              <a:t> Prize for Physics "for the </a:t>
            </a:r>
            <a:r>
              <a:rPr lang="en-US" i="1" dirty="0" smtClean="0">
                <a:solidFill>
                  <a:schemeClr val="tx1"/>
                </a:solidFill>
              </a:rPr>
              <a:t>invention</a:t>
            </a:r>
            <a:r>
              <a:rPr lang="en-US" dirty="0" smtClean="0">
                <a:solidFill>
                  <a:schemeClr val="tx1"/>
                </a:solidFill>
              </a:rPr>
              <a:t> of efficient </a:t>
            </a:r>
            <a:r>
              <a:rPr lang="en-US" i="1" dirty="0" smtClean="0">
                <a:solidFill>
                  <a:schemeClr val="tx1"/>
                </a:solidFill>
              </a:rPr>
              <a:t>blue</a:t>
            </a:r>
            <a:r>
              <a:rPr lang="en-US" dirty="0" smtClean="0">
                <a:solidFill>
                  <a:schemeClr val="tx1"/>
                </a:solidFill>
              </a:rPr>
              <a:t> light-emitting diodes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0660B8-BAB8-4E8E-9686-E359FF4334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736"/>
            <a:ext cx="327662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691680" y="332656"/>
            <a:ext cx="6929486" cy="5476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SDA </a:t>
            </a:r>
            <a:r>
              <a:rPr lang="en-US" sz="2400" b="1" dirty="0" err="1" smtClean="0">
                <a:solidFill>
                  <a:srgbClr val="FF0000"/>
                </a:solidFill>
              </a:rPr>
              <a:t>Akan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Habis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Kekayaan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Intelektual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786182" y="3214686"/>
          <a:ext cx="514353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2285992"/>
            <a:ext cx="1934321" cy="79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1357298"/>
            <a:ext cx="1143008" cy="8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053264"/>
            <a:ext cx="3000396" cy="22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71550" y="3573463"/>
            <a:ext cx="70564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Mengapa RI Patuh HKI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851275" y="1700213"/>
            <a:ext cx="1439863" cy="169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bulb_id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895850"/>
            <a:ext cx="1600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00232" y="357166"/>
            <a:ext cx="6572296" cy="65402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</a:ln>
        </p:spPr>
        <p:txBody>
          <a:bodyPr wrap="squar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 RI Mematuhi HKI?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288" y="1844675"/>
            <a:ext cx="8064500" cy="39306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450850" indent="-45085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4508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 Negara Terbuka, Anggota:</a:t>
            </a:r>
          </a:p>
          <a:p>
            <a:pPr marL="990600" lvl="1" indent="-360680" defTabSz="-635">
              <a:lnSpc>
                <a:spcPct val="93000"/>
              </a:lnSpc>
              <a:spcAft>
                <a:spcPts val="600"/>
              </a:spcAft>
              <a:buFontTx/>
              <a:buChar char="•"/>
              <a:tabLst>
                <a:tab pos="4508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WTO</a:t>
            </a: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Trade Organization</a:t>
            </a: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990600" lvl="1" indent="-360680" defTabSz="-635">
              <a:lnSpc>
                <a:spcPct val="93000"/>
              </a:lnSpc>
              <a:spcAft>
                <a:spcPts val="600"/>
              </a:spcAft>
              <a:buFontTx/>
              <a:buChar char="•"/>
              <a:tabLst>
                <a:tab pos="4508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TRIPs</a:t>
            </a: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3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Related Aspects of Intellectual Property Rights</a:t>
            </a: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th 1997</a:t>
            </a:r>
          </a:p>
          <a:p>
            <a:pPr marL="990600" lvl="1" indent="-360680" defTabSz="-635">
              <a:lnSpc>
                <a:spcPct val="93000"/>
              </a:lnSpc>
              <a:spcAft>
                <a:spcPts val="600"/>
              </a:spcAft>
              <a:buFontTx/>
              <a:buChar char="•"/>
              <a:tabLst>
                <a:tab pos="4508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APEC</a:t>
            </a:r>
          </a:p>
          <a:p>
            <a:pPr marL="450850" indent="-45085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4508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Ratifikasinya konvensi-konvensi internasional di bidang Hak Kekayaan Intelektual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usinessdesk__1232113822_light_bulb_id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960938"/>
            <a:ext cx="1979612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7993063" cy="43926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round/>
          </a:ln>
        </p:spPr>
        <p:txBody>
          <a:bodyPr lIns="90000" tIns="45000" rIns="90000" bIns="45000"/>
          <a:lstStyle/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Mendukung kegiatan litbang:</a:t>
            </a:r>
          </a:p>
          <a:p>
            <a:pPr marL="1079500" lvl="1" indent="-4559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Sebagai sumber rujukan teknologi terkini,</a:t>
            </a:r>
          </a:p>
          <a:p>
            <a:pPr marL="1079500" lvl="1" indent="-4559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 menilai trend teknologi, </a:t>
            </a:r>
          </a:p>
          <a:p>
            <a:pPr marL="1079500" lvl="1" indent="-45593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monitoring kompetitor teknologi dll.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HKI merupakan elemen kunci di dalam menciptakan daya saing individu dan/atau nasional/internasional;</a:t>
            </a:r>
          </a:p>
          <a:p>
            <a:pPr marL="444500" indent="-444500" defTabSz="-635">
              <a:lnSpc>
                <a:spcPct val="93000"/>
              </a:lnSpc>
              <a:spcAft>
                <a:spcPts val="600"/>
              </a:spcAft>
              <a:buFont typeface="Wingdings" panose="05000000000000000000" pitchFamily="2" charset="2"/>
              <a:buChar char=""/>
              <a:tabLst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>
                <a:solidFill>
                  <a:srgbClr val="000000"/>
                </a:solidFill>
              </a:rPr>
              <a:t>Perubahan fungsi HKI dari fungsi perlindungan menjadi elemen kunci strategi pembangunan bangsa atau pengembangan usaha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928794" y="285728"/>
            <a:ext cx="6715172" cy="65402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</a:ln>
        </p:spPr>
        <p:txBody>
          <a:bodyPr wrap="square"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Mengapa HKI?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23963" y="5842000"/>
            <a:ext cx="454025" cy="9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042988" y="4437063"/>
            <a:ext cx="70564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HKI = Aset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3635375" y="2276475"/>
            <a:ext cx="1944688" cy="1851025"/>
            <a:chOff x="2699" y="845"/>
            <a:chExt cx="788" cy="758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699" y="845"/>
              <a:ext cx="788" cy="75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880" y="1071"/>
              <a:ext cx="43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Arial Black" panose="020B0A04020102020204"/>
                </a:rPr>
                <a:t>RP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23963" y="5842000"/>
            <a:ext cx="454025" cy="92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14414" y="2786058"/>
            <a:ext cx="70564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Mendorong Perolehan HKI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223963" y="5842000"/>
            <a:ext cx="454025" cy="92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none">
            <a:spAutoFit/>
          </a:bodyPr>
          <a:lstStyle/>
          <a:p>
            <a:endParaRPr lang="en-US"/>
          </a:p>
        </p:txBody>
      </p:sp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1571604" y="2714620"/>
            <a:ext cx="6072230" cy="935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Publikasi   Ilmiah 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34200" cy="762000"/>
          </a:xfrm>
        </p:spPr>
        <p:txBody>
          <a:bodyPr>
            <a:normAutofit/>
          </a:bodyPr>
          <a:lstStyle/>
          <a:p>
            <a:r>
              <a:rPr lang="id-ID" smtClean="0"/>
              <a:t>Permasalahan </a:t>
            </a:r>
            <a:r>
              <a:rPr lang="en-US" smtClean="0"/>
              <a:t>Publikasi Ilmiah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92893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3200" smtClean="0">
                <a:solidFill>
                  <a:srgbClr val="FF0000"/>
                </a:solidFill>
              </a:rPr>
              <a:t>Publikasi ilmiah </a:t>
            </a:r>
            <a:r>
              <a:rPr lang="id-ID" sz="3200" smtClean="0"/>
              <a:t>dari Indonesia sangat </a:t>
            </a:r>
            <a:r>
              <a:rPr lang="id-ID" sz="3200" smtClean="0">
                <a:solidFill>
                  <a:srgbClr val="FF0000"/>
                </a:solidFill>
              </a:rPr>
              <a:t>rendah</a:t>
            </a:r>
            <a:r>
              <a:rPr lang="id-ID" sz="3200" smtClean="0"/>
              <a:t> dibandingkan dengan negara-negara ASEAN. </a:t>
            </a:r>
            <a:endParaRPr lang="en-US" sz="3200" smtClean="0"/>
          </a:p>
        </p:txBody>
      </p:sp>
      <p:pic>
        <p:nvPicPr>
          <p:cNvPr id="8194" name="Picture 2" descr="Image result for challen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172588"/>
            <a:ext cx="1785918" cy="168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267448" y="6356350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D63E969F-D4D8-4C2B-B4F1-B6558A82D148}" type="slidenum">
              <a:rPr lang="en-US"/>
              <a:pPr/>
              <a:t>57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342" y="6424376"/>
          <a:ext cx="5126038" cy="219334"/>
        </p:xfrm>
        <a:graphic>
          <a:graphicData uri="http://schemas.openxmlformats.org/drawingml/2006/table">
            <a:tbl>
              <a:tblPr/>
              <a:tblGrid>
                <a:gridCol w="5126038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Sumber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: http://simlitabmas.dikti.go.id/kinerja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5988" marR="5988" marT="59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/>
          <p:nvPr/>
        </p:nvSpPr>
        <p:spPr>
          <a:xfrm>
            <a:off x="1500166" y="214290"/>
            <a:ext cx="7286676" cy="7858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4308" tIns="27154" rIns="54308" bIns="27154" anchor="ctr"/>
          <a:lstStyle/>
          <a:p>
            <a:pPr algn="ctr">
              <a:defRPr/>
            </a:pPr>
            <a:r>
              <a:rPr lang="en-US" sz="2400" b="1" smtClean="0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Tren Meningkat Jumlah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Publikasi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Internasional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Perguruan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MS PGothic" panose="020B0600070205080204" charset="-128"/>
                <a:cs typeface="MS PGothic" panose="020B0600070205080204" charset="-128"/>
              </a:rPr>
              <a:t>Tinggi</a:t>
            </a:r>
            <a:endParaRPr lang="en-US" sz="2400" b="1" dirty="0">
              <a:solidFill>
                <a:schemeClr val="bg1"/>
              </a:solidFill>
              <a:latin typeface="+mj-lt"/>
              <a:ea typeface="MS PGothic" panose="020B0600070205080204" charset="-128"/>
              <a:cs typeface="MS PGothic" panose="020B0600070205080204" charset="-128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71472" y="1214422"/>
          <a:ext cx="792961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934200" cy="762000"/>
          </a:xfrm>
        </p:spPr>
        <p:txBody>
          <a:bodyPr>
            <a:normAutofit/>
          </a:bodyPr>
          <a:lstStyle/>
          <a:p>
            <a:r>
              <a:rPr lang="en-US" smtClean="0"/>
              <a:t>Fasilitasi Publikasi Ilmiah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429124" y="1857364"/>
          <a:ext cx="435771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-214346" y="1886113"/>
            <a:ext cx="4314825" cy="3471713"/>
            <a:chOff x="0" y="1857364"/>
            <a:chExt cx="4314825" cy="3471713"/>
          </a:xfrm>
        </p:grpSpPr>
        <p:grpSp>
          <p:nvGrpSpPr>
            <p:cNvPr id="3" name="Group 23"/>
            <p:cNvGrpSpPr/>
            <p:nvPr/>
          </p:nvGrpSpPr>
          <p:grpSpPr>
            <a:xfrm>
              <a:off x="0" y="1857364"/>
              <a:ext cx="4314825" cy="3390900"/>
              <a:chOff x="214282" y="1857364"/>
              <a:chExt cx="4314825" cy="33909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214282" y="1857364"/>
                <a:ext cx="4314825" cy="339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857488" y="3199155"/>
                <a:ext cx="16430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0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Publikasi </a:t>
                </a:r>
                <a:r>
                  <a:rPr lang="en-US" sz="20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Nasional</a:t>
                </a:r>
              </a:p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28662" y="1959137"/>
              <a:ext cx="1529135" cy="469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b="1" kern="1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n-US" sz="16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Insentif Buku</a:t>
              </a:r>
              <a:endParaRPr lang="en-US" sz="16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10" y="2598248"/>
              <a:ext cx="1193500" cy="757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400" b="1" kern="1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en-US" sz="14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Bimbingan Penulisan Buku</a:t>
              </a:r>
              <a:endParaRPr lang="en-US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0034" y="3643314"/>
              <a:ext cx="1288295" cy="757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400" b="1" kern="1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</a:t>
              </a:r>
              <a:r>
                <a:rPr lang="en-US" sz="14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Pelatihan Penulisan Artikel</a:t>
              </a:r>
              <a:endParaRPr lang="en-US" sz="1400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2976" y="4572008"/>
              <a:ext cx="1358600" cy="757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400" b="1" kern="1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4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Peta Publikasi Perguruan Tinggi</a:t>
              </a:r>
              <a:endParaRPr lang="en-US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5400000">
            <a:off x="2786050" y="4357694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357422" y="3857628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285984" y="3071810"/>
            <a:ext cx="214314" cy="144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786050" y="2714620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750727" y="2607463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15074" y="3786190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H="1">
            <a:off x="5769157" y="433522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AutoShape 4" descr="http://timewellspentbooks.com/images/book-open.jpg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2733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0" name="AutoShape 6" descr="http://timewellspentbooks.com/images/book-open.jpg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2733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2" name="AutoShape 8" descr="https://tse2.mm.bing.net/th?id=OIP.M9f93d4b14e18ef78b431259448614c50H0&amp;pid=15.1&amp;P=0&amp;w=300&amp;h=3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78" y="2026744"/>
            <a:ext cx="642942" cy="4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" name="AutoShape 11" descr="Image result for consult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9414" y="2757250"/>
            <a:ext cx="571504" cy="5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571744"/>
            <a:ext cx="822860" cy="65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5608" y="4500571"/>
            <a:ext cx="659628" cy="65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1" name="AutoShape 17" descr="https://encrypted-tbn3.gstatic.com/images?q=tbn:ANd9GcR4pZmz1-yodX7l56t_C_5GMqSBneLzTnmQDEWv5RDRx8t4GX-3DDQyoq6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846374"/>
            <a:ext cx="357190" cy="4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19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4612" y="3656566"/>
            <a:ext cx="766334" cy="72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8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785926"/>
            <a:ext cx="357190" cy="4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942" y="2046929"/>
            <a:ext cx="642942" cy="4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65573"/>
            <a:ext cx="844939" cy="72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57200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flipV="1">
            <a:off x="6233504" y="3058558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223963" y="5842000"/>
            <a:ext cx="454025" cy="92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none">
            <a:spAutoFit/>
          </a:bodyPr>
          <a:lstStyle/>
          <a:p>
            <a:endParaRPr lang="en-US"/>
          </a:p>
        </p:txBody>
      </p:sp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1571604" y="3000372"/>
            <a:ext cx="607223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Jurnal   Ilmiah 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38" y="1785938"/>
            <a:ext cx="7572375" cy="1271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defTabSz="457200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Saing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04" y="3143248"/>
            <a:ext cx="6572280" cy="12080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Global Competitiveness Index WEF,</a:t>
            </a:r>
          </a:p>
          <a:p>
            <a:pPr algn="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Pilar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Pendidikan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Tinggi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dan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Pelatihan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</a:p>
          <a:p>
            <a:pPr algn="r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Pilar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Inovasi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34200" cy="762000"/>
          </a:xfrm>
        </p:spPr>
        <p:txBody>
          <a:bodyPr>
            <a:normAutofit/>
          </a:bodyPr>
          <a:lstStyle/>
          <a:p>
            <a:r>
              <a:rPr lang="id-ID" smtClean="0"/>
              <a:t>Permasalahan </a:t>
            </a:r>
            <a:r>
              <a:rPr lang="en-US" smtClean="0"/>
              <a:t>Jurnal Ilmiah</a:t>
            </a:r>
            <a:endParaRPr lang="en-US" dirty="0"/>
          </a:p>
        </p:txBody>
      </p:sp>
      <p:pic>
        <p:nvPicPr>
          <p:cNvPr id="8194" name="Picture 2" descr="Image result for challen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928802"/>
            <a:ext cx="1483126" cy="13996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2763755" y="5308683"/>
            <a:ext cx="241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Jurnal  Terindex </a:t>
            </a:r>
            <a:r>
              <a:rPr lang="en-US" b="1" smtClean="0">
                <a:solidFill>
                  <a:srgbClr val="FF0000"/>
                </a:solidFill>
              </a:rPr>
              <a:t>Scopus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4071942"/>
            <a:ext cx="220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Jurnal  Terindex </a:t>
            </a:r>
            <a:r>
              <a:rPr lang="en-US" b="1" smtClean="0">
                <a:solidFill>
                  <a:srgbClr val="FF0000"/>
                </a:solidFill>
              </a:rPr>
              <a:t>DOAJ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0" y="4960880"/>
            <a:ext cx="1143008" cy="1143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42115" y="4929198"/>
            <a:ext cx="1285884" cy="1285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00826" y="5087608"/>
            <a:ext cx="1372106" cy="806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b="1" smtClean="0">
                <a:solidFill>
                  <a:srgbClr val="FF0000"/>
                </a:solidFill>
              </a:rPr>
              <a:t>TERINDEX</a:t>
            </a:r>
          </a:p>
          <a:p>
            <a:pPr algn="ctr">
              <a:lnSpc>
                <a:spcPts val="2700"/>
              </a:lnSpc>
            </a:pPr>
            <a:r>
              <a:rPr lang="en-US" sz="3200" b="1" smtClean="0">
                <a:solidFill>
                  <a:srgbClr val="FF0000"/>
                </a:solidFill>
              </a:rPr>
              <a:t>Scopus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3550" y="5225306"/>
            <a:ext cx="9300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</a:rPr>
              <a:t>TERINDEX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DOAJ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857884" y="5246632"/>
            <a:ext cx="500066" cy="6429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72462" y="5743534"/>
            <a:ext cx="64291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/>
            <a:r>
              <a:rPr lang="id-ID" sz="2000" smtClean="0">
                <a:solidFill>
                  <a:prstClr val="black"/>
                </a:solidFill>
              </a:rPr>
              <a:t>2</a:t>
            </a:r>
            <a:r>
              <a:rPr lang="en-US" sz="2000" smtClean="0">
                <a:solidFill>
                  <a:prstClr val="black"/>
                </a:solidFill>
              </a:rPr>
              <a:t>5</a:t>
            </a:r>
            <a:endParaRPr lang="id-ID" sz="20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2462" y="4957716"/>
            <a:ext cx="64294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/>
            <a:r>
              <a:rPr lang="id-ID" sz="2000" smtClean="0">
                <a:solidFill>
                  <a:prstClr val="black"/>
                </a:solidFill>
              </a:rPr>
              <a:t>20</a:t>
            </a:r>
            <a:r>
              <a:rPr lang="en-US" sz="2000" smtClean="0">
                <a:solidFill>
                  <a:prstClr val="black"/>
                </a:solidFill>
              </a:rPr>
              <a:t>0</a:t>
            </a:r>
            <a:endParaRPr lang="id-ID" sz="2000" dirty="0">
              <a:solidFill>
                <a:prstClr val="black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8286776" y="5418025"/>
            <a:ext cx="214314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42877" y="4500570"/>
          <a:ext cx="3714743" cy="2067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89"/>
                <a:gridCol w="733955"/>
                <a:gridCol w="837681"/>
                <a:gridCol w="785818"/>
              </a:tblGrid>
              <a:tr h="42502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883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6883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Philiphine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id-ID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643174" y="1142984"/>
          <a:ext cx="6292586" cy="304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1" y="142852"/>
            <a:ext cx="7072363" cy="864321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i-FI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 Paradigma </a:t>
            </a:r>
            <a:r>
              <a:rPr lang="fi-FI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Tatakelola </a:t>
            </a:r>
            <a:r>
              <a:rPr lang="fi-FI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Jurnal </a:t>
            </a:r>
            <a:r>
              <a:rPr lang="fi-FI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357158" y="1357298"/>
            <a:ext cx="8269450" cy="4109708"/>
            <a:chOff x="517392" y="1924869"/>
            <a:chExt cx="7926715" cy="381123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501634">
              <a:off x="879436" y="2714376"/>
              <a:ext cx="1448177" cy="21722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310" y="2558363"/>
              <a:ext cx="1200463" cy="180069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794" y="3072847"/>
              <a:ext cx="1100424" cy="165063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3615269" y="3089513"/>
              <a:ext cx="628483" cy="14219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4550" y="5365048"/>
              <a:ext cx="1460597" cy="37105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/>
                <a:t>Media </a:t>
              </a:r>
              <a:r>
                <a:rPr lang="en-US" sz="2000" b="1" dirty="0" err="1"/>
                <a:t>Cetak</a:t>
              </a:r>
              <a:endParaRPr lang="en-US" sz="2000" b="1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531" y="1924869"/>
              <a:ext cx="2366988" cy="21272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5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930" y="2779730"/>
              <a:ext cx="3197177" cy="17349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6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6" y="3647464"/>
              <a:ext cx="2961740" cy="1538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310795" y="5303600"/>
              <a:ext cx="1918309" cy="37105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/>
                <a:t>Media </a:t>
              </a:r>
              <a:r>
                <a:rPr lang="en-US" sz="2000" b="1" dirty="0" err="1"/>
                <a:t>Elektronik</a:t>
              </a:r>
              <a:endParaRPr lang="en-US" sz="2000" b="1" dirty="0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6143636" y="5429264"/>
            <a:ext cx="357190" cy="2857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26490" y="5854503"/>
            <a:ext cx="243265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AKREDITASI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388"/>
            <a:ext cx="4332816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094" y="4267200"/>
            <a:ext cx="4363906" cy="261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795" y="2550135"/>
            <a:ext cx="20050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dirty="0"/>
              <a:t>Paradigma Lama </a:t>
            </a:r>
          </a:p>
          <a:p>
            <a:pPr>
              <a:defRPr/>
            </a:pPr>
            <a:r>
              <a:rPr lang="id-ID" dirty="0"/>
              <a:t>Akreditasi Cetak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6096000"/>
            <a:ext cx="21103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dirty="0"/>
              <a:t>Paradigma Baru</a:t>
            </a:r>
          </a:p>
          <a:p>
            <a:pPr>
              <a:defRPr/>
            </a:pPr>
            <a:r>
              <a:rPr lang="id-ID" dirty="0"/>
              <a:t>Akreditasi </a:t>
            </a:r>
            <a:r>
              <a:rPr lang="en-US" dirty="0" err="1" smtClean="0"/>
              <a:t>elektronik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813" y="179388"/>
            <a:ext cx="4267200" cy="324961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65666">
            <a:off x="4586389" y="3579406"/>
            <a:ext cx="1295400" cy="1219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49" y="3733799"/>
            <a:ext cx="4382373" cy="2465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49" y="179388"/>
            <a:ext cx="4382373" cy="6069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79388"/>
            <a:ext cx="8710613" cy="3249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934200" cy="762000"/>
          </a:xfrm>
        </p:spPr>
        <p:txBody>
          <a:bodyPr>
            <a:normAutofit/>
          </a:bodyPr>
          <a:lstStyle/>
          <a:p>
            <a:r>
              <a:rPr lang="en-US" smtClean="0"/>
              <a:t>Fasilitasi Jurnal Ilmiah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429124" y="1857364"/>
          <a:ext cx="435771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-214346" y="1886113"/>
            <a:ext cx="4314825" cy="3471713"/>
            <a:chOff x="0" y="1857364"/>
            <a:chExt cx="4314825" cy="3471713"/>
          </a:xfrm>
        </p:grpSpPr>
        <p:grpSp>
          <p:nvGrpSpPr>
            <p:cNvPr id="3" name="Group 23"/>
            <p:cNvGrpSpPr/>
            <p:nvPr/>
          </p:nvGrpSpPr>
          <p:grpSpPr>
            <a:xfrm>
              <a:off x="0" y="1857364"/>
              <a:ext cx="4314825" cy="3390900"/>
              <a:chOff x="214282" y="1857364"/>
              <a:chExt cx="4314825" cy="33909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214282" y="1857364"/>
                <a:ext cx="4314825" cy="339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825806" y="3106391"/>
                <a:ext cx="16430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0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Jurnal </a:t>
                </a:r>
                <a:r>
                  <a:rPr lang="en-US" sz="20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Nasional</a:t>
                </a:r>
              </a:p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28662" y="1959137"/>
              <a:ext cx="1529135" cy="469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(700) </a:t>
              </a:r>
              <a:r>
                <a:rPr lang="en-US" sz="16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Pelatihan Penggunaan OJS</a:t>
              </a:r>
              <a:endParaRPr lang="en-US" sz="16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10" y="2598248"/>
              <a:ext cx="1193500" cy="757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400" b="1" kern="1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(269) </a:t>
              </a:r>
              <a:r>
                <a:rPr lang="en-US" sz="14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Akreditasi Jurnal Ilmiah</a:t>
              </a:r>
              <a:endParaRPr lang="en-US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0034" y="3643314"/>
              <a:ext cx="1288295" cy="757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400" b="1" kern="1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 </a:t>
              </a:r>
              <a:r>
                <a:rPr lang="en-US" sz="14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Perbaikan Sistem Akreditasi</a:t>
              </a:r>
              <a:endParaRPr lang="en-US" sz="1400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7322" y="4572008"/>
              <a:ext cx="1144254" cy="757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400" b="1" kern="1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(50) </a:t>
              </a:r>
              <a:r>
                <a:rPr lang="en-US" sz="1400" b="1" kern="120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Bantuan Tata Kelola Jurmnal Internasional </a:t>
              </a:r>
              <a:endParaRPr lang="en-US" sz="1400" b="1" kern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5400000">
            <a:off x="2786050" y="4357694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285984" y="3071810"/>
            <a:ext cx="214314" cy="144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786050" y="2714620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750727" y="2607463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215074" y="3786190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H="1">
            <a:off x="5769157" y="433522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AutoShape 4" descr="http://timewellspentbooks.com/images/book-open.jpg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2733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0" name="AutoShape 6" descr="http://timewellspentbooks.com/images/book-open.jpg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2733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2" name="AutoShape 8" descr="https://tse2.mm.bing.net/th?id=OIP.M9f93d4b14e18ef78b431259448614c50H0&amp;pid=15.1&amp;P=0&amp;w=300&amp;h=3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5" name="AutoShape 11" descr="Image result for consultati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1" name="AutoShape 17" descr="https://encrypted-tbn3.gstatic.com/images?q=tbn:ANd9GcR4pZmz1-yodX7l56t_C_5GMqSBneLzTnmQDEWv5RDRx8t4GX-3DDQyoq6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732" y="2743224"/>
            <a:ext cx="571504" cy="5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81868" y="1961091"/>
            <a:ext cx="589934" cy="5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7187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290" y="4643446"/>
            <a:ext cx="12001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9349" y="2656434"/>
            <a:ext cx="83935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flipV="1">
            <a:off x="6233504" y="3058558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714752"/>
            <a:ext cx="8400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Straight Arrow Connector 32"/>
          <p:cNvCxnSpPr/>
          <p:nvPr/>
        </p:nvCxnSpPr>
        <p:spPr>
          <a:xfrm rot="10800000" flipV="1">
            <a:off x="2357422" y="3857628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715008" y="1928802"/>
            <a:ext cx="714380" cy="64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8260" y="4558755"/>
            <a:ext cx="928694" cy="7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214414" y="2786058"/>
            <a:ext cx="692948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Penguatan  Regulasi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6078" y="4286256"/>
            <a:ext cx="4382161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 Paten 13/2016,</a:t>
            </a:r>
          </a:p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PMK Satuan Biaya Keluaran,</a:t>
            </a:r>
          </a:p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PMK 72/2014,</a:t>
            </a:r>
          </a:p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Permenristekdikti 42/2016.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4000504"/>
            <a:ext cx="4730910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Pendaftaran secara Elektronik,</a:t>
            </a:r>
          </a:p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Trnansfer Teknologi,</a:t>
            </a:r>
          </a:p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Imbalan bagi Inventor.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itle 8"/>
          <p:cNvSpPr txBox="1"/>
          <p:nvPr/>
        </p:nvSpPr>
        <p:spPr>
          <a:xfrm>
            <a:off x="-214346" y="3500438"/>
            <a:ext cx="8215370" cy="35719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457200">
              <a:lnSpc>
                <a:spcPts val="3500"/>
              </a:lnSpc>
              <a:buClr>
                <a:srgbClr val="000000"/>
              </a:buClr>
              <a:buSzPct val="100000"/>
              <a:defRPr/>
            </a:pPr>
            <a:r>
              <a:rPr lang="en-US" sz="44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UU 13/2016 tt Paten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3042" y="174176"/>
            <a:ext cx="7043758" cy="62048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RINGKASAN PENGATURAN </a:t>
            </a:r>
            <a:b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SUBSTANSI  BARU UU 13/2016 tt PATEN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57298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Publikasi</a:t>
            </a:r>
            <a:r>
              <a:rPr lang="id-ID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Perguruan Tinggi atau lembaga ilmiah nasional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2714620"/>
            <a:ext cx="8286808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spcAft>
                <a:spcPts val="600"/>
              </a:spcAft>
            </a:pPr>
            <a:r>
              <a:rPr lang="id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Invensi </a:t>
            </a: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dianggap telah diumumkan jika dalam waktu paling </a:t>
            </a:r>
            <a:r>
              <a:rPr lang="id-ID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 </a:t>
            </a:r>
            <a:r>
              <a:rPr lang="id-ID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d-ID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(enam) bulan</a:t>
            </a: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sebelum Tanggal Penerimaan, Invensi telah:</a:t>
            </a:r>
          </a:p>
          <a:p>
            <a:pPr marL="177800" lvl="1" fontAlgn="t"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id-ID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diumumkan </a:t>
            </a:r>
            <a:r>
              <a:rPr lang="id-ID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 Inventornya dalam: </a:t>
            </a:r>
            <a:endParaRPr lang="id-ID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t">
              <a:spcAft>
                <a:spcPts val="600"/>
              </a:spcAft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sidang ilmiah dalam bentuk ujian dan/atau tahap ujian skripsi, tesis, disertasi, atau karya ilmiah lain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id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dan/atau </a:t>
            </a:r>
          </a:p>
          <a:p>
            <a:pPr marL="800100" lvl="1" indent="-342900" fontAlgn="t">
              <a:spcAft>
                <a:spcPts val="600"/>
              </a:spcAft>
              <a:buFont typeface="+mj-lt"/>
              <a:buAutoNum type="arabicPeriod"/>
            </a:pPr>
            <a:r>
              <a:rPr lang="id-ID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lang="id-ID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 lain dalam rangka pembahasan hasil penelitian di lembaga pendidikan atau </a:t>
            </a:r>
            <a:r>
              <a:rPr lang="id-ID" sz="2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 penelitian</a:t>
            </a:r>
            <a:endParaRPr lang="id-ID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926" y="2143116"/>
            <a:ext cx="3228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smtClean="0">
                <a:latin typeface="Arial" panose="020B0604020202020204" pitchFamily="34" charset="0"/>
                <a:cs typeface="Arial" panose="020B0604020202020204" pitchFamily="34" charset="0"/>
              </a:rPr>
              <a:t>Pasal 6 ayat (1) huruf (c)</a:t>
            </a:r>
            <a:endParaRPr lang="en-US" sz="200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72300" y="5451898"/>
            <a:ext cx="2171700" cy="140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3042" y="174176"/>
            <a:ext cx="7043758" cy="62048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RINGKASAN PENGATURAN </a:t>
            </a:r>
            <a:b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SUBSTANSI  BARU UU 13/2016 tt PATEN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00034" y="1571612"/>
            <a:ext cx="8282880" cy="4786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Clr>
                <a:srgbClr val="0070C0"/>
              </a:buClr>
              <a:buSzPct val="100000"/>
              <a:buFont typeface="+mj-lt"/>
              <a:buAutoNum type="arabicPeriod" startAt="2"/>
            </a:pPr>
            <a:r>
              <a:rPr lang="id-ID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Percepatan/Pengurangan </a:t>
            </a:r>
            <a:r>
              <a:rPr lang="id-ID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id-ID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penyelesaian </a:t>
            </a:r>
            <a:r>
              <a:rPr lang="id-ID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 </a:t>
            </a:r>
            <a:r>
              <a:rPr lang="id-ID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substantif</a:t>
            </a:r>
            <a:endParaRPr lang="en-US" sz="2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Clr>
                <a:srgbClr val="0070C0"/>
              </a:buClr>
              <a:buSzPct val="84000"/>
              <a:buNone/>
            </a:pPr>
            <a:r>
              <a:rPr lang="id-ID" sz="1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 57</a:t>
            </a:r>
            <a:endParaRPr lang="id-ID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4" indent="-457200">
              <a:buFont typeface="Wingdings" panose="05000000000000000000" pitchFamily="2" charset="2"/>
              <a:buChar char="v"/>
            </a:pPr>
            <a:r>
              <a:rPr lang="id-ID" sz="1600" b="1" smtClean="0">
                <a:latin typeface="Arial" panose="020B0604020202020204" pitchFamily="34" charset="0"/>
                <a:cs typeface="Arial" panose="020B0604020202020204" pitchFamily="34" charset="0"/>
              </a:rPr>
              <a:t>Paten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  paling lama  </a:t>
            </a:r>
            <a:r>
              <a:rPr lang="id-ID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(tiga puluh) bulan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terhitung sejak tanggal pengajuan </a:t>
            </a:r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permohonan </a:t>
            </a:r>
            <a:r>
              <a:rPr lang="id-ID" sz="1600" smtClean="0">
                <a:latin typeface="Arial" panose="020B0604020202020204" pitchFamily="34" charset="0"/>
                <a:cs typeface="Arial" panose="020B0604020202020204" pitchFamily="34" charset="0"/>
              </a:rPr>
              <a:t>substantif</a:t>
            </a:r>
            <a:endParaRPr 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4" indent="-457200" algn="ctr">
              <a:buNone/>
            </a:pPr>
            <a:endParaRPr lang="en-US" sz="1600" b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4" indent="-457200" algn="ctr">
              <a:buNone/>
            </a:pPr>
            <a:r>
              <a:rPr lang="id-ID" sz="1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 124 ayat (1)</a:t>
            </a:r>
            <a:endParaRPr lang="en-US" sz="1600" b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4" indent="-457200">
              <a:buFont typeface="Wingdings" panose="05000000000000000000" pitchFamily="2" charset="2"/>
              <a:buChar char="v"/>
            </a:pPr>
            <a:r>
              <a:rPr lang="id-ID" sz="1600" b="1" smtClean="0">
                <a:latin typeface="Arial" panose="020B0604020202020204" pitchFamily="34" charset="0"/>
                <a:cs typeface="Arial" panose="020B0604020202020204" pitchFamily="34" charset="0"/>
              </a:rPr>
              <a:t>Paten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sederhana,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paling lama  </a:t>
            </a:r>
            <a:r>
              <a:rPr lang="id-ID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(dua belas) bulan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terhitung sejak Tanggal </a:t>
            </a:r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Penerimaan </a:t>
            </a:r>
            <a:r>
              <a:rPr lang="id-ID" sz="1600" smtClean="0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endParaRPr lang="id-ID" sz="1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8575" lvl="4" indent="-457200">
              <a:buNone/>
            </a:pPr>
            <a:endParaRPr lang="en-US" sz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8575" lvl="4" indent="-457200">
              <a:buNone/>
            </a:pPr>
            <a:endParaRPr lang="en-US" sz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98575" lvl="4" indent="-457200">
              <a:buNone/>
            </a:pPr>
            <a:endParaRPr lang="en-US" sz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id-ID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Pengecualian </a:t>
            </a:r>
            <a:r>
              <a:rPr lang="id-ID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 </a:t>
            </a:r>
            <a:r>
              <a:rPr lang="id-ID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 tahunan </a:t>
            </a:r>
            <a:r>
              <a:rPr lang="id-ID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 bagi Perguruan </a:t>
            </a:r>
            <a:r>
              <a:rPr lang="id-ID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 dan </a:t>
            </a:r>
            <a:r>
              <a:rPr lang="id-ID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Litbang Pemerintah</a:t>
            </a:r>
            <a:r>
              <a:rPr lang="id-ID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905" lvl="2" indent="-382905" algn="ctr">
              <a:buClr>
                <a:srgbClr val="0070C0"/>
              </a:buClr>
              <a:buNone/>
            </a:pPr>
            <a:r>
              <a:rPr lang="id-ID" sz="2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 126 ayat (4)</a:t>
            </a:r>
          </a:p>
          <a:p>
            <a:pPr marL="1297305" lvl="4" indent="-382905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1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pembebasan </a:t>
            </a:r>
            <a:r>
              <a:rPr lang="id-ID" sz="1600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id-ID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pengurangan </a:t>
            </a:r>
            <a:r>
              <a:rPr lang="en-US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biaya pemeliharaan Paten</a:t>
            </a:r>
            <a:r>
              <a:rPr lang="en-US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500306"/>
            <a:ext cx="8001056" cy="6429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4414" y="5857892"/>
            <a:ext cx="7358114" cy="4286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472" y="3643314"/>
            <a:ext cx="8001056" cy="6429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AutoShape 3" descr="http://www.qqxxzx.com/images/free-image/free-image-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600727"/>
            <a:ext cx="1142976" cy="12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15272" y="1071546"/>
            <a:ext cx="1214414" cy="12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3042" y="174176"/>
            <a:ext cx="7043758" cy="62048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RINGKASAN PENGATURAN </a:t>
            </a:r>
            <a:b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SUBSTANSI  BARU UU 13/2016 tt PATEN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85720" y="1785926"/>
            <a:ext cx="8705476" cy="6429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07035" indent="-514350">
              <a:buClr>
                <a:srgbClr val="0070C0"/>
              </a:buClr>
              <a:buSzPct val="100000"/>
              <a:buFont typeface="+mj-lt"/>
              <a:buAutoNum type="arabicPeriod" startAt="4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Pemanfaatan sistem elektronik Kekayaan Intelektual </a:t>
            </a:r>
            <a:r>
              <a:rPr lang="id-ID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e-filing</a:t>
            </a:r>
            <a:r>
              <a:rPr lang="id-ID" sz="24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2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3286124"/>
            <a:ext cx="7858180" cy="10001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id-ID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diajukan baik </a:t>
            </a:r>
            <a:r>
              <a:rPr lang="id-ID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 elektronik maupun </a:t>
            </a:r>
            <a:r>
              <a:rPr lang="id-ID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 </a:t>
            </a:r>
            <a:r>
              <a:rPr lang="id-ID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2714620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d-ID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 24 ayat (4)</a:t>
            </a:r>
            <a:endParaRPr lang="id-ID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34"/>
            <a:ext cx="3000364" cy="20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3042" y="174176"/>
            <a:ext cx="7043758" cy="62048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RINGKASAN PENGATURAN </a:t>
            </a:r>
            <a:b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smtClean="0">
                <a:latin typeface="Arial" panose="020B0604020202020204" pitchFamily="34" charset="0"/>
                <a:cs typeface="Arial" panose="020B0604020202020204" pitchFamily="34" charset="0"/>
              </a:rPr>
              <a:t>SUBSTANSI  BARU UU 13/2016 tt PATEN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699376" cy="4429156"/>
          </a:xfrm>
        </p:spPr>
        <p:txBody>
          <a:bodyPr>
            <a:noAutofit/>
          </a:bodyPr>
          <a:lstStyle/>
          <a:p>
            <a:pPr marL="457200" lvl="1" indent="-457200">
              <a:buSzPct val="105000"/>
              <a:buFont typeface="+mj-lt"/>
              <a:buAutoNum type="arabicPeriod" startAt="5"/>
            </a:pPr>
            <a:r>
              <a:rPr lang="id-ID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Mekanisme </a:t>
            </a:r>
            <a:r>
              <a:rPr lang="id-ID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 Impor</a:t>
            </a:r>
            <a:r>
              <a:rPr lang="id-ID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i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Bolar</a:t>
            </a:r>
            <a:r>
              <a:rPr lang="en-US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</a:p>
          <a:p>
            <a:pPr marL="457200" lvl="1" indent="-457200">
              <a:buSzPct val="105000"/>
              <a:buFont typeface="+mj-lt"/>
              <a:buAutoNum type="arabicPeriod" startAt="5"/>
            </a:pPr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 algn="ctr">
              <a:buNone/>
            </a:pPr>
            <a:r>
              <a:rPr lang="id-ID" sz="2000" b="1" smtClean="0">
                <a:latin typeface="Arial" panose="020B0604020202020204" pitchFamily="34" charset="0"/>
                <a:cs typeface="Arial" panose="020B0604020202020204" pitchFamily="34" charset="0"/>
              </a:rPr>
              <a:t>Pasal 167</a:t>
            </a:r>
            <a:endParaRPr lang="en-US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0">
              <a:buNone/>
            </a:pPr>
            <a:r>
              <a:rPr lang="id-ID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Dikecualikan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dari ketentuan </a:t>
            </a:r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sebagaimana dimaksud dalam Bab XVII dan gugatan </a:t>
            </a:r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perdata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atas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1520" lvl="2" indent="-457200"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produksi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produk farmasi yang dilindungi Paten di Indonesia dalam  jangka waktu </a:t>
            </a:r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(lima) tahun sebelum berakhirnya pelindungan Paten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dengan tujuan untuk proses perizinan kemudian melakukan pemasaran setelah pelindungan Paten 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tersebut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berakhir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214554"/>
            <a:ext cx="8215370" cy="28575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id-ID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5095863"/>
            <a:ext cx="2643206" cy="17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934200" cy="762000"/>
          </a:xfrm>
        </p:spPr>
        <p:txBody>
          <a:bodyPr rtlCol="0">
            <a:noAutofit/>
          </a:bodyPr>
          <a:lstStyle/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en-US" sz="2400" b="1" dirty="0" err="1" smtClean="0"/>
              <a:t>Faktor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Penentu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Dayasaing</a:t>
            </a:r>
            <a:r>
              <a:rPr lang="en-US" sz="2400" b="1" dirty="0" smtClean="0"/>
              <a:t> Global</a:t>
            </a:r>
            <a:endParaRPr lang="en-US" sz="2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814387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0" y="6550025"/>
            <a:ext cx="308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anose="020F0502020204030204" pitchFamily="34" charset="0"/>
              </a:rPr>
              <a:t>Sumber: World Economic Forum, 2016</a:t>
            </a:r>
          </a:p>
        </p:txBody>
      </p:sp>
      <p:sp>
        <p:nvSpPr>
          <p:cNvPr id="5" name="Oval 4"/>
          <p:cNvSpPr/>
          <p:nvPr/>
        </p:nvSpPr>
        <p:spPr>
          <a:xfrm>
            <a:off x="3429000" y="2500313"/>
            <a:ext cx="21431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43625" y="2857500"/>
            <a:ext cx="1357313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1285852" y="2714620"/>
            <a:ext cx="6673611" cy="577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Peraturan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 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Menteri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Keuangan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  72/2015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670" y="3500438"/>
            <a:ext cx="6072230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Imbalan bagi Inventor Aparatur Sipil Negara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34200" cy="762000"/>
          </a:xfrm>
        </p:spPr>
        <p:txBody>
          <a:bodyPr>
            <a:noAutofit/>
          </a:bodyPr>
          <a:lstStyle/>
          <a:p>
            <a:pPr lvl="0"/>
            <a:r>
              <a:rPr 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Peraturan Menteri Keuangan 72/2015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643050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smtClean="0">
                <a:latin typeface="Arial" panose="020B0604020202020204" pitchFamily="34" charset="0"/>
                <a:cs typeface="Arial" panose="020B0604020202020204" pitchFamily="34" charset="0"/>
              </a:rPr>
              <a:t>I. Tarif Imbalan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Paten</a:t>
            </a:r>
            <a:endParaRPr lang="id-ID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algn="just"/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Tarif Imbalan tertentu tertinggi adalah 40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sampai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sebesar Rpl00.000.000,00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(seratus juta rupiah) pertama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selanjutnya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dengan persentase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menurun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ketentuan sebagai berikut: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114298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smtClean="0">
                <a:latin typeface="Arial" panose="020B0604020202020204" pitchFamily="34" charset="0"/>
                <a:cs typeface="Arial" panose="020B0604020202020204" pitchFamily="34" charset="0"/>
              </a:rPr>
              <a:t>FORMULA PENGHITUNGAN IMBALAN ATAS PNBP ROYALTI PATEN </a:t>
            </a:r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914704" y="3214686"/>
            <a:ext cx="744351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-635">
              <a:tabLst>
                <a:tab pos="4749800" algn="l"/>
              </a:tabLst>
            </a:pP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 </a:t>
            </a: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 	</a:t>
            </a:r>
            <a:r>
              <a:rPr lang="id-ID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id-ID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314937" y="4150790"/>
            <a:ext cx="6643045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-635">
              <a:tabLst>
                <a:tab pos="3949700" algn="l"/>
              </a:tabLst>
            </a:pP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 – </a:t>
            </a: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jt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id-ID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2028972" y="5086894"/>
            <a:ext cx="5214974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-635">
              <a:tabLst>
                <a:tab pos="3683000" algn="l"/>
              </a:tabLst>
            </a:pP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 – 1 M	</a:t>
            </a:r>
            <a:r>
              <a:rPr lang="id-ID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id-ID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2386162" y="6022998"/>
            <a:ext cx="4500594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-635">
              <a:tabLst>
                <a:tab pos="3136900" algn="l"/>
                <a:tab pos="3225800" algn="l"/>
              </a:tabLst>
            </a:pP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 </a:t>
            </a: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 dari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d-ID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id-ID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352606"/>
            <a:ext cx="7200920" cy="57606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fi-FI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</a:t>
            </a:r>
            <a:r>
              <a:rPr lang="fi-FI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Penghitungan </a:t>
            </a: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Imbalan Atas </a:t>
            </a:r>
            <a:r>
              <a:rPr lang="fi-FI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i-FI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Paten, 1 </a:t>
            </a:r>
            <a:r>
              <a:rPr lang="fi-FI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8586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Paten Z pada Satker Litbang A menghasilkan nilai kumulatif PNBP Royalti pada tahun 20xx sebesar 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Rpl.250.000.000,-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Persetujuan penggunaan atas PNBP pada Satker Litbang A sebesar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Dasar penghitungan Imbalan sebesar: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28926" y="2285992"/>
          <a:ext cx="3456384" cy="73152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62667"/>
                <a:gridCol w="241143"/>
                <a:gridCol w="2652574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DPI</a:t>
                      </a:r>
                      <a:endParaRPr lang="sv-SE" sz="1600" b="0" dirty="0" smtClean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Rpl.250.000.000,- × 80%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b="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Rpl.000.000.000,-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7158" y="2857496"/>
            <a:ext cx="2292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Penghitungan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Imbalan: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57158" y="3286127"/>
          <a:ext cx="8463883" cy="2957511"/>
        </p:xfrm>
        <a:graphic>
          <a:graphicData uri="http://schemas.openxmlformats.org/drawingml/2006/table">
            <a:tbl>
              <a:tblPr firstRow="1" firstCol="1" bandRow="1"/>
              <a:tblGrid>
                <a:gridCol w="2071702"/>
                <a:gridCol w="2214578"/>
                <a:gridCol w="1643074"/>
                <a:gridCol w="888774"/>
                <a:gridCol w="1645755"/>
              </a:tblGrid>
              <a:tr h="246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Lapisan DPI (Rp)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Penghitungan DPI (Rp)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Nilai DPI (Rp)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Tarif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Penghitungan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3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5 = 3 × 4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s.d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100.000.000,- – </a:t>
                      </a: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Lebih dari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100.000.000,-</a:t>
                      </a:r>
                      <a:r>
                        <a:rPr lang="id-ID" sz="1500" baseline="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s.d</a:t>
                      </a: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500.000.000,-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500.000.000,- –100.000.000,-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120.000.000,-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9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Lebih dari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500.000.000,-</a:t>
                      </a:r>
                      <a:r>
                        <a:rPr lang="id-ID" sz="1500" baseline="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s.d</a:t>
                      </a: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1.000.000.000,-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1.000.000.000,- –500.000.000,-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500.000.000,-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Lebih dari </a:t>
                      </a: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1.000.000.000,- 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1.000.000.000,- –1.000.000.000,-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4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Total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l.000.000.000,-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 </a:t>
                      </a:r>
                      <a:endParaRPr lang="id-ID" sz="150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 smtClean="0"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260.000.000,-</a:t>
                      </a:r>
                      <a:endParaRPr lang="id-ID" sz="1500" dirty="0">
                        <a:effectLst/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57158" y="6357958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Imbalan yang diberikan kepada Inventor sebesar </a:t>
            </a: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Rp260.000.000,</a:t>
            </a:r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itle 8"/>
          <p:cNvSpPr txBox="1"/>
          <p:nvPr/>
        </p:nvSpPr>
        <p:spPr>
          <a:xfrm>
            <a:off x="714348" y="2428868"/>
            <a:ext cx="7858180" cy="571505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Peraturan Menteri Keuangan 106/2016</a:t>
            </a:r>
          </a:p>
          <a:p>
            <a:pPr marL="0" marR="0" lvl="0" indent="0" algn="r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Satuan Biaya Keluaran Penelitian</a:t>
            </a:r>
            <a:endParaRPr kumimoji="0" lang="id-ID" sz="3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769" y="3143248"/>
            <a:ext cx="8097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smtClean="0"/>
              <a:t>Mempermudah Pertanggungjawaban Keuangan Riset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 txBox="1"/>
          <p:nvPr/>
        </p:nvSpPr>
        <p:spPr>
          <a:xfrm>
            <a:off x="1752600" y="152400"/>
            <a:ext cx="69342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Kendala Dan Upaya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000" b="1" smtClean="0">
                <a:latin typeface="Arial" panose="020B0604020202020204" pitchFamily="34" charset="0"/>
                <a:cs typeface="Arial" panose="020B0604020202020204" pitchFamily="34" charset="0"/>
              </a:rPr>
              <a:t>PARADIGMA BARU PERTANGGUNGJAWABAN KEUANGAN RISET</a:t>
            </a:r>
            <a:endParaRPr lang="sv-S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85011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0337" y="3857628"/>
            <a:ext cx="6858031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Pengukuran Tingkat Kesiapterapan Teknologi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itle 8"/>
          <p:cNvSpPr txBox="1"/>
          <p:nvPr/>
        </p:nvSpPr>
        <p:spPr>
          <a:xfrm>
            <a:off x="357158" y="3214686"/>
            <a:ext cx="7858180" cy="35719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457200">
              <a:lnSpc>
                <a:spcPts val="3500"/>
              </a:lnSpc>
              <a:buClr>
                <a:srgbClr val="000000"/>
              </a:buClr>
              <a:buSzPct val="100000"/>
              <a:defRPr/>
            </a:pPr>
            <a:r>
              <a:rPr lang="en-US" sz="44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Permenristekdikti 42/2016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215238" cy="71438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fi-FI" sz="28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8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800" b="1" smtClean="0">
                <a:latin typeface="Arial" panose="020B0604020202020204" pitchFamily="34" charset="0"/>
                <a:cs typeface="Arial" panose="020B0604020202020204" pitchFamily="34" charset="0"/>
              </a:rPr>
              <a:t>PERMENRISTEKDIKTI 42/2016 TKT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1285860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/>
              <a:t>Tujuan Permen42/2016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smtClean="0"/>
              <a:t>mengetahui status Kesiapterapan Teknologi,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smtClean="0"/>
              <a:t>membantu pemetaan kesiapterapan teknologi,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smtClean="0"/>
              <a:t>mengevaluasi pelaksanaan program atau kegiatan riset dan pengembangan; 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smtClean="0"/>
              <a:t>mengurangi risiko kegagalan dalam pemanfaatan teknologi; dan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sv-SE" sz="2400" smtClean="0"/>
              <a:t>meningkatkan pemanfaatan hasil riset dan pengembangan.</a:t>
            </a:r>
          </a:p>
          <a:p>
            <a:endParaRPr lang="en-US" sz="2400" smtClean="0"/>
          </a:p>
          <a:p>
            <a:r>
              <a:rPr lang="en-US" sz="2400" b="1" smtClean="0"/>
              <a:t>Hasil Pengukuran TKTdigunakan oleh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smtClean="0"/>
              <a:t>pengambil kebijakan dalam merumuskan, melaksanakan, dan mengevaluasi program riset dan pengembangan;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smtClean="0"/>
              <a:t>pelaku kegiatan dalam menentukan tingkat kesiapterapan teknologi untuk dimanfaatkan dan diadopsi; dan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sz="2400" smtClean="0"/>
              <a:t>pengguna dalam memanfaatkanhasilrisetdanpengembangan.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215238" cy="71438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fi-FI" sz="2800" b="1" smtClean="0">
                <a:latin typeface="Arial" panose="020B0604020202020204" pitchFamily="34" charset="0"/>
                <a:cs typeface="Arial" panose="020B0604020202020204" pitchFamily="34" charset="0"/>
              </a:rPr>
              <a:t>9 Tingkat TKT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71543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6357958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Sumber: Ristekdikti, 2016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4706" y="5417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142976" y="2000240"/>
            <a:ext cx="6929486" cy="2000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RENCANA  INDUK </a:t>
            </a:r>
          </a:p>
          <a:p>
            <a:pPr algn="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RISET  NASIONAL </a:t>
            </a:r>
          </a:p>
          <a:p>
            <a:pPr algn="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2015-2040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0568" y="4286256"/>
            <a:ext cx="4037644" cy="837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Visi, Misi, Tujuan, Sasaran</a:t>
            </a:r>
          </a:p>
          <a:p>
            <a:pPr algn="r">
              <a:lnSpc>
                <a:spcPts val="29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Bidang Fokus. 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RENCANA INDUK RISET NASIONAL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1" name="Title 1"/>
          <p:cNvSpPr txBox="1"/>
          <p:nvPr/>
        </p:nvSpPr>
        <p:spPr>
          <a:xfrm>
            <a:off x="214282" y="1214422"/>
            <a:ext cx="2628900" cy="53578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Bidang Fokus RIRN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2015-2040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71802" y="1071546"/>
            <a:ext cx="5857884" cy="628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err="1" smtClean="0"/>
              <a:t>Sesuai</a:t>
            </a:r>
            <a:r>
              <a:rPr lang="en-US" sz="2000" smtClean="0"/>
              <a:t> RPJPN </a:t>
            </a:r>
            <a:r>
              <a:rPr lang="en-US" sz="2000" dirty="0" smtClean="0"/>
              <a:t>2005-2025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/>
              <a:t>RPJMN </a:t>
            </a:r>
            <a:r>
              <a:rPr lang="en-US" sz="2000" dirty="0" smtClean="0"/>
              <a:t>2015, </a:t>
            </a:r>
            <a:r>
              <a:rPr lang="en-US" sz="2000" err="1" smtClean="0"/>
              <a:t>serta</a:t>
            </a:r>
            <a:r>
              <a:rPr lang="en-US" sz="2000" smtClean="0"/>
              <a:t> isu </a:t>
            </a:r>
            <a:r>
              <a:rPr lang="en-US" sz="2000" dirty="0" err="1" smtClean="0"/>
              <a:t>aktual</a:t>
            </a:r>
            <a:r>
              <a:rPr lang="en-US" sz="2000" dirty="0" smtClean="0"/>
              <a:t>, RIRN </a:t>
            </a:r>
            <a:r>
              <a:rPr lang="en-US" sz="2000" smtClean="0"/>
              <a:t>2015-2040 difokuskan pada 10 bidang: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Ketahanan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Penciptaan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Pemanfaatan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Terbarukan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Obat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Transportasi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(TIK)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Pertahanan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Keamanan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Material </a:t>
            </a:r>
            <a:r>
              <a:rPr lang="en-US" sz="2000" dirty="0" err="1" smtClean="0"/>
              <a:t>Maju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Kemaritiman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Penanggulangan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Humaniora</a:t>
            </a:r>
            <a:r>
              <a:rPr lang="en-US" sz="2000" dirty="0" smtClean="0"/>
              <a:t> – </a:t>
            </a:r>
            <a:r>
              <a:rPr lang="en-US" sz="2000" dirty="0" err="1" smtClean="0"/>
              <a:t>Seni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– </a:t>
            </a:r>
            <a:r>
              <a:rPr lang="en-US" sz="2000" dirty="0" err="1" smtClean="0"/>
              <a:t>Pendidikan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 smtClean="0"/>
              <a:t>Masing-masing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berisi</a:t>
            </a:r>
            <a:r>
              <a:rPr lang="en-US" sz="2000" b="1" dirty="0" smtClean="0"/>
              <a:t> 3-4 </a:t>
            </a:r>
            <a:r>
              <a:rPr lang="en-US" sz="2000" b="1" dirty="0" err="1" smtClean="0"/>
              <a:t>tema</a:t>
            </a:r>
            <a:r>
              <a:rPr lang="en-US" sz="2000" b="1" dirty="0" smtClean="0"/>
              <a:t> </a:t>
            </a:r>
            <a:r>
              <a:rPr lang="en-US" sz="2000" b="1" err="1" smtClean="0"/>
              <a:t>riset</a:t>
            </a:r>
            <a:r>
              <a:rPr lang="en-US" sz="2000" b="1" smtClean="0"/>
              <a:t> unggulan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836021" cy="522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934200" cy="762000"/>
          </a:xfrm>
        </p:spPr>
        <p:txBody>
          <a:bodyPr rtlCol="0">
            <a:noAutofit/>
          </a:bodyPr>
          <a:lstStyle/>
          <a:p>
            <a:pPr fontAlgn="auto">
              <a:lnSpc>
                <a:spcPts val="2200"/>
              </a:lnSpc>
              <a:spcAft>
                <a:spcPts val="0"/>
              </a:spcAft>
              <a:defRPr/>
            </a:pPr>
            <a:r>
              <a:rPr lang="en-US" sz="2400" b="1" dirty="0" smtClean="0"/>
              <a:t>Global Competitiveness Index </a:t>
            </a:r>
            <a:r>
              <a:rPr lang="en-US" sz="2400" b="1" smtClean="0"/>
              <a:t>WEF 2016-2017</a:t>
            </a:r>
            <a:endParaRPr lang="en-US" sz="2800" b="1" dirty="0"/>
          </a:p>
        </p:txBody>
      </p:sp>
      <p:sp>
        <p:nvSpPr>
          <p:cNvPr id="23" name="Oval 22"/>
          <p:cNvSpPr/>
          <p:nvPr/>
        </p:nvSpPr>
        <p:spPr>
          <a:xfrm>
            <a:off x="142844" y="5986462"/>
            <a:ext cx="4429156" cy="371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29256" y="2643182"/>
            <a:ext cx="85725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294714" y="1142984"/>
            <a:ext cx="785786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293679" y="6500834"/>
            <a:ext cx="2992437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anose="020F0502020204030204" pitchFamily="34" charset="0"/>
              </a:rPr>
              <a:t>Sumber: World Economic Forum, 2016</a:t>
            </a:r>
          </a:p>
        </p:txBody>
      </p:sp>
      <p:sp>
        <p:nvSpPr>
          <p:cNvPr id="8" name="Oval 7"/>
          <p:cNvSpPr/>
          <p:nvPr/>
        </p:nvSpPr>
        <p:spPr>
          <a:xfrm>
            <a:off x="7643834" y="4500570"/>
            <a:ext cx="107157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2844" y="3571876"/>
            <a:ext cx="44291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2998" y="358650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en-US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6640" y="601539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CustomShape 3"/>
          <p:cNvSpPr/>
          <p:nvPr/>
        </p:nvSpPr>
        <p:spPr>
          <a:xfrm>
            <a:off x="299520" y="425520"/>
            <a:ext cx="922320" cy="750960"/>
          </a:xfrm>
          <a:gradFill>
            <a:gsLst>
              <a:gs pos="0">
                <a:srgbClr val="584365"/>
              </a:gs>
              <a:gs pos="100000">
                <a:srgbClr val="BE90DA"/>
              </a:gs>
            </a:gsLst>
            <a:lin ang="0"/>
          </a:gradFill>
          <a:ln w="25560">
            <a:solidFill>
              <a:srgbClr val="FFFFFF"/>
            </a:solidFill>
            <a:miter/>
          </a:ln>
          <a:effectLst>
            <a:outerShdw dist="63504" dir="2216091">
              <a:srgbClr val="333333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7" name="CustomShape 4"/>
          <p:cNvSpPr/>
          <p:nvPr/>
        </p:nvSpPr>
        <p:spPr>
          <a:xfrm>
            <a:off x="1714480" y="285728"/>
            <a:ext cx="6884880" cy="500066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180975" algn="ctr"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Shape 6"/>
          <p:cNvSpPr txBox="1"/>
          <p:nvPr/>
        </p:nvSpPr>
        <p:spPr>
          <a:xfrm>
            <a:off x="464040" y="1595864"/>
            <a:ext cx="8229240" cy="4876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3" name="Diagram 2"/>
          <p:cNvGraphicFramePr/>
          <p:nvPr/>
        </p:nvGraphicFramePr>
        <p:xfrm>
          <a:off x="714348" y="1500174"/>
          <a:ext cx="814656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285720" y="1214422"/>
            <a:ext cx="8572560" cy="3962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2000" b="1" spc="-1" smtClean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+mj-cs"/>
              </a:rPr>
              <a:t>Topik dan Sub-topik Penelitian</a:t>
            </a:r>
            <a:endParaRPr lang="en-US" sz="200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1571604" y="285728"/>
            <a:ext cx="7215238" cy="642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lvl="0" algn="ctr" defTabSz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SOSIAL HUMANIORA - SENI BUDAYA - PENDIDIKAN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500702"/>
            <a:ext cx="1357322" cy="117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472" y="5643578"/>
            <a:ext cx="1777060" cy="10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00364" y="5643578"/>
            <a:ext cx="1500198" cy="10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29520" y="5429264"/>
            <a:ext cx="1362146" cy="12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928662" y="2857496"/>
            <a:ext cx="7143800" cy="434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Transfer  Teknologi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3500438"/>
            <a:ext cx="771530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Dari Ide -&gt; Produk,</a:t>
            </a:r>
          </a:p>
          <a:p>
            <a:pPr algn="r">
              <a:lnSpc>
                <a:spcPts val="3200"/>
              </a:lnSpc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Tingkat Keberhasilan Inovasi sangat rendah.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34200" cy="762000"/>
          </a:xfrm>
        </p:spPr>
        <p:txBody>
          <a:bodyPr>
            <a:noAutofit/>
          </a:bodyPr>
          <a:lstStyle/>
          <a:p>
            <a:pPr lvl="0"/>
            <a:r>
              <a:rPr lang="fi-FI" sz="3200" b="1" smtClean="0">
                <a:latin typeface="Arial" panose="020B0604020202020204" pitchFamily="34" charset="0"/>
                <a:cs typeface="Arial" panose="020B0604020202020204" pitchFamily="34" charset="0"/>
              </a:rPr>
              <a:t>Dari Ide </a:t>
            </a:r>
            <a:r>
              <a:rPr lang="fi-FI" sz="3200" b="1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</a:t>
            </a:r>
            <a:r>
              <a:rPr lang="fi-FI" sz="3200" b="1" smtClean="0">
                <a:latin typeface="Arial" panose="020B0604020202020204" pitchFamily="34" charset="0"/>
                <a:cs typeface="Arial" panose="020B0604020202020204" pitchFamily="34" charset="0"/>
              </a:rPr>
              <a:t> Produk</a:t>
            </a:r>
            <a:endParaRPr lang="id-ID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05977" y="2322210"/>
            <a:ext cx="2231039" cy="382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UJI ALPHA (</a:t>
            </a:r>
            <a:r>
              <a:rPr lang="el-GR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α</a:t>
            </a:r>
            <a:r>
              <a:rPr lang="id-ID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05977" y="2704755"/>
            <a:ext cx="2231039" cy="1072865"/>
          </a:xfrm>
          <a:prstGeom prst="rect">
            <a:avLst/>
          </a:prstGeom>
          <a:noFill/>
          <a:ln w="190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d-ID" sz="16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1600" kern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</a:t>
            </a:r>
            <a:endParaRPr lang="id-ID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Replikasi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Uji laboratorium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3920438" y="3845188"/>
            <a:ext cx="631184" cy="798940"/>
          </a:xfrm>
          <a:prstGeom prst="rightArrow">
            <a:avLst/>
          </a:prstGeom>
          <a:ln>
            <a:solidFill>
              <a:srgbClr val="8000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0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85720" y="2322210"/>
            <a:ext cx="2231039" cy="382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EKSPLORASI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85720" y="2704755"/>
            <a:ext cx="2231039" cy="1072865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Ide/Konsep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Riset Eksplorasi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Feasibility/Scanning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538730" y="2701278"/>
            <a:ext cx="545277" cy="69553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0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928926" y="4652008"/>
            <a:ext cx="5854037" cy="1455411"/>
            <a:chOff x="3803106" y="5013944"/>
            <a:chExt cx="5051295" cy="1455411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03106" y="5013944"/>
              <a:ext cx="2231038" cy="3825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UJI BETA (</a:t>
              </a:r>
              <a:r>
                <a:rPr lang="el-GR" sz="2000" b="1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β</a:t>
              </a:r>
              <a:r>
                <a:rPr lang="id-ID" sz="2000" b="1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03106" y="5396490"/>
              <a:ext cx="2231038" cy="1072865"/>
            </a:xfrm>
            <a:prstGeom prst="rect">
              <a:avLst/>
            </a:prstGeom>
            <a:noFill/>
            <a:ln w="190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id-ID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 Lapangan (lingkungan pengguna/nyata)</a:t>
              </a:r>
            </a:p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id-ID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Pengembangan Lanjut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623363" y="5013944"/>
              <a:ext cx="2231038" cy="3825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DIFUSI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623363" y="5396490"/>
              <a:ext cx="2231038" cy="1072865"/>
            </a:xfrm>
            <a:prstGeom prst="rect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Aplikasi di pengguna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Komersialisasi awal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Pengembangan pasar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Komersialisasi lanjut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056116" y="5393012"/>
              <a:ext cx="545276" cy="695537"/>
            </a:xfrm>
            <a:prstGeom prst="rightArrow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0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Oval Callout 23"/>
          <p:cNvSpPr/>
          <p:nvPr/>
        </p:nvSpPr>
        <p:spPr>
          <a:xfrm>
            <a:off x="2147249" y="1285860"/>
            <a:ext cx="1438091" cy="751180"/>
          </a:xfrm>
          <a:prstGeom prst="wedgeEllipseCallout">
            <a:avLst>
              <a:gd name="adj1" fmla="val -9404"/>
              <a:gd name="adj2" fmla="val 1240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mtClean="0">
                <a:solidFill>
                  <a:prstClr val="black"/>
                </a:solidFill>
              </a:rPr>
              <a:t>Invensi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357818" y="3571876"/>
            <a:ext cx="1571636" cy="822618"/>
          </a:xfrm>
          <a:prstGeom prst="wedgeEllipseCallout">
            <a:avLst>
              <a:gd name="adj1" fmla="val -9404"/>
              <a:gd name="adj2" fmla="val 1240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Inovasi &amp; Transfer Teknologi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02/26/09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476375" y="476250"/>
            <a:ext cx="7127875" cy="6477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-635">
              <a:lnSpc>
                <a:spcPct val="10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>
                <a:solidFill>
                  <a:srgbClr val="000000"/>
                </a:solidFill>
              </a:rPr>
              <a:t>Dari Ide Ke Profit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1619250" y="2206625"/>
            <a:ext cx="576263" cy="1873250"/>
          </a:xfrm>
          <a:prstGeom prst="downArrow">
            <a:avLst>
              <a:gd name="adj1" fmla="val 54269"/>
              <a:gd name="adj2" fmla="val 76858"/>
            </a:avLst>
          </a:prstGeom>
          <a:solidFill>
            <a:srgbClr val="FFCC99"/>
          </a:solidFill>
          <a:ln w="31750">
            <a:solidFill>
              <a:schemeClr val="bg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468313" y="2206625"/>
            <a:ext cx="576262" cy="2520950"/>
          </a:xfrm>
          <a:prstGeom prst="downArrow">
            <a:avLst>
              <a:gd name="adj1" fmla="val 54269"/>
              <a:gd name="adj2" fmla="val 103432"/>
            </a:avLst>
          </a:prstGeom>
          <a:solidFill>
            <a:srgbClr val="FFCC99"/>
          </a:solidFill>
          <a:ln w="31750">
            <a:solidFill>
              <a:schemeClr val="bg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 rot="16200000">
            <a:off x="144462" y="3117851"/>
            <a:ext cx="1177925" cy="36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Hak Cipta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 rot="16200000">
            <a:off x="1272381" y="2888457"/>
            <a:ext cx="1227137" cy="36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Hak Paten</a:t>
            </a: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6948488" y="1411288"/>
            <a:ext cx="576262" cy="1873250"/>
          </a:xfrm>
          <a:prstGeom prst="downArrow">
            <a:avLst>
              <a:gd name="adj1" fmla="val 54269"/>
              <a:gd name="adj2" fmla="val 76858"/>
            </a:avLst>
          </a:prstGeom>
          <a:solidFill>
            <a:srgbClr val="FFCC99"/>
          </a:solidFill>
          <a:ln w="31750">
            <a:solidFill>
              <a:schemeClr val="bg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 rot="16200000">
            <a:off x="6814344" y="2024857"/>
            <a:ext cx="801687" cy="36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Merek</a:t>
            </a:r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2843213" y="2206625"/>
            <a:ext cx="576262" cy="1871663"/>
          </a:xfrm>
          <a:prstGeom prst="downArrow">
            <a:avLst>
              <a:gd name="adj1" fmla="val 54269"/>
              <a:gd name="adj2" fmla="val 76793"/>
            </a:avLst>
          </a:prstGeom>
          <a:solidFill>
            <a:srgbClr val="FFCC99"/>
          </a:solidFill>
          <a:ln w="31750">
            <a:solidFill>
              <a:schemeClr val="bg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>
            <a:off x="2241550" y="2205038"/>
            <a:ext cx="576263" cy="1873250"/>
          </a:xfrm>
          <a:prstGeom prst="downArrow">
            <a:avLst>
              <a:gd name="adj1" fmla="val 54269"/>
              <a:gd name="adj2" fmla="val 76858"/>
            </a:avLst>
          </a:prstGeom>
          <a:solidFill>
            <a:srgbClr val="FFCC99"/>
          </a:solidFill>
          <a:ln w="31750">
            <a:solidFill>
              <a:schemeClr val="bg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 rot="16200000">
            <a:off x="2228056" y="2905919"/>
            <a:ext cx="1760538" cy="36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Sirkuit Terpadu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 rot="16200000">
            <a:off x="2085181" y="2807494"/>
            <a:ext cx="846138" cy="36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Design</a:t>
            </a:r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8243888" y="1412875"/>
            <a:ext cx="576262" cy="1873250"/>
          </a:xfrm>
          <a:prstGeom prst="downArrow">
            <a:avLst>
              <a:gd name="adj1" fmla="val 54269"/>
              <a:gd name="adj2" fmla="val 76858"/>
            </a:avLst>
          </a:prstGeom>
          <a:solidFill>
            <a:srgbClr val="FFCC99"/>
          </a:solidFill>
          <a:ln w="31750">
            <a:solidFill>
              <a:schemeClr val="bg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 rot="16200000">
            <a:off x="7827168" y="2002632"/>
            <a:ext cx="1338263" cy="36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/>
              <a:t>Rhs Dagang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3242" y="6356350"/>
            <a:ext cx="2133600" cy="365125"/>
          </a:xfrm>
        </p:spPr>
        <p:txBody>
          <a:bodyPr/>
          <a:lstStyle/>
          <a:p>
            <a:fld id="{150660B8-BAB8-4E8E-9686-E359FF43345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29" y="2030433"/>
            <a:ext cx="2089150" cy="30003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1179" y="2030433"/>
            <a:ext cx="1147763" cy="1741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51179" y="3578246"/>
            <a:ext cx="1147763" cy="14525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26004" y="3771921"/>
            <a:ext cx="1149350" cy="1258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75354" y="3771921"/>
            <a:ext cx="627063" cy="1258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72292" y="4456133"/>
            <a:ext cx="1676400" cy="96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8.8% </a:t>
            </a:r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seluruh </a:t>
            </a:r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68692" y="5030808"/>
            <a:ext cx="312737" cy="581025"/>
          </a:xfrm>
          <a:prstGeom prst="downArrow">
            <a:avLst>
              <a:gd name="adj1" fmla="val 50000"/>
              <a:gd name="adj2" fmla="val 50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286279" y="1636733"/>
            <a:ext cx="79375" cy="464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557992" y="1636733"/>
            <a:ext cx="46037" cy="4648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42979" y="5599133"/>
            <a:ext cx="16192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Kegagalan Teknis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201862" y="5599134"/>
            <a:ext cx="22987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Berhenti karena potensi kesuksesan ekonominya kecil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387504" y="5030808"/>
            <a:ext cx="314325" cy="581025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457729" y="5599133"/>
            <a:ext cx="128587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Kegagalan secara ekonomis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940329" y="5030808"/>
            <a:ext cx="312738" cy="581025"/>
          </a:xfrm>
          <a:prstGeom prst="downArrow">
            <a:avLst>
              <a:gd name="adj1" fmla="val 50000"/>
              <a:gd name="adj2" fmla="val 501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715154" y="1741508"/>
            <a:ext cx="2028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314854" y="1598633"/>
            <a:ext cx="31337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71542" y="1527196"/>
            <a:ext cx="31337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Invensi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886604" y="2884508"/>
            <a:ext cx="12541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Sukses secara ekonomis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313267" y="2224108"/>
            <a:ext cx="225899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Diperkenalkan ke pasar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3998942" y="2803546"/>
            <a:ext cx="1149350" cy="193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6402417" y="3771921"/>
            <a:ext cx="1147762" cy="193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7342217" y="3771921"/>
            <a:ext cx="312737" cy="581025"/>
          </a:xfrm>
          <a:prstGeom prst="downArrow">
            <a:avLst>
              <a:gd name="adj1" fmla="val 50000"/>
              <a:gd name="adj2" fmla="val 50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4940329" y="2803546"/>
            <a:ext cx="312738" cy="968375"/>
          </a:xfrm>
          <a:prstGeom prst="downArrow">
            <a:avLst>
              <a:gd name="adj1" fmla="val 50000"/>
              <a:gd name="adj2" fmla="val 83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664325"/>
            <a:ext cx="298511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Sumber: Bahan Kuliah DR. M Tasrif, ITB, 2013</a:t>
            </a:r>
          </a:p>
        </p:txBody>
      </p: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972320" cy="857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Tingkat Keberhasilan Inovasi Rendah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7331929" y="2786058"/>
            <a:ext cx="1071570" cy="10001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357166"/>
            <a:ext cx="605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smtClean="0">
                <a:solidFill>
                  <a:schemeClr val="tx1"/>
                </a:solidFill>
              </a:rPr>
              <a:t>Kesuksesan Senyawa Calon Obat Hingga Disetujui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592933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smtClean="0">
                <a:solidFill>
                  <a:schemeClr val="tx1"/>
                </a:solidFill>
              </a:rPr>
              <a:t>Sumber: Hine &amp; Kapeleris, 2006, Innovation And Entrepreneurship In Biotechnology, An International Perspective. 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88195" y="2809996"/>
            <a:ext cx="1747838" cy="928694"/>
          </a:xfrm>
          <a:prstGeom prst="rightArrow">
            <a:avLst>
              <a:gd name="adj1" fmla="val 44828"/>
              <a:gd name="adj2" fmla="val 11206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902773" y="2971924"/>
            <a:ext cx="1752600" cy="604838"/>
          </a:xfrm>
          <a:prstGeom prst="rightArrow">
            <a:avLst>
              <a:gd name="adj1" fmla="val 44828"/>
              <a:gd name="adj2" fmla="val 11206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993523" y="3095748"/>
            <a:ext cx="1981200" cy="357190"/>
          </a:xfrm>
          <a:prstGeom prst="rightArrow">
            <a:avLst>
              <a:gd name="adj1" fmla="val 44828"/>
              <a:gd name="adj2" fmla="val 11206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8186" y="2214554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5000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7087" y="2428868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250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1665" y="2643182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5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6644" y="2395831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786" y="3929066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mtClean="0">
                <a:solidFill>
                  <a:schemeClr val="tx1"/>
                </a:solidFill>
              </a:rPr>
              <a:t>Skrining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4211" y="3571876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mtClean="0">
                <a:solidFill>
                  <a:schemeClr val="tx1"/>
                </a:solidFill>
              </a:rPr>
              <a:t>Pengujian Praklinis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8789" y="3500438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mtClean="0">
                <a:solidFill>
                  <a:schemeClr val="tx1"/>
                </a:solidFill>
              </a:rPr>
              <a:t>Pengujian Klinis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928" y="2976622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mtClean="0">
                <a:solidFill>
                  <a:schemeClr val="tx1"/>
                </a:solidFill>
              </a:rPr>
              <a:t>Disetujui Regulator</a:t>
            </a:r>
            <a:endParaRPr lang="en-US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928662" y="2857496"/>
            <a:ext cx="7143800" cy="434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Perusahaan  Pemula  Berbasis  Teknologi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670" y="3500438"/>
            <a:ext cx="6072230" cy="41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Inkubator Bisnis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285720" y="1643050"/>
            <a:ext cx="8358246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2060"/>
                </a:solidFill>
              </a:rPr>
              <a:t>PROGRAM INKUBASI BISNIS TEKNOLOGI</a:t>
            </a:r>
          </a:p>
        </p:txBody>
      </p:sp>
      <p:graphicFrame>
        <p:nvGraphicFramePr>
          <p:cNvPr id="46" name="Diagram 45"/>
          <p:cNvGraphicFramePr/>
          <p:nvPr/>
        </p:nvGraphicFramePr>
        <p:xfrm>
          <a:off x="304800" y="2286000"/>
          <a:ext cx="8368870" cy="350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Rectangle 46"/>
          <p:cNvSpPr/>
          <p:nvPr/>
        </p:nvSpPr>
        <p:spPr>
          <a:xfrm>
            <a:off x="3182996" y="2265357"/>
            <a:ext cx="2746326" cy="520701"/>
          </a:xfrm>
          <a:prstGeom prst="rect">
            <a:avLst/>
          </a:prstGeom>
          <a:solidFill>
            <a:srgbClr val="99FF99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18110" tIns="118110" rIns="118110" bIns="118110" spcCol="1270" anchor="ctr"/>
          <a:lstStyle/>
          <a:p>
            <a:pPr algn="ctr" defTabSz="13779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29322" y="2259007"/>
            <a:ext cx="2741148" cy="5270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18110" tIns="118110" rIns="118110" bIns="118110" spcCol="1270" anchor="ctr"/>
          <a:lstStyle/>
          <a:p>
            <a:pPr algn="ctr" defTabSz="13779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LUARAN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34200" cy="762000"/>
          </a:xfrm>
        </p:spPr>
        <p:txBody>
          <a:bodyPr>
            <a:noAutofit/>
          </a:bodyPr>
          <a:lstStyle/>
          <a:p>
            <a:pPr lvl="0"/>
            <a:r>
              <a:rPr lang="fi-FI" sz="2000" b="1" smtClean="0">
                <a:latin typeface="Arial" panose="020B0604020202020204" pitchFamily="34" charset="0"/>
                <a:cs typeface="Arial" panose="020B0604020202020204" pitchFamily="34" charset="0"/>
              </a:rPr>
              <a:t>PERUSAHAAN PEMULA BERBASIS TEKNOLOGI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633394"/>
          </a:xfrm>
        </p:spPr>
        <p:txBody>
          <a:bodyPr>
            <a:noAutofit/>
          </a:bodyPr>
          <a:lstStyle/>
          <a:p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PERUSAHAAN PEMULA BERBASIS TEKNOLOGI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88</a:t>
            </a:fld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214422"/>
            <a:ext cx="571504" cy="54292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A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n-A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algn="ctr"/>
            <a:r>
              <a:rPr lang="en-A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n-A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algn="ctr"/>
            <a:r>
              <a:rPr lang="en-A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A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1250197" y="4179099"/>
            <a:ext cx="4929222" cy="15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7290" y="1214422"/>
            <a:ext cx="50720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N K U B A S I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428728" y="1714488"/>
            <a:ext cx="1928826" cy="571504"/>
          </a:xfrm>
          <a:prstGeom prst="chevron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A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endParaRPr lang="en-A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286116" y="1714488"/>
            <a:ext cx="3143272" cy="571504"/>
          </a:xfrm>
          <a:prstGeom prst="chevron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A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A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endParaRPr lang="en-A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28" y="2357430"/>
            <a:ext cx="4929222" cy="171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728" y="4143380"/>
            <a:ext cx="4929222" cy="1857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00166" y="2428868"/>
            <a:ext cx="4786346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Inkubator</a:t>
            </a: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00166" y="4214818"/>
            <a:ext cx="4786346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</a:t>
            </a:r>
            <a:endParaRPr lang="en-A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0166" y="2928934"/>
            <a:ext cx="2000264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Wingdings" panose="05000000000000000000" pitchFamily="2" charset="2"/>
              <a:buChar char="q"/>
            </a:pPr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A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Wingdings" panose="05000000000000000000" pitchFamily="2" charset="2"/>
              <a:buChar char="q"/>
            </a:pPr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Legalitas 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</a:p>
          <a:p>
            <a:pPr marL="266700" indent="-266700">
              <a:buFont typeface="Wingdings" panose="05000000000000000000" pitchFamily="2" charset="2"/>
              <a:buChar char="q"/>
            </a:pPr>
            <a:r>
              <a:rPr lang="en-AU" sz="1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HKI</a:t>
            </a:r>
            <a:endParaRPr lang="en-A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3306" y="2928934"/>
            <a:ext cx="264320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Wingdings" panose="05000000000000000000" pitchFamily="2" charset="2"/>
              <a:buChar char="q"/>
            </a:pPr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Perluasan </a:t>
            </a:r>
            <a:r>
              <a:rPr lang="en-A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6700" indent="-266700">
              <a:buFont typeface="Wingdings" panose="05000000000000000000" pitchFamily="2" charset="2"/>
              <a:buChar char="q"/>
            </a:pPr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Pendampingan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Pencarian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Pendanaan</a:t>
            </a:r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0166" y="4714884"/>
            <a:ext cx="257176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Wingdings" panose="05000000000000000000" pitchFamily="2" charset="2"/>
              <a:buChar char="q"/>
            </a:pPr>
            <a:r>
              <a:rPr lang="en-AU" sz="12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AU" sz="1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en-AU" sz="1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Ujicoba </a:t>
            </a:r>
            <a:r>
              <a:rPr lang="en-A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endParaRPr lang="en-A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en-AU" sz="1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Ujicoba </a:t>
            </a:r>
            <a:r>
              <a:rPr lang="en-A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endParaRPr lang="en-A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en-AU" sz="1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Sertifikasi </a:t>
            </a:r>
            <a:r>
              <a:rPr lang="en-A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Standardisasi</a:t>
            </a:r>
            <a:endParaRPr lang="en-A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en-AU" sz="1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 </a:t>
            </a:r>
            <a:r>
              <a:rPr lang="en-A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endParaRPr lang="en-A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q"/>
            </a:pPr>
            <a:r>
              <a:rPr lang="en-AU" sz="1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endParaRPr lang="en-A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3372" y="4714884"/>
            <a:ext cx="2143140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Wingdings" panose="05000000000000000000" pitchFamily="2" charset="2"/>
              <a:buChar char="q"/>
            </a:pPr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Produksi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</a:t>
            </a:r>
            <a:endParaRPr lang="en-A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Wingdings" panose="05000000000000000000" pitchFamily="2" charset="2"/>
              <a:buChar char="q"/>
            </a:pPr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Perluasan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28728" y="6072206"/>
            <a:ext cx="4929222" cy="571504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A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Inkubasi</a:t>
            </a:r>
            <a:r>
              <a:rPr lang="en-A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A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108447" y="4178305"/>
            <a:ext cx="4929222" cy="15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Chevron 25"/>
          <p:cNvSpPr/>
          <p:nvPr/>
        </p:nvSpPr>
        <p:spPr>
          <a:xfrm>
            <a:off x="6715140" y="1714488"/>
            <a:ext cx="2071734" cy="57150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</a:t>
            </a:r>
            <a:r>
              <a:rPr lang="en-A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Inkubasi</a:t>
            </a:r>
            <a:endParaRPr lang="en-A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6578" y="2928934"/>
            <a:ext cx="2071702" cy="10715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Perluasan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Usaha:</a:t>
            </a:r>
          </a:p>
          <a:p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endParaRPr lang="en-A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6578" y="4214818"/>
            <a:ext cx="2071702" cy="10715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Pelepasan </a:t>
            </a:r>
            <a:r>
              <a:rPr lang="en-A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IKM yang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inovatif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A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berdaya</a:t>
            </a:r>
            <a:endParaRPr lang="en-A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1142976" y="2500306"/>
            <a:ext cx="7143800" cy="12207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Contoh Keberhasilan </a:t>
            </a:r>
          </a:p>
          <a:p>
            <a:pPr algn="ct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Komersialisasi Hasil Penelitian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8C256-4098-4C4C-9E9C-21D13D19C4B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2036763" y="2143125"/>
            <a:ext cx="6815137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sz="2800">
                <a:latin typeface="Calibri" panose="020F0502020204030204" pitchFamily="34" charset="0"/>
              </a:rPr>
              <a:t>Pilar Pendidikan Tinggi dan Pelatihan </a:t>
            </a:r>
            <a:r>
              <a:rPr lang="en-US" sz="2800" smtClean="0">
                <a:latin typeface="Calibri" panose="020F0502020204030204" pitchFamily="34" charset="0"/>
              </a:rPr>
              <a:t>63,</a:t>
            </a:r>
            <a:endParaRPr lang="en-US" sz="2800">
              <a:latin typeface="Calibri" panose="020F0502020204030204" pitchFamily="34" charset="0"/>
            </a:endParaRP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Partisipasi Pendidikan Tinggi </a:t>
            </a:r>
            <a:r>
              <a:rPr lang="en-US" sz="2800" smtClean="0">
                <a:solidFill>
                  <a:srgbClr val="FF0000"/>
                </a:solidFill>
                <a:latin typeface="Calibri" panose="020F0502020204030204" pitchFamily="34" charset="0"/>
              </a:rPr>
              <a:t>82</a:t>
            </a:r>
            <a:r>
              <a:rPr lang="en-US" sz="2800" smtClean="0">
                <a:latin typeface="Calibri" panose="020F0502020204030204" pitchFamily="34" charset="0"/>
              </a:rPr>
              <a:t>,</a:t>
            </a:r>
            <a:endParaRPr lang="en-US" sz="2800">
              <a:latin typeface="Calibri" panose="020F0502020204030204" pitchFamily="34" charset="0"/>
            </a:endParaRP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Pendidikan Matematik dan sains </a:t>
            </a:r>
            <a:r>
              <a:rPr lang="en-US" sz="2800" smtClean="0">
                <a:latin typeface="Calibri" panose="020F0502020204030204" pitchFamily="34" charset="0"/>
              </a:rPr>
              <a:t>53 </a:t>
            </a:r>
            <a:endParaRPr lang="en-US" sz="2800">
              <a:latin typeface="Calibri" panose="020F0502020204030204" pitchFamily="34" charset="0"/>
            </a:endParaRP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Akses Internet di sekolah 43,</a:t>
            </a: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</a:t>
            </a:r>
            <a:r>
              <a:rPr lang="en-US" sz="2800" smtClean="0">
                <a:latin typeface="Calibri" panose="020F0502020204030204" pitchFamily="34" charset="0"/>
              </a:rPr>
              <a:t>Pengelolaan Pendidikan 49,</a:t>
            </a:r>
            <a:endParaRPr lang="en-US" sz="2800">
              <a:latin typeface="Calibri" panose="020F0502020204030204" pitchFamily="34" charset="0"/>
            </a:endParaRPr>
          </a:p>
          <a:p>
            <a:pPr algn="r"/>
            <a:r>
              <a:rPr lang="en-US" sz="2800">
                <a:latin typeface="Calibri" panose="020F0502020204030204" pitchFamily="34" charset="0"/>
              </a:rPr>
              <a:t>Sub-pilar Pelatihan Staf </a:t>
            </a:r>
            <a:r>
              <a:rPr lang="en-US" sz="2800" smtClean="0">
                <a:latin typeface="Calibri" panose="020F0502020204030204" pitchFamily="34" charset="0"/>
              </a:rPr>
              <a:t>34.</a:t>
            </a:r>
            <a:endParaRPr lang="en-US" sz="2800">
              <a:latin typeface="Calibri" panose="020F0502020204030204" pitchFamily="34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14313" y="5214938"/>
            <a:ext cx="8643937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Partisipasi Pendidikan Tinggi, </a:t>
            </a:r>
            <a:r>
              <a:rPr lang="en-US" sz="2800" b="1">
                <a:latin typeface="Calibri" panose="020F0502020204030204" pitchFamily="34" charset="0"/>
              </a:rPr>
              <a:t>Kualitas Sistem Pendidikan Mmatematik dan Sains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di Indonesia masih kurang </a:t>
            </a:r>
            <a:r>
              <a:rPr lang="en-US" sz="2800" b="1">
                <a:latin typeface="Calibri" panose="020F0502020204030204" pitchFamily="34" charset="0"/>
              </a:rPr>
              <a:t>baik.</a:t>
            </a:r>
            <a:endParaRPr lang="en-US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4143375" y="1071563"/>
            <a:ext cx="464343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Global Competitiveness Index Indonesia Ranking </a:t>
            </a:r>
            <a:r>
              <a:rPr lang="en-US" sz="2800" smtClean="0">
                <a:solidFill>
                  <a:srgbClr val="000000"/>
                </a:solidFill>
                <a:latin typeface="Calibri" panose="020F0502020204030204" pitchFamily="34" charset="0"/>
              </a:rPr>
              <a:t>41.</a:t>
            </a:r>
            <a:endParaRPr 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643182"/>
            <a:ext cx="164918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643182"/>
            <a:ext cx="63195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4857760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Rp41M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7643834" y="2071678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Rp65M</a:t>
            </a:r>
            <a:endParaRPr lang="en-US" sz="2400" b="1"/>
          </a:p>
        </p:txBody>
      </p:sp>
      <p:sp>
        <p:nvSpPr>
          <p:cNvPr id="8" name="TextBox 7"/>
          <p:cNvSpPr txBox="1"/>
          <p:nvPr/>
        </p:nvSpPr>
        <p:spPr>
          <a:xfrm>
            <a:off x="357158" y="2143116"/>
            <a:ext cx="17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Amikom Yogya</a:t>
            </a:r>
            <a:endParaRPr lang="en-US" sz="2000" b="1"/>
          </a:p>
        </p:txBody>
      </p:sp>
      <p:sp>
        <p:nvSpPr>
          <p:cNvPr id="9" name="TextBox 8"/>
          <p:cNvSpPr txBox="1"/>
          <p:nvPr/>
        </p:nvSpPr>
        <p:spPr>
          <a:xfrm>
            <a:off x="2428860" y="2214554"/>
            <a:ext cx="1636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PT DI - LAPAN</a:t>
            </a:r>
            <a:endParaRPr 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1604" y="285728"/>
            <a:ext cx="707236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Garam Farmasi PT KIMIA FARMA - BPPT</a:t>
            </a:r>
            <a:endParaRPr lang="en-US" sz="2800" b="1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7715304" cy="548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39359" y="3929066"/>
            <a:ext cx="1104541" cy="97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7892827" cy="5315046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55610" y="6026168"/>
            <a:ext cx="7858180" cy="642966"/>
          </a:xfrm>
          <a:prstGeom prst="rect">
            <a:avLst/>
          </a:prstGeom>
          <a:solidFill>
            <a:srgbClr val="FFFF00"/>
          </a:solidFill>
          <a:ln w="76200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</a:pPr>
            <a:r>
              <a:rPr lang="sv-SE" altLang="ja-JP" sz="2400" b="1">
                <a:solidFill>
                  <a:schemeClr val="accent2"/>
                </a:solidFill>
                <a:ea typeface="MS PGothic" panose="020B0600070205080204" charset="-128"/>
              </a:rPr>
              <a:t>Dr. Aan Andang Daradjat </a:t>
            </a:r>
          </a:p>
          <a:p>
            <a:pPr marL="342900" indent="-342900" algn="ctr">
              <a:lnSpc>
                <a:spcPct val="90000"/>
              </a:lnSpc>
            </a:pPr>
            <a:r>
              <a:rPr lang="sv-SE" altLang="ja-JP" sz="2000" b="1">
                <a:solidFill>
                  <a:srgbClr val="FF0000"/>
                </a:solidFill>
                <a:ea typeface="MS PGothic" panose="020B0600070205080204" charset="-128"/>
              </a:rPr>
              <a:t>Balai Besar Penelitian Tanaman Padi, DEPTAN</a:t>
            </a:r>
            <a:endParaRPr lang="sv-SE" altLang="ja-JP" sz="2000">
              <a:solidFill>
                <a:srgbClr val="FF0000"/>
              </a:solidFill>
              <a:ea typeface="MS PGothic" panose="020B060007020508020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14290"/>
            <a:ext cx="685804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Padi Ciherang</a:t>
            </a:r>
            <a:endParaRPr lang="en-US" sz="4000" b="1"/>
          </a:p>
        </p:txBody>
      </p:sp>
      <p:sp>
        <p:nvSpPr>
          <p:cNvPr id="9" name="TextBox 8"/>
          <p:cNvSpPr txBox="1"/>
          <p:nvPr/>
        </p:nvSpPr>
        <p:spPr>
          <a:xfrm>
            <a:off x="714348" y="1428736"/>
            <a:ext cx="673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/>
              <a:t>60% Pangsa Pasar -&gt; Trilyun Rp</a:t>
            </a:r>
            <a:endParaRPr lang="en-US" sz="4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1071538" y="2208587"/>
            <a:ext cx="7243788" cy="1363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Kekayaan  Alam</a:t>
            </a:r>
          </a:p>
          <a:p>
            <a:pPr algn="r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/>
              </a:rPr>
              <a:t>vs  Kekayaan  Intelektual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84" y="4065975"/>
            <a:ext cx="6072230" cy="164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Saat ini, Indonesia kaya </a:t>
            </a:r>
          </a:p>
          <a:p>
            <a:pPr algn="r">
              <a:lnSpc>
                <a:spcPts val="24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karena Kekayaan Alamnya.</a:t>
            </a:r>
          </a:p>
          <a:p>
            <a:pPr algn="r">
              <a:lnSpc>
                <a:spcPts val="2400"/>
              </a:lnSpc>
            </a:pPr>
            <a:endParaRPr lang="en-US" sz="28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>
              <a:lnSpc>
                <a:spcPts val="24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Mendatang, Indonesia Kaya </a:t>
            </a:r>
          </a:p>
          <a:p>
            <a:pPr algn="r">
              <a:lnSpc>
                <a:spcPts val="2400"/>
              </a:lnSpc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karena Kekayaan Intelektualnya. 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422769"/>
            <a:ext cx="3517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Catatan Penutup:</a:t>
            </a:r>
            <a:endParaRPr lang="en-US" sz="36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000240"/>
            <a:ext cx="5586426" cy="132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6000" b="1" dirty="0" smtClean="0"/>
              <a:t>TERIMA KASIH</a:t>
            </a:r>
            <a:endParaRPr lang="id-ID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2050" name="Picture 2" descr="http://1.bp.blogspot.com/-QUJsa_Ny0Cs/T8jn6eNskII/AAAAAAAAEtw/NqnyayoYbU0/s1600/THANK+YOU%21%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928934"/>
            <a:ext cx="39052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QlFCqWRUiQeve6SqAa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WXupICmUKhRBrk6keN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FHhMIRI0yG8MS43tajT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2650</Words>
  <Application>Microsoft Office PowerPoint</Application>
  <PresentationFormat>On-screen Show (4:3)</PresentationFormat>
  <Paragraphs>644</Paragraphs>
  <Slides>94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Office Theme</vt:lpstr>
      <vt:lpstr>think-cell Slide</vt:lpstr>
      <vt:lpstr>Urgensi HKI  &amp; KOMERSIALISASI</vt:lpstr>
      <vt:lpstr>Slide 2</vt:lpstr>
      <vt:lpstr>Keunggulan Kekayaaan Alam Indonesia</vt:lpstr>
      <vt:lpstr>Basis Ekonomi SDA</vt:lpstr>
      <vt:lpstr>SDA Akan Habis, Kekayaan Intelektual Terus Ada</vt:lpstr>
      <vt:lpstr>Slide 6</vt:lpstr>
      <vt:lpstr>Faktor Penentu Dayasaing Global</vt:lpstr>
      <vt:lpstr>Global Competitiveness Index WEF 2016-2017</vt:lpstr>
      <vt:lpstr>Slide 9</vt:lpstr>
      <vt:lpstr>Global Competitiveness Index WEF 2016-2017</vt:lpstr>
      <vt:lpstr>Slide 11</vt:lpstr>
      <vt:lpstr>Slide 12</vt:lpstr>
      <vt:lpstr>Slide 13</vt:lpstr>
      <vt:lpstr>Global Competitiveness Index WEF 2016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Satu Produk, Banyak KI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Permasalahan Publikasi Ilmiah</vt:lpstr>
      <vt:lpstr>Slide 57</vt:lpstr>
      <vt:lpstr>Fasilitasi Publikasi Ilmiah</vt:lpstr>
      <vt:lpstr>Slide 59</vt:lpstr>
      <vt:lpstr>Permasalahan Jurnal Ilmiah</vt:lpstr>
      <vt:lpstr>Perubahan Paradigma Tatakelola Jurnal Ilmiah</vt:lpstr>
      <vt:lpstr>Slide 62</vt:lpstr>
      <vt:lpstr>Fasilitasi Jurnal Ilmiah</vt:lpstr>
      <vt:lpstr>Slide 64</vt:lpstr>
      <vt:lpstr>Slide 65</vt:lpstr>
      <vt:lpstr>RINGKASAN PENGATURAN  SUBSTANSI  BARU UU 13/2016 tt PATEN </vt:lpstr>
      <vt:lpstr>RINGKASAN PENGATURAN  SUBSTANSI  BARU UU 13/2016 tt PATEN </vt:lpstr>
      <vt:lpstr>RINGKASAN PENGATURAN  SUBSTANSI  BARU UU 13/2016 tt PATEN </vt:lpstr>
      <vt:lpstr>RINGKASAN PENGATURAN  SUBSTANSI  BARU UU 13/2016 tt PATEN </vt:lpstr>
      <vt:lpstr>Slide 70</vt:lpstr>
      <vt:lpstr>Peraturan Menteri Keuangan 72/2015</vt:lpstr>
      <vt:lpstr>Contoh Penghitungan Imbalan Atas 1 Paten, 1 Inventor</vt:lpstr>
      <vt:lpstr>Slide 73</vt:lpstr>
      <vt:lpstr>PARADIGMA BARU PERTANGGUNGJAWABAN KEUANGAN RISET</vt:lpstr>
      <vt:lpstr>Slide 75</vt:lpstr>
      <vt:lpstr> PERMENRISTEKDIKTI 42/2016 TKT</vt:lpstr>
      <vt:lpstr>9 Tingkat TKT</vt:lpstr>
      <vt:lpstr>Slide 78</vt:lpstr>
      <vt:lpstr>RENCANA INDUK RISET NASIONAL</vt:lpstr>
      <vt:lpstr>Slide 80</vt:lpstr>
      <vt:lpstr>Slide 81</vt:lpstr>
      <vt:lpstr>Dari Ide  Produk</vt:lpstr>
      <vt:lpstr>Slide 83</vt:lpstr>
      <vt:lpstr>Tingkat Keberhasilan Inovasi Rendah</vt:lpstr>
      <vt:lpstr>Slide 85</vt:lpstr>
      <vt:lpstr>Slide 86</vt:lpstr>
      <vt:lpstr>PERUSAHAAN PEMULA BERBASIS TEKNOLOGI</vt:lpstr>
      <vt:lpstr>PERUSAHAAN PEMULA BERBASIS TEKNOLOGI</vt:lpstr>
      <vt:lpstr>Slide 89</vt:lpstr>
      <vt:lpstr>Slide 90</vt:lpstr>
      <vt:lpstr>Slide 91</vt:lpstr>
      <vt:lpstr>Slide 92</vt:lpstr>
      <vt:lpstr>Slide 93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Eric Vadeboncoeur</dc:creator>
  <cp:lastModifiedBy>Luthfi</cp:lastModifiedBy>
  <cp:revision>807</cp:revision>
  <cp:lastPrinted>2015-04-12T14:42:00Z</cp:lastPrinted>
  <dcterms:created xsi:type="dcterms:W3CDTF">2014-08-08T19:00:00Z</dcterms:created>
  <dcterms:modified xsi:type="dcterms:W3CDTF">2017-05-26T07:03:26Z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1033-10.2.0.5804</vt:lpwstr>
  </property>
</Properties>
</file>