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0" r:id="rId2"/>
    <p:sldId id="814" r:id="rId3"/>
    <p:sldId id="819" r:id="rId4"/>
    <p:sldId id="697" r:id="rId5"/>
    <p:sldId id="815" r:id="rId6"/>
    <p:sldId id="816" r:id="rId7"/>
    <p:sldId id="817" r:id="rId8"/>
    <p:sldId id="818" r:id="rId9"/>
    <p:sldId id="413" r:id="rId10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50" autoAdjust="0"/>
    <p:restoredTop sz="90502" autoAdjust="0"/>
  </p:normalViewPr>
  <p:slideViewPr>
    <p:cSldViewPr>
      <p:cViewPr>
        <p:scale>
          <a:sx n="50" d="100"/>
          <a:sy n="50" d="100"/>
        </p:scale>
        <p:origin x="-67" y="-2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-3568" y="-112"/>
      </p:cViewPr>
      <p:guideLst>
        <p:guide orient="horz" pos="2932"/>
        <p:guide pos="22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7053" cy="465773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4614" y="0"/>
            <a:ext cx="3057053" cy="465773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r">
              <a:defRPr sz="1200"/>
            </a:lvl1pPr>
          </a:lstStyle>
          <a:p>
            <a:fld id="{BDE8AF4F-528A-1147-BBA2-383718A6CA37}" type="datetime1">
              <a:rPr lang="en-ID" smtClean="0"/>
              <a:pPr/>
              <a:t>5/26/2017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1738"/>
            <a:ext cx="3057053" cy="465773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4614" y="8841738"/>
            <a:ext cx="3057053" cy="465773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r">
              <a:defRPr sz="1200"/>
            </a:lvl1pPr>
          </a:lstStyle>
          <a:p>
            <a:fld id="{853BDAB7-4AE2-4AE8-B94A-D6B3B4EC9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4" tIns="46747" rIns="93494" bIns="4674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4" tIns="46747" rIns="93494" bIns="46747" rtlCol="0"/>
          <a:lstStyle>
            <a:lvl1pPr algn="r">
              <a:defRPr sz="1200"/>
            </a:lvl1pPr>
          </a:lstStyle>
          <a:p>
            <a:fld id="{3798F8CB-4378-FC4B-B3AF-75E6401379B7}" type="datetime1">
              <a:rPr lang="en-ID" smtClean="0"/>
              <a:pPr/>
              <a:t>5/26/2017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4" tIns="46747" rIns="93494" bIns="4674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4" tIns="46747" rIns="93494" bIns="4674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5455"/>
          </a:xfrm>
          <a:prstGeom prst="rect">
            <a:avLst/>
          </a:prstGeom>
        </p:spPr>
        <p:txBody>
          <a:bodyPr vert="horz" lIns="93494" tIns="46747" rIns="93494" bIns="4674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5455"/>
          </a:xfrm>
          <a:prstGeom prst="rect">
            <a:avLst/>
          </a:prstGeom>
        </p:spPr>
        <p:txBody>
          <a:bodyPr vert="horz" lIns="93494" tIns="46747" rIns="93494" bIns="46747" rtlCol="0" anchor="b"/>
          <a:lstStyle>
            <a:lvl1pPr algn="r">
              <a:defRPr sz="1200"/>
            </a:lvl1pPr>
          </a:lstStyle>
          <a:p>
            <a:fld id="{9F3CE999-D8B3-43DC-B47A-F6B1E8944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CE999-D8B3-43DC-B47A-F6B1E89448D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4DA7FD-E054-4823-8F10-2FF3D7E51DD6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/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1176338" y="698500"/>
            <a:ext cx="4699000" cy="3489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wrap="none" lIns="93497" tIns="46749" rIns="93497" bIns="46749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04850" y="4421188"/>
            <a:ext cx="5640388" cy="4186237"/>
          </a:xfrm>
          <a:noFill/>
        </p:spPr>
        <p:txBody>
          <a:bodyPr wrap="none" numCol="1" anchor="ctr" anchorCtr="0" compatLnSpc="1"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4DA7FD-E054-4823-8F10-2FF3D7E51DD6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/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1176338" y="698500"/>
            <a:ext cx="4699000" cy="3489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wrap="none" lIns="93497" tIns="46749" rIns="93497" bIns="46749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04850" y="4421188"/>
            <a:ext cx="5640388" cy="4186237"/>
          </a:xfrm>
          <a:noFill/>
        </p:spPr>
        <p:txBody>
          <a:bodyPr wrap="none" numCol="1" anchor="ctr" anchorCtr="0" compatLnSpc="1"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4DA7FD-E054-4823-8F10-2FF3D7E51DD6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/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1176338" y="698500"/>
            <a:ext cx="4699000" cy="3489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wrap="none" lIns="93497" tIns="46749" rIns="93497" bIns="46749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04850" y="4421188"/>
            <a:ext cx="5640388" cy="4186237"/>
          </a:xfrm>
          <a:noFill/>
        </p:spPr>
        <p:txBody>
          <a:bodyPr wrap="none" numCol="1" anchor="ctr" anchorCtr="0" compatLnSpc="1"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4DA7FD-E054-4823-8F10-2FF3D7E51DD6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/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1176338" y="698500"/>
            <a:ext cx="4699000" cy="3489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wrap="none" lIns="93497" tIns="46749" rIns="93497" bIns="46749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04850" y="4421188"/>
            <a:ext cx="5640388" cy="4186237"/>
          </a:xfrm>
          <a:noFill/>
        </p:spPr>
        <p:txBody>
          <a:bodyPr wrap="none" numCol="1" anchor="ctr" anchorCtr="0" compatLnSpc="1"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4DA7FD-E054-4823-8F10-2FF3D7E51DD6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/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1176338" y="698500"/>
            <a:ext cx="4699000" cy="3489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wrap="none" lIns="93497" tIns="46749" rIns="93497" bIns="46749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04850" y="4421188"/>
            <a:ext cx="5640388" cy="4186237"/>
          </a:xfrm>
          <a:noFill/>
        </p:spPr>
        <p:txBody>
          <a:bodyPr wrap="none" numCol="1" anchor="ctr" anchorCtr="0" compatLnSpc="1"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4DA7FD-E054-4823-8F10-2FF3D7E51DD6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/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1176338" y="698500"/>
            <a:ext cx="4699000" cy="3489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wrap="none" lIns="93497" tIns="46749" rIns="93497" bIns="46749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04850" y="4421188"/>
            <a:ext cx="5640388" cy="4186237"/>
          </a:xfrm>
          <a:noFill/>
        </p:spPr>
        <p:txBody>
          <a:bodyPr wrap="none" numCol="1" anchor="ctr" anchorCtr="0" compatLnSpc="1"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4DA7FD-E054-4823-8F10-2FF3D7E51DD6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/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1176338" y="698500"/>
            <a:ext cx="4699000" cy="3489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wrap="none" lIns="93497" tIns="46749" rIns="93497" bIns="46749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04850" y="4421188"/>
            <a:ext cx="5640388" cy="4186237"/>
          </a:xfrm>
          <a:noFill/>
        </p:spPr>
        <p:txBody>
          <a:bodyPr wrap="none" numCol="1" anchor="ctr" anchorCtr="0" compatLnSpc="1"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Ver. 18 February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660B8-BAB8-4E8E-9686-E359FF43345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logo ristek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6735" y="152400"/>
            <a:ext cx="2706865" cy="1828800"/>
          </a:xfrm>
          <a:prstGeom prst="rect">
            <a:avLst/>
          </a:prstGeom>
        </p:spPr>
      </p:pic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Ver. 18 February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660B8-BAB8-4E8E-9686-E359FF433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Ver. 18 February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660B8-BAB8-4E8E-9686-E359FF433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3 - Templateswise.com"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3528" y="1340768"/>
            <a:ext cx="8496944" cy="4785395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smtClean="0"/>
              <a:t>Ver. 18 February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  <a:latin typeface="Arial Black" panose="020B0A04020102020204" pitchFamily="34" charset="0"/>
              </a:defRPr>
            </a:lvl1pPr>
          </a:lstStyle>
          <a:p>
            <a:fld id="{150660B8-BAB8-4E8E-9686-E359FF4334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59632" y="274638"/>
            <a:ext cx="6696744" cy="778098"/>
          </a:xfrm>
        </p:spPr>
        <p:txBody>
          <a:bodyPr>
            <a:normAutofit/>
          </a:bodyPr>
          <a:lstStyle>
            <a:lvl1pPr>
              <a:defRPr sz="2800">
                <a:latin typeface="Arial Black" panose="020B0A04020102020204" pitchFamily="34" charset="0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52400"/>
            <a:ext cx="6934200" cy="762000"/>
          </a:xfrm>
          <a:solidFill>
            <a:schemeClr val="bg1">
              <a:lumMod val="8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Ver. 18 February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660B8-BAB8-4E8E-9686-E359FF43345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logo ristek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79132"/>
            <a:ext cx="1600199" cy="1081121"/>
          </a:xfrm>
          <a:prstGeom prst="rect">
            <a:avLst/>
          </a:prstGeom>
        </p:spPr>
      </p:pic>
      <p:pic>
        <p:nvPicPr>
          <p:cNvPr id="8" name="Picture 7" descr="logo ristek.png"/>
          <p:cNvPicPr>
            <a:picLocks noChangeAspect="1"/>
          </p:cNvPicPr>
          <p:nvPr userDrawn="1"/>
        </p:nvPicPr>
        <p:blipFill>
          <a:blip r:embed="rId3" cstate="print">
            <a:lum bright="79000" contrast="-77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14281" y="1146813"/>
            <a:ext cx="7715305" cy="5484579"/>
          </a:xfrm>
          <a:prstGeom prst="rect">
            <a:avLst/>
          </a:prstGeom>
        </p:spPr>
      </p:pic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Ver. 18 February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660B8-BAB8-4E8E-9686-E359FF433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Ver. 18 February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660B8-BAB8-4E8E-9686-E359FF433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Ver. 18 February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660B8-BAB8-4E8E-9686-E359FF433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Ver. 18 February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660B8-BAB8-4E8E-9686-E359FF433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Ver. 18 February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660B8-BAB8-4E8E-9686-E359FF43345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logo ristek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79132"/>
            <a:ext cx="1600199" cy="1081121"/>
          </a:xfrm>
          <a:prstGeom prst="rect">
            <a:avLst/>
          </a:prstGeom>
        </p:spPr>
      </p:pic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Ver. 18 February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660B8-BAB8-4E8E-9686-E359FF433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Ver. 18 February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660B8-BAB8-4E8E-9686-E359FF433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Ver. 18 February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660B8-BAB8-4E8E-9686-E359FF433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234706" y="541767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ts val="3000"/>
              </a:lnSpc>
              <a:spcBef>
                <a:spcPts val="0"/>
              </a:spcBef>
              <a:buClr>
                <a:srgbClr val="000000"/>
              </a:buClr>
              <a:buSzPct val="100000"/>
              <a:defRPr/>
            </a:pPr>
            <a:r>
              <a:rPr lang="en-US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n-US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3600" b="1" spc="-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 Light"/>
              </a:rPr>
              <a:t>TAHAPAN PERMOHONAN PATEN</a:t>
            </a:r>
            <a:r>
              <a:rPr lang="en-US" sz="3600" spc="-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 Light"/>
              </a:rPr>
              <a:t/>
            </a:r>
            <a:br>
              <a:rPr lang="en-US" sz="3600" spc="-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 Light"/>
              </a:rPr>
            </a:br>
            <a:r>
              <a:rPr lang="en-US" sz="2400" spc="-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 Light"/>
              </a:rPr>
              <a:t>melalui</a:t>
            </a:r>
            <a:r>
              <a:rPr lang="en-US" sz="2400" spc="-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 Light"/>
              </a:rPr>
              <a:t> Program </a:t>
            </a:r>
            <a:r>
              <a:rPr lang="en-US" sz="2400" spc="-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 Light"/>
              </a:rPr>
              <a:t>Insentif</a:t>
            </a:r>
            <a:r>
              <a:rPr lang="en-US" sz="2400" spc="-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 Light"/>
              </a:rPr>
              <a:t> </a:t>
            </a:r>
            <a:br>
              <a:rPr lang="en-US" sz="2400" spc="-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 Light"/>
              </a:rPr>
            </a:br>
            <a:r>
              <a:rPr lang="en-US" sz="2400" spc="-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 Light"/>
              </a:rPr>
              <a:t>Kemenristekdikti</a:t>
            </a:r>
            <a:r>
              <a:rPr lang="en-US" sz="1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/>
            </a:r>
            <a:br>
              <a:rPr lang="en-US" sz="1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</a:br>
            <a:endParaRPr lang="id-ID" sz="2400" b="1" spc="50" dirty="0">
              <a:ln w="11430"/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259632" y="5733256"/>
            <a:ext cx="6572276" cy="865238"/>
          </a:xfrm>
          <a:prstGeom prst="rect">
            <a:avLst/>
          </a:prstGeom>
          <a:noFill/>
          <a:ln w="9525">
            <a:noFill/>
            <a:round/>
          </a:ln>
        </p:spPr>
        <p:txBody>
          <a:bodyPr wrap="square" lIns="90000" tIns="46800" rIns="90000" bIns="46800">
            <a:spAutoFit/>
          </a:bodyPr>
          <a:lstStyle/>
          <a:p>
            <a:pPr algn="ctr" defTabSz="-635">
              <a:lnSpc>
                <a:spcPts val="1600"/>
              </a:lnSpc>
              <a:spcBef>
                <a:spcPts val="0"/>
              </a:spcBef>
              <a:spcAft>
                <a:spcPts val="60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Direktorat</a:t>
            </a:r>
            <a:r>
              <a:rPr 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Pengelolaan</a:t>
            </a:r>
            <a:r>
              <a:rPr 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Kekayaan</a:t>
            </a:r>
            <a:r>
              <a:rPr 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Intelektual</a:t>
            </a:r>
            <a:endParaRPr lang="en-US" sz="16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-635">
              <a:lnSpc>
                <a:spcPts val="1600"/>
              </a:lnSpc>
              <a:spcBef>
                <a:spcPts val="0"/>
              </a:spcBef>
              <a:spcAft>
                <a:spcPts val="60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Direktorat</a:t>
            </a:r>
            <a:r>
              <a:rPr 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Jenderal</a:t>
            </a:r>
            <a:r>
              <a:rPr 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Penguatan</a:t>
            </a:r>
            <a:r>
              <a:rPr 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Riset</a:t>
            </a:r>
            <a:r>
              <a:rPr 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Pengembangan</a:t>
            </a:r>
            <a:endParaRPr lang="en-US" sz="16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-635">
              <a:lnSpc>
                <a:spcPts val="1600"/>
              </a:lnSpc>
              <a:spcBef>
                <a:spcPts val="0"/>
              </a:spcBef>
              <a:spcAft>
                <a:spcPts val="60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Kementerian</a:t>
            </a:r>
            <a:r>
              <a:rPr 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Riset</a:t>
            </a:r>
            <a:r>
              <a:rPr 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Teknologi</a:t>
            </a:r>
            <a:r>
              <a:rPr 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Pendidikan</a:t>
            </a:r>
            <a:r>
              <a:rPr 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Tinggi</a:t>
            </a:r>
            <a:endParaRPr lang="en-US" sz="16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 descr="paten i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3573016"/>
            <a:ext cx="1714500" cy="171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3275856" y="5085184"/>
            <a:ext cx="3024336" cy="100811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3347864" y="1916832"/>
            <a:ext cx="3744416" cy="172819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251520" y="2852936"/>
            <a:ext cx="2376264" cy="100811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Shape 2"/>
          <p:cNvSpPr txBox="1"/>
          <p:nvPr/>
        </p:nvSpPr>
        <p:spPr>
          <a:xfrm>
            <a:off x="1907704" y="404664"/>
            <a:ext cx="6048672" cy="90887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b="1" strike="noStrike" spc="-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 Light"/>
              </a:rPr>
              <a:t>Tahapan</a:t>
            </a:r>
            <a:r>
              <a:rPr lang="en-US" b="1" strike="noStrike" spc="-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 Light"/>
              </a:rPr>
              <a:t> </a:t>
            </a:r>
            <a:r>
              <a:rPr lang="en-US" b="1" strike="noStrike" spc="-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 Light"/>
              </a:rPr>
              <a:t>Permohonan</a:t>
            </a:r>
            <a:r>
              <a:rPr lang="en-US" b="1" strike="noStrike" spc="-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 Light"/>
              </a:rPr>
              <a:t> Paten </a:t>
            </a:r>
            <a:r>
              <a:rPr lang="en-US" b="1" strike="noStrike" spc="-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 Light"/>
              </a:rPr>
              <a:t>melalui</a:t>
            </a:r>
            <a:r>
              <a:rPr lang="en-US" b="1" strike="noStrike" spc="-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 Light"/>
              </a:rPr>
              <a:t> </a:t>
            </a:r>
            <a:r>
              <a:rPr lang="en-US" b="1" strike="noStrike" spc="-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 Light"/>
              </a:rPr>
              <a:t>Program </a:t>
            </a:r>
            <a:r>
              <a:rPr lang="en-US" b="1" strike="noStrike" spc="-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 Light"/>
              </a:rPr>
              <a:t>Insentif</a:t>
            </a:r>
            <a:r>
              <a:rPr lang="en-US" b="1" strike="noStrike" spc="-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 Light"/>
              </a:rPr>
              <a:t> </a:t>
            </a:r>
            <a:r>
              <a:rPr lang="en-US" b="1" strike="noStrike" spc="-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 Light"/>
              </a:rPr>
              <a:t>Kemenristekdikti</a:t>
            </a:r>
            <a:endParaRPr lang="en-US" b="1" strike="noStrike" spc="-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1" name="Picture 9" descr="Patent Symbol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028384" y="404664"/>
            <a:ext cx="863600" cy="80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extShape 1"/>
          <p:cNvSpPr txBox="1"/>
          <p:nvPr/>
        </p:nvSpPr>
        <p:spPr>
          <a:xfrm>
            <a:off x="3563888" y="1988840"/>
            <a:ext cx="3240360" cy="15841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US" sz="1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Seleksi</a:t>
            </a:r>
            <a:r>
              <a:rPr lang="en-US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</a:t>
            </a:r>
            <a:r>
              <a:rPr lang="en-US" sz="1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Deskripsi</a:t>
            </a:r>
            <a:r>
              <a:rPr lang="en-US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Paten </a:t>
            </a:r>
          </a:p>
          <a:p>
            <a:r>
              <a:rPr lang="en-US" sz="1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Peserta</a:t>
            </a:r>
            <a:r>
              <a:rPr lang="en-US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1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Pelatihan</a:t>
            </a:r>
            <a:r>
              <a:rPr lang="en-US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Pemanfaatan</a:t>
            </a:r>
            <a:r>
              <a:rPr lang="en-US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Hasil</a:t>
            </a:r>
            <a:r>
              <a:rPr lang="en-US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</a:t>
            </a:r>
            <a:r>
              <a:rPr lang="en-US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Peneitian</a:t>
            </a:r>
            <a:r>
              <a:rPr lang="en-US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dan</a:t>
            </a:r>
            <a:r>
              <a:rPr lang="en-US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Pengabdian</a:t>
            </a:r>
            <a:r>
              <a:rPr lang="en-US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Kepada</a:t>
            </a:r>
            <a:r>
              <a:rPr lang="en-US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Masyarakat</a:t>
            </a:r>
            <a:r>
              <a:rPr lang="en-US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yang </a:t>
            </a:r>
            <a:r>
              <a:rPr lang="en-US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Berpotensi</a:t>
            </a:r>
            <a:r>
              <a:rPr lang="en-US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Paten</a:t>
            </a:r>
          </a:p>
        </p:txBody>
      </p:sp>
      <p:sp>
        <p:nvSpPr>
          <p:cNvPr id="33" name="TextShape 2"/>
          <p:cNvSpPr txBox="1"/>
          <p:nvPr/>
        </p:nvSpPr>
        <p:spPr>
          <a:xfrm>
            <a:off x="360000" y="2780928"/>
            <a:ext cx="2051760" cy="1080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Program </a:t>
            </a:r>
            <a:r>
              <a:rPr lang="en-US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Insentif</a:t>
            </a:r>
            <a:r>
              <a:rPr lang="en-US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 </a:t>
            </a:r>
            <a:r>
              <a:rPr lang="en-US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Kemenristekdikti</a:t>
            </a:r>
            <a:endParaRPr lang="en-US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" name="TextShape 3"/>
          <p:cNvSpPr txBox="1"/>
          <p:nvPr/>
        </p:nvSpPr>
        <p:spPr>
          <a:xfrm>
            <a:off x="3347864" y="3717032"/>
            <a:ext cx="4320480" cy="792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US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Peserta</a:t>
            </a:r>
            <a:r>
              <a:rPr lang="en-US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Pelatihan</a:t>
            </a:r>
            <a:r>
              <a:rPr lang="en-US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14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Ditentukan</a:t>
            </a:r>
            <a:r>
              <a:rPr lang="en-US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14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melalui</a:t>
            </a:r>
            <a:r>
              <a:rPr lang="en-US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Seleksi</a:t>
            </a:r>
            <a:r>
              <a:rPr lang="en-US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Penerima</a:t>
            </a:r>
            <a:r>
              <a:rPr lang="en-US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Hibah</a:t>
            </a:r>
            <a:r>
              <a:rPr lang="en-US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Penelitian</a:t>
            </a:r>
            <a:r>
              <a:rPr lang="en-US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lang="en-US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dan</a:t>
            </a:r>
            <a:r>
              <a:rPr lang="en-US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Pengabdian</a:t>
            </a:r>
            <a:r>
              <a:rPr lang="en-US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Kepada</a:t>
            </a:r>
            <a:r>
              <a:rPr lang="en-US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Masyarakat</a:t>
            </a:r>
            <a:r>
              <a:rPr lang="en-US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yang </a:t>
            </a:r>
            <a:r>
              <a:rPr lang="en-US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Telah</a:t>
            </a:r>
            <a:r>
              <a:rPr lang="en-US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Selesai</a:t>
            </a:r>
            <a:r>
              <a:rPr lang="en-US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Kegiatan</a:t>
            </a:r>
            <a:r>
              <a:rPr lang="en-US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Penelitan</a:t>
            </a:r>
            <a:r>
              <a:rPr lang="en-US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dan</a:t>
            </a:r>
            <a:r>
              <a:rPr lang="en-US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PPM </a:t>
            </a:r>
            <a:r>
              <a:rPr lang="en-US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nya</a:t>
            </a:r>
            <a:endParaRPr lang="en-US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TextShape 4"/>
          <p:cNvSpPr txBox="1"/>
          <p:nvPr/>
        </p:nvSpPr>
        <p:spPr>
          <a:xfrm>
            <a:off x="3491880" y="5157192"/>
            <a:ext cx="2664296" cy="93610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US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Seleksi</a:t>
            </a:r>
            <a:r>
              <a:rPr lang="en-US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Proposal </a:t>
            </a:r>
            <a:r>
              <a:rPr lang="en-US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Uber</a:t>
            </a:r>
            <a:r>
              <a:rPr lang="en-US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HKI </a:t>
            </a:r>
            <a:r>
              <a:rPr lang="en-US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dan</a:t>
            </a:r>
            <a:r>
              <a:rPr lang="en-US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1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Raih</a:t>
            </a:r>
            <a:r>
              <a:rPr lang="en-US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</a:t>
            </a:r>
            <a:r>
              <a:rPr lang="en-US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KI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2771800" y="2996952"/>
            <a:ext cx="504056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2483768" y="4077072"/>
            <a:ext cx="720080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2"/>
          <p:cNvSpPr txBox="1"/>
          <p:nvPr/>
        </p:nvSpPr>
        <p:spPr>
          <a:xfrm>
            <a:off x="1979712" y="0"/>
            <a:ext cx="6048672" cy="90887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b="1" strike="noStrike" spc="-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 Light"/>
              </a:rPr>
              <a:t>Tahapan</a:t>
            </a:r>
            <a:r>
              <a:rPr lang="en-US" b="1" strike="noStrike" spc="-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 Light"/>
              </a:rPr>
              <a:t> </a:t>
            </a:r>
            <a:r>
              <a:rPr lang="en-US" b="1" strike="noStrike" spc="-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 Light"/>
              </a:rPr>
              <a:t>Permohonan</a:t>
            </a:r>
            <a:r>
              <a:rPr lang="en-US" b="1" strike="noStrike" spc="-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 Light"/>
              </a:rPr>
              <a:t> Paten </a:t>
            </a:r>
            <a:r>
              <a:rPr lang="en-US" b="1" strike="noStrike" spc="-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 Light"/>
              </a:rPr>
              <a:t>melalui</a:t>
            </a:r>
            <a:r>
              <a:rPr lang="en-US" b="1" strike="noStrike" spc="-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 Light"/>
              </a:rPr>
              <a:t> </a:t>
            </a:r>
            <a:r>
              <a:rPr lang="en-US" b="1" strike="noStrike" spc="-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 Light"/>
              </a:rPr>
              <a:t>Program </a:t>
            </a:r>
            <a:r>
              <a:rPr lang="en-US" b="1" strike="noStrike" spc="-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 Light"/>
              </a:rPr>
              <a:t>Pelatihan</a:t>
            </a:r>
            <a:r>
              <a:rPr lang="en-US" b="1" strike="noStrike" spc="-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 Light"/>
              </a:rPr>
              <a:t> </a:t>
            </a:r>
            <a:r>
              <a:rPr lang="en-US" b="1" strike="noStrike" spc="-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 Light"/>
              </a:rPr>
              <a:t>Kemenristekdikti</a:t>
            </a:r>
            <a:endParaRPr lang="en-US" b="1" strike="noStrike" spc="-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CustomShape 1"/>
          <p:cNvSpPr/>
          <p:nvPr/>
        </p:nvSpPr>
        <p:spPr>
          <a:xfrm>
            <a:off x="1763688" y="836712"/>
            <a:ext cx="6952176" cy="2271928"/>
          </a:xfrm>
          <a:prstGeom prst="roundRect">
            <a:avLst>
              <a:gd name="adj" fmla="val 7447"/>
            </a:avLst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" name="CustomShape 3"/>
          <p:cNvSpPr/>
          <p:nvPr/>
        </p:nvSpPr>
        <p:spPr>
          <a:xfrm>
            <a:off x="467544" y="1391400"/>
            <a:ext cx="1152128" cy="88547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id-ID" sz="16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Seleksi Peserta Pelatihan</a:t>
            </a:r>
            <a:endParaRPr lang="id-ID" sz="1600" b="1" u="sng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CustomShape 4"/>
          <p:cNvSpPr/>
          <p:nvPr/>
        </p:nvSpPr>
        <p:spPr>
          <a:xfrm>
            <a:off x="2195736" y="1268760"/>
            <a:ext cx="2520280" cy="86409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90000" tIns="45000" rIns="90000" bIns="45000"/>
          <a:lstStyle/>
          <a:p>
            <a:r>
              <a:rPr lang="id-ID" sz="120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Pelaksanaan Pelatihan:</a:t>
            </a:r>
            <a:endParaRPr lang="id-ID" sz="1200" u="sng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4200" indent="-213840">
              <a:buClr>
                <a:srgbClr val="000000"/>
              </a:buClr>
              <a:buFont typeface="StarSymbol"/>
              <a:buChar char="-"/>
            </a:pPr>
            <a:r>
              <a:rPr lang="id-ID" sz="120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Sistem KI</a:t>
            </a:r>
            <a:endParaRPr lang="id-ID" sz="1200" u="sng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4200" indent="-213840">
              <a:buClr>
                <a:srgbClr val="000000"/>
              </a:buClr>
              <a:buFont typeface="StarSymbol"/>
              <a:buChar char="-"/>
            </a:pPr>
            <a:r>
              <a:rPr lang="id-ID" sz="120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Penelusuran Paten</a:t>
            </a:r>
            <a:endParaRPr lang="id-ID" sz="1200" u="sng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4200" indent="-213840">
              <a:buClr>
                <a:srgbClr val="000000"/>
              </a:buClr>
              <a:buFont typeface="StarSymbol"/>
              <a:buChar char="-"/>
            </a:pPr>
            <a:r>
              <a:rPr lang="id-ID" sz="120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Penulisan Deskripsi Paten</a:t>
            </a:r>
            <a:endParaRPr lang="id-ID" sz="1200" u="sng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CustomShape 5"/>
          <p:cNvSpPr/>
          <p:nvPr/>
        </p:nvSpPr>
        <p:spPr>
          <a:xfrm>
            <a:off x="2195736" y="2492896"/>
            <a:ext cx="2520280" cy="5166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90000" tIns="45000" rIns="90000" bIns="45000"/>
          <a:lstStyle/>
          <a:p>
            <a:r>
              <a:rPr lang="id-ID" sz="120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Bimbingan Teknis (Bimtek) dari tim ahli KI Kemenristekdikti</a:t>
            </a:r>
            <a:endParaRPr lang="id-ID" sz="1200" u="sng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CustomShape 6"/>
          <p:cNvSpPr/>
          <p:nvPr/>
        </p:nvSpPr>
        <p:spPr>
          <a:xfrm>
            <a:off x="5148064" y="1268760"/>
            <a:ext cx="3168352" cy="120805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1400"/>
              </a:lnSpc>
            </a:pPr>
            <a:r>
              <a:rPr lang="id-ID" sz="120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Seleksi awal invensi hasil pelatihan oleh tim ahli KI Kemenristekdikti, kriteria:</a:t>
            </a:r>
            <a:endParaRPr lang="id-ID" sz="1200" u="sng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4200" indent="-213840">
              <a:lnSpc>
                <a:spcPts val="1400"/>
              </a:lnSpc>
              <a:buClr>
                <a:srgbClr val="000000"/>
              </a:buClr>
              <a:buFont typeface="StarSymbol"/>
              <a:buChar char="-"/>
            </a:pPr>
            <a:r>
              <a:rPr lang="id-ID" sz="120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Analisis penelusuran paten</a:t>
            </a:r>
            <a:endParaRPr lang="id-ID" sz="1200" u="sng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4200" indent="-213840">
              <a:lnSpc>
                <a:spcPts val="1400"/>
              </a:lnSpc>
              <a:buClr>
                <a:srgbClr val="000000"/>
              </a:buClr>
              <a:buFont typeface="StarSymbol"/>
              <a:buChar char="-"/>
            </a:pPr>
            <a:r>
              <a:rPr lang="id-ID" sz="120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Kelayakan paten (baru, langkah inventif, aplikatif di industri)</a:t>
            </a:r>
            <a:endParaRPr lang="id-ID" sz="1200" u="sng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4200" indent="-213840">
              <a:lnSpc>
                <a:spcPts val="1400"/>
              </a:lnSpc>
              <a:buClr>
                <a:srgbClr val="000000"/>
              </a:buClr>
              <a:buFont typeface="StarSymbol"/>
              <a:buChar char="-"/>
            </a:pPr>
            <a:r>
              <a:rPr lang="id-ID" sz="120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Kelengkapan dokumen (</a:t>
            </a:r>
            <a:r>
              <a:rPr lang="id-ID" sz="1200" i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formatting</a:t>
            </a:r>
            <a:r>
              <a:rPr lang="id-ID" sz="120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  <a:endParaRPr lang="id-ID" sz="1200" u="sng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CustomShape 7"/>
          <p:cNvSpPr/>
          <p:nvPr/>
        </p:nvSpPr>
        <p:spPr>
          <a:xfrm>
            <a:off x="5868144" y="3068960"/>
            <a:ext cx="2592288" cy="576064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ts val="1200"/>
              </a:lnSpc>
            </a:pPr>
            <a:r>
              <a:rPr lang="id-ID" sz="120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Seleksi dan penetapan invensi yang akan didaftarkan Paten ke DJKI oleh Kemenristekdikti</a:t>
            </a:r>
            <a:endParaRPr lang="id-ID" sz="1200" u="sng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CustomShape 8"/>
          <p:cNvSpPr/>
          <p:nvPr/>
        </p:nvSpPr>
        <p:spPr>
          <a:xfrm>
            <a:off x="5868144" y="4077072"/>
            <a:ext cx="2561400" cy="5166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d-ID" sz="120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Penyempurnaan deskripsi paten</a:t>
            </a:r>
            <a:endParaRPr lang="id-ID" sz="1200" u="sng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d-ID" sz="120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</a:t>
            </a:r>
            <a:r>
              <a:rPr lang="id-ID" sz="1200" i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OPTIONAL</a:t>
            </a:r>
            <a:r>
              <a:rPr lang="id-ID" sz="120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  <a:endParaRPr lang="id-ID" sz="1200" u="sng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CustomShape 9"/>
          <p:cNvSpPr/>
          <p:nvPr/>
        </p:nvSpPr>
        <p:spPr>
          <a:xfrm>
            <a:off x="467544" y="5013176"/>
            <a:ext cx="2808312" cy="122413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90000" tIns="45000" rIns="90000" bIns="45000"/>
          <a:lstStyle/>
          <a:p>
            <a:r>
              <a:rPr lang="id-ID" sz="120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Pendaftaran permohonan paten ke DJKI oleh Tim KI Kemenristekdikti, biaya yang dibayarkan Kemenristekdikti:</a:t>
            </a:r>
            <a:endParaRPr lang="id-ID" sz="1200" u="sng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4200" indent="-213840">
              <a:buClr>
                <a:srgbClr val="000000"/>
              </a:buClr>
              <a:buFont typeface="StarSymbol"/>
              <a:buChar char="-"/>
            </a:pPr>
            <a:r>
              <a:rPr lang="id-ID" sz="120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Pendaftaran</a:t>
            </a:r>
            <a:endParaRPr lang="id-ID" sz="1200" u="sng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4200" indent="-213840">
              <a:buClr>
                <a:srgbClr val="000000"/>
              </a:buClr>
              <a:buFont typeface="StarSymbol"/>
              <a:buChar char="-"/>
            </a:pPr>
            <a:r>
              <a:rPr lang="id-ID" sz="120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Percepatan publikasi</a:t>
            </a:r>
            <a:endParaRPr lang="id-ID" sz="1200" u="sng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4200" indent="-213840">
              <a:buClr>
                <a:srgbClr val="000000"/>
              </a:buClr>
              <a:buFont typeface="StarSymbol"/>
              <a:buChar char="-"/>
            </a:pPr>
            <a:r>
              <a:rPr lang="id-ID" sz="120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Pemeriksaan substantif</a:t>
            </a:r>
            <a:endParaRPr lang="id-ID" sz="1200" u="sng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CustomShape 10"/>
          <p:cNvSpPr/>
          <p:nvPr/>
        </p:nvSpPr>
        <p:spPr>
          <a:xfrm>
            <a:off x="467544" y="3284984"/>
            <a:ext cx="4392488" cy="136815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90000" tIns="45000" rIns="90000" bIns="45000"/>
          <a:lstStyle/>
          <a:p>
            <a:r>
              <a:rPr lang="id-ID" sz="120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Pengumpulan berkas kelengkapan pendaftaran permohonan paten dari Inventor (Pemohon paten) kepada Tim KI Kemenristekdikti:</a:t>
            </a:r>
            <a:endParaRPr lang="id-ID" sz="1200" u="sng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4200" indent="-213840">
              <a:buClr>
                <a:srgbClr val="000000"/>
              </a:buClr>
              <a:buFont typeface="StarSymbol"/>
              <a:buChar char="-"/>
            </a:pPr>
            <a:r>
              <a:rPr lang="id-ID" sz="120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Deskripsi paten</a:t>
            </a:r>
            <a:endParaRPr lang="id-ID" sz="1200" u="sng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4200" indent="-213840">
              <a:buClr>
                <a:srgbClr val="000000"/>
              </a:buClr>
              <a:buFont typeface="StarSymbol"/>
              <a:buChar char="-"/>
            </a:pPr>
            <a:r>
              <a:rPr lang="id-ID" sz="120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Formulir pendaftaran</a:t>
            </a:r>
            <a:endParaRPr lang="id-ID" sz="1200" u="sng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4200" indent="-213840">
              <a:buClr>
                <a:srgbClr val="000000"/>
              </a:buClr>
              <a:buFont typeface="StarSymbol"/>
              <a:buChar char="-"/>
            </a:pPr>
            <a:r>
              <a:rPr lang="id-ID" sz="120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Formulir pemeriksaan substantif</a:t>
            </a:r>
            <a:endParaRPr lang="id-ID" sz="1200" u="sng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4200" indent="-213840">
              <a:buClr>
                <a:srgbClr val="000000"/>
              </a:buClr>
              <a:buFont typeface="StarSymbol"/>
              <a:buChar char="-"/>
            </a:pPr>
            <a:r>
              <a:rPr lang="id-ID" sz="120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Surat pengalihan hak atas invensi</a:t>
            </a:r>
            <a:endParaRPr lang="id-ID" sz="1200" u="sng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4200" indent="-213840">
              <a:buClr>
                <a:srgbClr val="000000"/>
              </a:buClr>
              <a:buFont typeface="StarSymbol"/>
              <a:buChar char="-"/>
            </a:pPr>
            <a:r>
              <a:rPr lang="id-ID" sz="120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Surat pernyataan kepemilikan invensi oleh Inventor</a:t>
            </a:r>
            <a:endParaRPr lang="id-ID" sz="1200" u="sng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CustomShape 11"/>
          <p:cNvSpPr/>
          <p:nvPr/>
        </p:nvSpPr>
        <p:spPr>
          <a:xfrm>
            <a:off x="5580112" y="4941168"/>
            <a:ext cx="3163088" cy="65771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ts val="1200"/>
              </a:lnSpc>
            </a:pPr>
            <a:r>
              <a:rPr lang="id-ID" sz="120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Pengiriman berkas bukti pendaftaran permohonan paten dari Kemenristekdikti kepada Inventor (Pemohon paten)</a:t>
            </a:r>
            <a:endParaRPr lang="id-ID" sz="1200" u="sng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CustomShape 12"/>
          <p:cNvSpPr/>
          <p:nvPr/>
        </p:nvSpPr>
        <p:spPr>
          <a:xfrm>
            <a:off x="3419872" y="6021288"/>
            <a:ext cx="4565104" cy="5760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d-ID" sz="12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Proses selanjutnya mengikuti tahapan permohonan paten DJKI dan menjadi tanggung jawab institusi Pemohon/Inventor</a:t>
            </a:r>
            <a:endParaRPr lang="id-ID" sz="1200" b="0" u="sng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CustomShape 22"/>
          <p:cNvSpPr/>
          <p:nvPr/>
        </p:nvSpPr>
        <p:spPr>
          <a:xfrm>
            <a:off x="1812120" y="876600"/>
            <a:ext cx="3551968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600" b="1" u="sng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Pelatihan</a:t>
            </a:r>
            <a:r>
              <a:rPr lang="en-US" sz="1600" b="1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</a:t>
            </a:r>
            <a:r>
              <a:rPr lang="id-ID" sz="1600" b="1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ilaksanakan </a:t>
            </a:r>
            <a:r>
              <a:rPr lang="id-ID" sz="16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selama 2-3 hari</a:t>
            </a:r>
            <a:endParaRPr lang="id-ID" sz="1600" b="1" u="sng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pSp>
        <p:nvGrpSpPr>
          <p:cNvPr id="2" name="Group 18"/>
          <p:cNvGrpSpPr/>
          <p:nvPr/>
        </p:nvGrpSpPr>
        <p:grpSpPr>
          <a:xfrm>
            <a:off x="611560" y="2132856"/>
            <a:ext cx="927240" cy="1008112"/>
            <a:chOff x="611560" y="3656013"/>
            <a:chExt cx="1779215" cy="1676072"/>
          </a:xfrm>
        </p:grpSpPr>
        <p:pic>
          <p:nvPicPr>
            <p:cNvPr id="20" name="Picture 19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11560" y="3656013"/>
              <a:ext cx="1779215" cy="1676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Rectangle 20"/>
            <p:cNvSpPr/>
            <p:nvPr/>
          </p:nvSpPr>
          <p:spPr>
            <a:xfrm rot="20769574">
              <a:off x="943210" y="3924099"/>
              <a:ext cx="916987" cy="5554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Left Arrow 21"/>
          <p:cNvSpPr/>
          <p:nvPr/>
        </p:nvSpPr>
        <p:spPr>
          <a:xfrm>
            <a:off x="5220072" y="4077072"/>
            <a:ext cx="504056" cy="36004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1835696" y="4725144"/>
            <a:ext cx="432048" cy="28803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5148064" y="5085184"/>
            <a:ext cx="360040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urved Left Arrow 24"/>
          <p:cNvSpPr/>
          <p:nvPr/>
        </p:nvSpPr>
        <p:spPr>
          <a:xfrm>
            <a:off x="8172400" y="5589240"/>
            <a:ext cx="360040" cy="720080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Down Arrow 25"/>
          <p:cNvSpPr/>
          <p:nvPr/>
        </p:nvSpPr>
        <p:spPr>
          <a:xfrm>
            <a:off x="6804248" y="2564904"/>
            <a:ext cx="360040" cy="43204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6876256" y="3645024"/>
            <a:ext cx="360040" cy="36004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Up Arrow 27"/>
          <p:cNvSpPr/>
          <p:nvPr/>
        </p:nvSpPr>
        <p:spPr>
          <a:xfrm>
            <a:off x="3059832" y="2132856"/>
            <a:ext cx="360040" cy="288032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4788024" y="1484784"/>
            <a:ext cx="360040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>
            <a:off x="1691680" y="1556792"/>
            <a:ext cx="432048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9" descr="Patent Symbol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8028384" y="404664"/>
            <a:ext cx="863600" cy="80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hlam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550770">
            <a:off x="759684" y="4369443"/>
            <a:ext cx="1242138" cy="1656184"/>
          </a:xfrm>
          <a:prstGeom prst="rect">
            <a:avLst/>
          </a:prstGeom>
        </p:spPr>
      </p:pic>
      <p:sp>
        <p:nvSpPr>
          <p:cNvPr id="6" name="TextShape 2"/>
          <p:cNvSpPr txBox="1"/>
          <p:nvPr/>
        </p:nvSpPr>
        <p:spPr>
          <a:xfrm>
            <a:off x="1979712" y="0"/>
            <a:ext cx="6552728" cy="90887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b="1" strike="noStrike" spc="-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 Light"/>
              </a:rPr>
              <a:t>Tahapan</a:t>
            </a:r>
            <a:r>
              <a:rPr lang="en-US" b="1" strike="noStrike" spc="-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 Light"/>
              </a:rPr>
              <a:t> </a:t>
            </a:r>
            <a:r>
              <a:rPr lang="en-US" b="1" strike="noStrike" spc="-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 Light"/>
              </a:rPr>
              <a:t>Permohonan</a:t>
            </a:r>
            <a:r>
              <a:rPr lang="en-US" b="1" strike="noStrike" spc="-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 Light"/>
              </a:rPr>
              <a:t> Paten </a:t>
            </a:r>
            <a:r>
              <a:rPr lang="en-US" b="1" strike="noStrike" spc="-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 Light"/>
              </a:rPr>
              <a:t>melalui</a:t>
            </a:r>
            <a:r>
              <a:rPr lang="en-US" b="1" strike="noStrike" spc="-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 Light"/>
              </a:rPr>
              <a:t> </a:t>
            </a:r>
            <a:endParaRPr lang="en-US" b="1" strike="noStrike" spc="-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FFFF"/>
                </a:solidFill>
              </a:uFill>
              <a:latin typeface="Calibri Light"/>
            </a:endParaRPr>
          </a:p>
          <a:p>
            <a:pPr algn="ctr">
              <a:lnSpc>
                <a:spcPct val="100000"/>
              </a:lnSpc>
            </a:pPr>
            <a:r>
              <a:rPr lang="en-US" b="1" strike="noStrike" spc="-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 Light"/>
              </a:rPr>
              <a:t>Program UBER KI </a:t>
            </a:r>
            <a:r>
              <a:rPr lang="en-US" b="1" strike="noStrike" spc="-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 Light"/>
              </a:rPr>
              <a:t>dan</a:t>
            </a:r>
            <a:r>
              <a:rPr lang="en-US" b="1" strike="noStrike" spc="-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 Light"/>
              </a:rPr>
              <a:t> RAIH KI </a:t>
            </a:r>
            <a:r>
              <a:rPr lang="en-US" b="1" strike="noStrike" spc="-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 Light"/>
              </a:rPr>
              <a:t>Kemenristekdikti</a:t>
            </a:r>
            <a:endParaRPr lang="en-US" b="1" strike="noStrike" spc="-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" name="CustomShape 3"/>
          <p:cNvSpPr/>
          <p:nvPr/>
        </p:nvSpPr>
        <p:spPr>
          <a:xfrm>
            <a:off x="395536" y="1391400"/>
            <a:ext cx="1728192" cy="102948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en-US" sz="1600" b="1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PENGAJUAN PROPOSAL</a:t>
            </a:r>
            <a:endParaRPr lang="id-ID" sz="1600" b="1" u="sng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CustomShape 4"/>
          <p:cNvSpPr/>
          <p:nvPr/>
        </p:nvSpPr>
        <p:spPr>
          <a:xfrm>
            <a:off x="2699792" y="1340768"/>
            <a:ext cx="2520280" cy="100811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1400"/>
              </a:lnSpc>
            </a:pPr>
            <a:r>
              <a:rPr lang="id-ID" sz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Seleksi proposal oleh tim ahli KI Kemenristekdikti, kriteria:</a:t>
            </a:r>
            <a:endParaRPr lang="id-ID" sz="1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4200" indent="-213840">
              <a:lnSpc>
                <a:spcPts val="1400"/>
              </a:lnSpc>
              <a:buClr>
                <a:srgbClr val="000000"/>
              </a:buClr>
              <a:buFont typeface="StarSymbol"/>
              <a:buChar char="-"/>
            </a:pPr>
            <a:r>
              <a:rPr lang="id-ID" sz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aspek invensi</a:t>
            </a:r>
            <a:endParaRPr lang="id-ID" sz="1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4200" indent="-213840">
              <a:lnSpc>
                <a:spcPts val="1400"/>
              </a:lnSpc>
              <a:buClr>
                <a:srgbClr val="000000"/>
              </a:buClr>
              <a:buFont typeface="StarSymbol"/>
              <a:buChar char="-"/>
            </a:pPr>
            <a:r>
              <a:rPr lang="id-ID" sz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aspek komersial</a:t>
            </a:r>
            <a:endParaRPr lang="id-ID" sz="1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4200" indent="-213840">
              <a:lnSpc>
                <a:spcPts val="1400"/>
              </a:lnSpc>
              <a:buClr>
                <a:srgbClr val="000000"/>
              </a:buClr>
              <a:buFont typeface="StarSymbol"/>
              <a:buChar char="-"/>
            </a:pPr>
            <a:r>
              <a:rPr lang="id-ID" sz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aspek format</a:t>
            </a:r>
            <a:endParaRPr lang="id-ID" sz="1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CustomShape 6"/>
          <p:cNvSpPr/>
          <p:nvPr/>
        </p:nvSpPr>
        <p:spPr>
          <a:xfrm>
            <a:off x="6516216" y="1556792"/>
            <a:ext cx="1728192" cy="72008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d-ID" sz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Penetapan Penerima Program UBER KI / Raih KI oleh Kemenristekdikti</a:t>
            </a:r>
            <a:endParaRPr lang="id-ID" sz="1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CustomShape 8"/>
          <p:cNvSpPr/>
          <p:nvPr/>
        </p:nvSpPr>
        <p:spPr>
          <a:xfrm>
            <a:off x="6732240" y="3212976"/>
            <a:ext cx="1512168" cy="64807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d-ID" sz="120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Penyempurnaan deskripsi </a:t>
            </a:r>
            <a:r>
              <a:rPr lang="id-ID" sz="1200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paten</a:t>
            </a:r>
            <a:endParaRPr lang="id-ID" sz="1200" u="sng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CustomShape 9"/>
          <p:cNvSpPr/>
          <p:nvPr/>
        </p:nvSpPr>
        <p:spPr>
          <a:xfrm>
            <a:off x="1979712" y="4653136"/>
            <a:ext cx="3168352" cy="108012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1200"/>
              </a:lnSpc>
            </a:pPr>
            <a:r>
              <a:rPr lang="id-ID" sz="120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Pendaftaran permohonan paten ke DJKI oleh Tim KI Kemenristekdikti, biaya yang dibayarkan Kemenristekdikti:</a:t>
            </a:r>
            <a:endParaRPr lang="id-ID" sz="1200" u="sng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4200" indent="-213840">
              <a:lnSpc>
                <a:spcPts val="1200"/>
              </a:lnSpc>
              <a:buClr>
                <a:srgbClr val="000000"/>
              </a:buClr>
              <a:buFont typeface="StarSymbol"/>
              <a:buChar char="-"/>
            </a:pPr>
            <a:r>
              <a:rPr lang="id-ID" sz="120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Pendaftaran</a:t>
            </a:r>
            <a:endParaRPr lang="id-ID" sz="1200" u="sng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4200" indent="-213840">
              <a:lnSpc>
                <a:spcPts val="1200"/>
              </a:lnSpc>
              <a:buClr>
                <a:srgbClr val="000000"/>
              </a:buClr>
              <a:buFont typeface="StarSymbol"/>
              <a:buChar char="-"/>
            </a:pPr>
            <a:r>
              <a:rPr lang="id-ID" sz="120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Percepatan publikasi</a:t>
            </a:r>
            <a:endParaRPr lang="id-ID" sz="1200" u="sng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4200" indent="-213840">
              <a:lnSpc>
                <a:spcPts val="1200"/>
              </a:lnSpc>
              <a:buClr>
                <a:srgbClr val="000000"/>
              </a:buClr>
              <a:buFont typeface="StarSymbol"/>
              <a:buChar char="-"/>
            </a:pPr>
            <a:r>
              <a:rPr lang="id-ID" sz="120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Pemeriksaan substantif</a:t>
            </a:r>
            <a:endParaRPr lang="id-ID" sz="1200" u="sng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CustomShape 10"/>
          <p:cNvSpPr/>
          <p:nvPr/>
        </p:nvSpPr>
        <p:spPr>
          <a:xfrm>
            <a:off x="2051720" y="2708920"/>
            <a:ext cx="3816424" cy="151216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1200"/>
              </a:lnSpc>
            </a:pPr>
            <a:r>
              <a:rPr lang="id-ID" sz="120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Pengumpulan berkas kelengkapan pendaftaran permohonan paten dari Inventor (Pemohon paten) kepada Tim KI Kemenristekdikti:</a:t>
            </a:r>
            <a:endParaRPr lang="id-ID" sz="1200" u="sng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4200" indent="-213840">
              <a:lnSpc>
                <a:spcPts val="1200"/>
              </a:lnSpc>
              <a:buClr>
                <a:srgbClr val="000000"/>
              </a:buClr>
              <a:buFont typeface="StarSymbol"/>
              <a:buChar char="-"/>
            </a:pPr>
            <a:r>
              <a:rPr lang="id-ID" sz="120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Deskripsi paten</a:t>
            </a:r>
            <a:endParaRPr lang="id-ID" sz="1200" u="sng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4200" indent="-213840">
              <a:lnSpc>
                <a:spcPts val="1200"/>
              </a:lnSpc>
              <a:buClr>
                <a:srgbClr val="000000"/>
              </a:buClr>
              <a:buFont typeface="StarSymbol"/>
              <a:buChar char="-"/>
            </a:pPr>
            <a:r>
              <a:rPr lang="id-ID" sz="120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Formulir pendaftaran</a:t>
            </a:r>
            <a:endParaRPr lang="id-ID" sz="1200" u="sng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4200" indent="-213840">
              <a:lnSpc>
                <a:spcPts val="1200"/>
              </a:lnSpc>
              <a:buClr>
                <a:srgbClr val="000000"/>
              </a:buClr>
              <a:buFont typeface="StarSymbol"/>
              <a:buChar char="-"/>
            </a:pPr>
            <a:r>
              <a:rPr lang="id-ID" sz="120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Formulir pemeriksaan substantif</a:t>
            </a:r>
            <a:endParaRPr lang="id-ID" sz="1200" u="sng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4200" indent="-213840">
              <a:lnSpc>
                <a:spcPts val="1200"/>
              </a:lnSpc>
              <a:buClr>
                <a:srgbClr val="000000"/>
              </a:buClr>
              <a:buFont typeface="StarSymbol"/>
              <a:buChar char="-"/>
            </a:pPr>
            <a:r>
              <a:rPr lang="id-ID" sz="120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Surat pengalihan hak atas invensi</a:t>
            </a:r>
            <a:endParaRPr lang="id-ID" sz="1200" u="sng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4200" indent="-213840">
              <a:lnSpc>
                <a:spcPts val="1200"/>
              </a:lnSpc>
              <a:buClr>
                <a:srgbClr val="000000"/>
              </a:buClr>
              <a:buFont typeface="StarSymbol"/>
              <a:buChar char="-"/>
            </a:pPr>
            <a:r>
              <a:rPr lang="id-ID" sz="120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Surat pernyataan kepemilikan invensi oleh Inventor</a:t>
            </a:r>
            <a:endParaRPr lang="id-ID" sz="1200" u="sng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CustomShape 11"/>
          <p:cNvSpPr/>
          <p:nvPr/>
        </p:nvSpPr>
        <p:spPr>
          <a:xfrm>
            <a:off x="6084168" y="4581128"/>
            <a:ext cx="2088232" cy="945744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1200"/>
              </a:lnSpc>
            </a:pPr>
            <a:r>
              <a:rPr lang="id-ID" sz="120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Pengiriman berkas bukti pendaftaran permohonan paten dari Kemenristekdikti kepada Inventor (Pemohon paten)</a:t>
            </a:r>
            <a:endParaRPr lang="id-ID" sz="1200" u="sng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CustomShape 12"/>
          <p:cNvSpPr/>
          <p:nvPr/>
        </p:nvSpPr>
        <p:spPr>
          <a:xfrm>
            <a:off x="2915816" y="6021288"/>
            <a:ext cx="5069160" cy="516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d-ID" sz="12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Proses selanjutnya mengikuti tahapan permohonan paten DJKI dan menjadi tanggung jawab institusi Pemohon/Inventor</a:t>
            </a:r>
            <a:endParaRPr lang="id-ID" sz="1200" b="0" u="sng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pSp>
        <p:nvGrpSpPr>
          <p:cNvPr id="16" name="Group 36"/>
          <p:cNvGrpSpPr/>
          <p:nvPr/>
        </p:nvGrpSpPr>
        <p:grpSpPr>
          <a:xfrm>
            <a:off x="683568" y="1916832"/>
            <a:ext cx="927240" cy="1008112"/>
            <a:chOff x="611560" y="3656013"/>
            <a:chExt cx="1779215" cy="1676072"/>
          </a:xfrm>
        </p:grpSpPr>
        <p:pic>
          <p:nvPicPr>
            <p:cNvPr id="17" name="Picture 19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11560" y="3656013"/>
              <a:ext cx="1779215" cy="1676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Rectangle 17"/>
            <p:cNvSpPr/>
            <p:nvPr/>
          </p:nvSpPr>
          <p:spPr>
            <a:xfrm rot="20769574">
              <a:off x="943210" y="3924099"/>
              <a:ext cx="916987" cy="5554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Left Arrow 18"/>
          <p:cNvSpPr/>
          <p:nvPr/>
        </p:nvSpPr>
        <p:spPr>
          <a:xfrm>
            <a:off x="6012160" y="3356992"/>
            <a:ext cx="504056" cy="36004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3131840" y="4293096"/>
            <a:ext cx="432048" cy="28803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5292080" y="4869160"/>
            <a:ext cx="648072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urved Left Arrow 21"/>
          <p:cNvSpPr/>
          <p:nvPr/>
        </p:nvSpPr>
        <p:spPr>
          <a:xfrm>
            <a:off x="8172400" y="5229200"/>
            <a:ext cx="432048" cy="1008112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Down Arrow 22"/>
          <p:cNvSpPr/>
          <p:nvPr/>
        </p:nvSpPr>
        <p:spPr>
          <a:xfrm>
            <a:off x="7092280" y="2564904"/>
            <a:ext cx="360040" cy="43204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5364088" y="1700808"/>
            <a:ext cx="936104" cy="43204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2267744" y="1628800"/>
            <a:ext cx="432048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9" descr="Patent Symbol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8028384" y="476672"/>
            <a:ext cx="864096" cy="803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99592" y="1772816"/>
            <a:ext cx="7572375" cy="12721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defTabSz="457200" fontAlgn="auto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r>
              <a:rPr lang="en-US" sz="4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Tahapan</a:t>
            </a:r>
            <a:r>
              <a:rPr lang="en-US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Umum</a:t>
            </a:r>
            <a:r>
              <a:rPr lang="en-US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Permohonan</a:t>
            </a:r>
            <a:r>
              <a:rPr lang="en-US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Paten </a:t>
            </a:r>
            <a:r>
              <a:rPr lang="en-US" sz="4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en-US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DJKI</a:t>
            </a:r>
            <a:endParaRPr lang="en-US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bohla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39480" y="3140968"/>
            <a:ext cx="3623044" cy="288032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643063" y="214313"/>
            <a:ext cx="6934200" cy="76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22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Waktu Normal Permohonan Paten di DJKI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0" y="6550025"/>
            <a:ext cx="3082925" cy="307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anose="020F0502020204030204" pitchFamily="34" charset="0"/>
              </a:rPr>
              <a:t>Sumber: World Economic Forum, 2016</a:t>
            </a:r>
          </a:p>
        </p:txBody>
      </p:sp>
      <p:sp>
        <p:nvSpPr>
          <p:cNvPr id="7" name="CustomShape 24"/>
          <p:cNvSpPr/>
          <p:nvPr/>
        </p:nvSpPr>
        <p:spPr>
          <a:xfrm>
            <a:off x="5276520" y="1441080"/>
            <a:ext cx="2533680" cy="913320"/>
          </a:xfrm>
          <a:prstGeom prst="rect">
            <a:avLst/>
          </a:prstGeom>
          <a:solidFill>
            <a:srgbClr val="CCFF99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d-ID" sz="18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Hearing</a:t>
            </a:r>
            <a:r>
              <a:rPr lang="id-ID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/mediasi/bimtek dpt dilakukan untuk mempercepat proses</a:t>
            </a:r>
            <a:endParaRPr lang="id-ID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CustomShape 2"/>
          <p:cNvSpPr/>
          <p:nvPr/>
        </p:nvSpPr>
        <p:spPr>
          <a:xfrm>
            <a:off x="196560" y="3008520"/>
            <a:ext cx="8762760" cy="117828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chemeClr val="accent2">
              <a:tint val="40000"/>
              <a:hueOff val="0"/>
              <a:satOff val="0"/>
              <a:lumOff val="0"/>
              <a:alphaOff val="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" name="CustomShape 3"/>
          <p:cNvSpPr/>
          <p:nvPr/>
        </p:nvSpPr>
        <p:spPr>
          <a:xfrm>
            <a:off x="196920" y="2124720"/>
            <a:ext cx="1238400" cy="117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42200" tIns="142200" rIns="142200" bIns="142200" anchor="b"/>
          <a:lstStyle/>
          <a:p>
            <a:pPr algn="ctr">
              <a:lnSpc>
                <a:spcPct val="90000"/>
              </a:lnSpc>
            </a:pPr>
            <a:r>
              <a:rPr lang="id-ID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Pendaf-taran</a:t>
            </a:r>
            <a:endParaRPr lang="id-ID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CustomShape 4"/>
          <p:cNvSpPr/>
          <p:nvPr/>
        </p:nvSpPr>
        <p:spPr>
          <a:xfrm>
            <a:off x="669240" y="3450600"/>
            <a:ext cx="294120" cy="294120"/>
          </a:xfrm>
          <a:prstGeom prst="ellipse">
            <a:avLst/>
          </a:prstGeom>
          <a:solidFill>
            <a:schemeClr val="accent2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CustomShape 5"/>
          <p:cNvSpPr/>
          <p:nvPr/>
        </p:nvSpPr>
        <p:spPr>
          <a:xfrm>
            <a:off x="1331640" y="3933056"/>
            <a:ext cx="1455656" cy="8324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42200" tIns="142200" rIns="142200" bIns="142200"/>
          <a:lstStyle/>
          <a:p>
            <a:pPr algn="ctr">
              <a:lnSpc>
                <a:spcPct val="90000"/>
              </a:lnSpc>
            </a:pPr>
            <a:r>
              <a:rPr lang="id-ID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Lulus </a:t>
            </a:r>
            <a:r>
              <a:rPr lang="id-ID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Formalitas</a:t>
            </a:r>
            <a:endParaRPr lang="id-ID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CustomShape 6"/>
          <p:cNvSpPr/>
          <p:nvPr/>
        </p:nvSpPr>
        <p:spPr>
          <a:xfrm>
            <a:off x="1883520" y="3450600"/>
            <a:ext cx="294120" cy="294120"/>
          </a:xfrm>
          <a:prstGeom prst="ellipse">
            <a:avLst/>
          </a:prstGeom>
          <a:solidFill>
            <a:schemeClr val="accent2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" name="CustomShape 7"/>
          <p:cNvSpPr/>
          <p:nvPr/>
        </p:nvSpPr>
        <p:spPr>
          <a:xfrm>
            <a:off x="2625480" y="2124720"/>
            <a:ext cx="1267920" cy="117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42200" tIns="142200" rIns="142200" bIns="142200" anchor="b"/>
          <a:lstStyle/>
          <a:p>
            <a:pPr algn="ctr">
              <a:lnSpc>
                <a:spcPct val="90000"/>
              </a:lnSpc>
            </a:pPr>
            <a:r>
              <a:rPr lang="id-ID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Akhir Hak Prioritas</a:t>
            </a:r>
            <a:endParaRPr lang="id-ID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CustomShape 8"/>
          <p:cNvSpPr/>
          <p:nvPr/>
        </p:nvSpPr>
        <p:spPr>
          <a:xfrm>
            <a:off x="3112560" y="3450600"/>
            <a:ext cx="294120" cy="294120"/>
          </a:xfrm>
          <a:prstGeom prst="ellipse">
            <a:avLst/>
          </a:prstGeom>
          <a:solidFill>
            <a:schemeClr val="accent2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" name="CustomShape 9"/>
          <p:cNvSpPr/>
          <p:nvPr/>
        </p:nvSpPr>
        <p:spPr>
          <a:xfrm>
            <a:off x="4572000" y="3892680"/>
            <a:ext cx="1512168" cy="61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42200" tIns="142200" rIns="142200" bIns="142200"/>
          <a:lstStyle/>
          <a:p>
            <a:pPr algn="ctr">
              <a:lnSpc>
                <a:spcPct val="90000"/>
              </a:lnSpc>
            </a:pPr>
            <a:r>
              <a:rPr lang="id-ID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Publi-kasi A</a:t>
            </a:r>
            <a:endParaRPr lang="id-ID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CustomShape 10"/>
          <p:cNvSpPr/>
          <p:nvPr/>
        </p:nvSpPr>
        <p:spPr>
          <a:xfrm>
            <a:off x="4244760" y="3450600"/>
            <a:ext cx="294120" cy="294120"/>
          </a:xfrm>
          <a:prstGeom prst="ellipse">
            <a:avLst/>
          </a:prstGeom>
          <a:solidFill>
            <a:schemeClr val="accent2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" name="CustomShape 11"/>
          <p:cNvSpPr/>
          <p:nvPr/>
        </p:nvSpPr>
        <p:spPr>
          <a:xfrm>
            <a:off x="5631120" y="2502360"/>
            <a:ext cx="1759680" cy="648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42200" rIns="0" bIns="142200" anchor="b"/>
          <a:lstStyle/>
          <a:p>
            <a:pPr algn="ctr">
              <a:lnSpc>
                <a:spcPct val="90000"/>
              </a:lnSpc>
            </a:pPr>
            <a:r>
              <a:rPr lang="id-ID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Pemeriksaan Substantif*</a:t>
            </a:r>
            <a:endParaRPr lang="id-ID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CustomShape 12"/>
          <p:cNvSpPr/>
          <p:nvPr/>
        </p:nvSpPr>
        <p:spPr>
          <a:xfrm>
            <a:off x="5622840" y="3424320"/>
            <a:ext cx="294120" cy="294120"/>
          </a:xfrm>
          <a:prstGeom prst="ellipse">
            <a:avLst/>
          </a:prstGeom>
          <a:solidFill>
            <a:schemeClr val="accent2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" name="CustomShape 13"/>
          <p:cNvSpPr/>
          <p:nvPr/>
        </p:nvSpPr>
        <p:spPr>
          <a:xfrm>
            <a:off x="6674400" y="3892680"/>
            <a:ext cx="1407960" cy="7604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42200" tIns="142200" rIns="142200" bIns="142200"/>
          <a:lstStyle/>
          <a:p>
            <a:pPr algn="ctr">
              <a:lnSpc>
                <a:spcPct val="90000"/>
              </a:lnSpc>
            </a:pPr>
            <a:r>
              <a:rPr lang="id-ID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Keputusan Akhir</a:t>
            </a:r>
            <a:endParaRPr lang="id-ID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CustomShape 14"/>
          <p:cNvSpPr/>
          <p:nvPr/>
        </p:nvSpPr>
        <p:spPr>
          <a:xfrm>
            <a:off x="7231320" y="3450600"/>
            <a:ext cx="294120" cy="294120"/>
          </a:xfrm>
          <a:prstGeom prst="ellipse">
            <a:avLst/>
          </a:prstGeom>
          <a:solidFill>
            <a:schemeClr val="accent2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" name="CustomShape 15"/>
          <p:cNvSpPr/>
          <p:nvPr/>
        </p:nvSpPr>
        <p:spPr>
          <a:xfrm>
            <a:off x="914400" y="3424320"/>
            <a:ext cx="990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d-ID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≤ 3 bln</a:t>
            </a:r>
            <a:endParaRPr lang="id-ID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CustomShape 16"/>
          <p:cNvSpPr/>
          <p:nvPr/>
        </p:nvSpPr>
        <p:spPr>
          <a:xfrm>
            <a:off x="2151360" y="3424320"/>
            <a:ext cx="990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d-ID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≤ 9 bln</a:t>
            </a:r>
            <a:endParaRPr lang="id-ID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CustomShape 17"/>
          <p:cNvSpPr/>
          <p:nvPr/>
        </p:nvSpPr>
        <p:spPr>
          <a:xfrm>
            <a:off x="3330360" y="3424320"/>
            <a:ext cx="990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d-ID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≤ 6 bln</a:t>
            </a:r>
            <a:endParaRPr lang="id-ID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CustomShape 18"/>
          <p:cNvSpPr/>
          <p:nvPr/>
        </p:nvSpPr>
        <p:spPr>
          <a:xfrm>
            <a:off x="4591080" y="3424320"/>
            <a:ext cx="990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d-ID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≤ 6 bln</a:t>
            </a:r>
            <a:endParaRPr lang="id-ID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CustomShape 19"/>
          <p:cNvSpPr/>
          <p:nvPr/>
        </p:nvSpPr>
        <p:spPr>
          <a:xfrm>
            <a:off x="5943600" y="3424320"/>
            <a:ext cx="12949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d-ID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≤ 30 bln</a:t>
            </a:r>
            <a:endParaRPr lang="id-ID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CustomShape 20"/>
          <p:cNvSpPr/>
          <p:nvPr/>
        </p:nvSpPr>
        <p:spPr>
          <a:xfrm>
            <a:off x="152280" y="1697760"/>
            <a:ext cx="1611000" cy="639000"/>
          </a:xfrm>
          <a:prstGeom prst="rect">
            <a:avLst/>
          </a:prstGeom>
          <a:solidFill>
            <a:srgbClr val="CCFF99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d-ID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Tgl dan No Pendaftaran</a:t>
            </a:r>
            <a:endParaRPr lang="id-ID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CustomShape 21"/>
          <p:cNvSpPr/>
          <p:nvPr/>
        </p:nvSpPr>
        <p:spPr>
          <a:xfrm>
            <a:off x="1115640" y="4944240"/>
            <a:ext cx="1944192" cy="717008"/>
          </a:xfrm>
          <a:prstGeom prst="rect">
            <a:avLst/>
          </a:prstGeom>
          <a:solidFill>
            <a:srgbClr val="CCFF99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d-ID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Secara adm semua </a:t>
            </a:r>
            <a:r>
              <a:rPr lang="id-ID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dok</a:t>
            </a:r>
            <a:r>
              <a:rPr lang="en-US" sz="1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umen</a:t>
            </a:r>
            <a:r>
              <a:rPr lang="id-ID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id-ID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lengkap</a:t>
            </a:r>
            <a:endParaRPr lang="id-ID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CustomShape 22"/>
          <p:cNvSpPr/>
          <p:nvPr/>
        </p:nvSpPr>
        <p:spPr>
          <a:xfrm>
            <a:off x="1979640" y="1599120"/>
            <a:ext cx="2592000" cy="913320"/>
          </a:xfrm>
          <a:prstGeom prst="rect">
            <a:avLst/>
          </a:prstGeom>
          <a:solidFill>
            <a:srgbClr val="CCFF99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d-ID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Jika ingin mendaftar ke luar Indonesia dg Hak Prioritas</a:t>
            </a:r>
            <a:endParaRPr lang="id-ID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CustomShape 23"/>
          <p:cNvSpPr/>
          <p:nvPr/>
        </p:nvSpPr>
        <p:spPr>
          <a:xfrm>
            <a:off x="3648960" y="4695120"/>
            <a:ext cx="2874960" cy="913320"/>
          </a:xfrm>
          <a:prstGeom prst="rect">
            <a:avLst/>
          </a:prstGeom>
          <a:solidFill>
            <a:srgbClr val="CCFF99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d-ID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Memberikan kesempatan pihak lain memberikan sanggahan (jika ada)</a:t>
            </a:r>
            <a:endParaRPr lang="id-ID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CustomShape 25"/>
          <p:cNvSpPr/>
          <p:nvPr/>
        </p:nvSpPr>
        <p:spPr>
          <a:xfrm>
            <a:off x="6738840" y="4695120"/>
            <a:ext cx="1523520" cy="639000"/>
          </a:xfrm>
          <a:prstGeom prst="rect">
            <a:avLst/>
          </a:prstGeom>
          <a:solidFill>
            <a:srgbClr val="CCFF99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d-ID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DITERIMA / DITOLAK</a:t>
            </a:r>
            <a:endParaRPr lang="id-ID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CustomShape 26"/>
          <p:cNvSpPr/>
          <p:nvPr/>
        </p:nvSpPr>
        <p:spPr>
          <a:xfrm>
            <a:off x="7489800" y="2518200"/>
            <a:ext cx="1599840" cy="639000"/>
          </a:xfrm>
          <a:prstGeom prst="rect">
            <a:avLst/>
          </a:prstGeom>
          <a:solidFill>
            <a:srgbClr val="CCFF99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d-ID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Pemeliharaan Paten</a:t>
            </a:r>
            <a:endParaRPr lang="id-ID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CustomShape 27"/>
          <p:cNvSpPr/>
          <p:nvPr/>
        </p:nvSpPr>
        <p:spPr>
          <a:xfrm>
            <a:off x="755576" y="5949280"/>
            <a:ext cx="8015400" cy="3646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d-ID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NB : * Waktu Pembayaran Substantif ≤ 36 bln sejak tgl Pendaftaran</a:t>
            </a:r>
            <a:endParaRPr lang="id-ID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643062" y="214312"/>
            <a:ext cx="6961385" cy="1054448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-1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alibri Light"/>
                <a:ea typeface="+mj-ea"/>
                <a:cs typeface="+mj-cs"/>
              </a:rPr>
              <a:t>Waktu Permohonan Paten dengan Percepatan Publikasi di DJKI (memajukan waktu Publikasi): Hak Prioritas HILANG, tetapi  menghemat waktu 1 tahun (12 bln)</a:t>
            </a:r>
            <a:endParaRPr kumimoji="0" lang="en-US" sz="2000" b="0" i="0" u="none" strike="noStrike" kern="1200" cap="none" spc="-1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>
                <a:solidFill>
                  <a:srgbClr val="FFFFFF"/>
                </a:solidFill>
              </a:uFill>
              <a:latin typeface="+mj-lt"/>
              <a:ea typeface="+mj-ea"/>
              <a:cs typeface="+mj-cs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52280" y="1772816"/>
            <a:ext cx="8709768" cy="4277099"/>
            <a:chOff x="152280" y="1668240"/>
            <a:chExt cx="8910720" cy="4375780"/>
          </a:xfrm>
        </p:grpSpPr>
        <p:sp>
          <p:nvSpPr>
            <p:cNvPr id="7" name="CustomShape 2"/>
            <p:cNvSpPr/>
            <p:nvPr/>
          </p:nvSpPr>
          <p:spPr>
            <a:xfrm>
              <a:off x="196560" y="3152160"/>
              <a:ext cx="8762760" cy="1178280"/>
            </a:xfrm>
            <a:prstGeom prst="notchedRightArrow">
              <a:avLst>
                <a:gd name="adj1" fmla="val 50000"/>
                <a:gd name="adj2" fmla="val 50000"/>
              </a:avLst>
            </a:prstGeom>
            <a:solidFill>
              <a:schemeClr val="accent2">
                <a:tint val="40000"/>
                <a:hueOff val="0"/>
                <a:satOff val="0"/>
                <a:lumOff val="0"/>
                <a:alphaOff val="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" name="CustomShape 3"/>
            <p:cNvSpPr/>
            <p:nvPr/>
          </p:nvSpPr>
          <p:spPr>
            <a:xfrm>
              <a:off x="198000" y="2268000"/>
              <a:ext cx="1750205" cy="11782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42200" tIns="142200" rIns="142200" bIns="142200" anchor="b"/>
            <a:lstStyle/>
            <a:p>
              <a:pPr algn="ctr">
                <a:lnSpc>
                  <a:spcPct val="90000"/>
                </a:lnSpc>
              </a:pPr>
              <a:r>
                <a:rPr lang="id-ID" sz="2000" b="0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Pendaftaran</a:t>
              </a:r>
              <a:endParaRPr lang="id-ID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0" name="CustomShape 4"/>
            <p:cNvSpPr/>
            <p:nvPr/>
          </p:nvSpPr>
          <p:spPr>
            <a:xfrm>
              <a:off x="829440" y="3593880"/>
              <a:ext cx="294120" cy="294120"/>
            </a:xfrm>
            <a:prstGeom prst="ellipse">
              <a:avLst/>
            </a:prstGeom>
            <a:solidFill>
              <a:schemeClr val="accent2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" name="CustomShape 5"/>
            <p:cNvSpPr/>
            <p:nvPr/>
          </p:nvSpPr>
          <p:spPr>
            <a:xfrm>
              <a:off x="1771920" y="4035960"/>
              <a:ext cx="2018020" cy="11782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42200" tIns="142200" rIns="142200" bIns="142200"/>
            <a:lstStyle/>
            <a:p>
              <a:pPr algn="ctr">
                <a:lnSpc>
                  <a:spcPts val="1600"/>
                </a:lnSpc>
              </a:pPr>
              <a:r>
                <a:rPr lang="id-ID" b="0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Lulus Formalitas dan Pengajuan Percepatan Publikasi A</a:t>
              </a:r>
              <a:endParaRPr lang="id-ID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2" name="CustomShape 6"/>
            <p:cNvSpPr/>
            <p:nvPr/>
          </p:nvSpPr>
          <p:spPr>
            <a:xfrm>
              <a:off x="2622240" y="3593880"/>
              <a:ext cx="294120" cy="294120"/>
            </a:xfrm>
            <a:prstGeom prst="ellipse">
              <a:avLst/>
            </a:prstGeom>
            <a:solidFill>
              <a:schemeClr val="accent2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" name="CustomShape 7"/>
            <p:cNvSpPr/>
            <p:nvPr/>
          </p:nvSpPr>
          <p:spPr>
            <a:xfrm>
              <a:off x="4305625" y="2268000"/>
              <a:ext cx="1561295" cy="11782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42200" tIns="142200" rIns="142200" bIns="142200" anchor="b"/>
            <a:lstStyle/>
            <a:p>
              <a:pPr algn="ctr">
                <a:lnSpc>
                  <a:spcPct val="90000"/>
                </a:lnSpc>
              </a:pPr>
              <a:r>
                <a:rPr lang="id-ID" sz="2000" b="0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Publikasi A</a:t>
              </a:r>
              <a:endParaRPr lang="id-ID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4" name="CustomShape 8"/>
            <p:cNvSpPr/>
            <p:nvPr/>
          </p:nvSpPr>
          <p:spPr>
            <a:xfrm>
              <a:off x="4343400" y="3593880"/>
              <a:ext cx="294120" cy="294120"/>
            </a:xfrm>
            <a:prstGeom prst="ellipse">
              <a:avLst/>
            </a:prstGeom>
            <a:solidFill>
              <a:schemeClr val="accent2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" name="CustomShape 9"/>
            <p:cNvSpPr/>
            <p:nvPr/>
          </p:nvSpPr>
          <p:spPr>
            <a:xfrm>
              <a:off x="5893200" y="4027320"/>
              <a:ext cx="1624680" cy="11782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142200" rIns="0" bIns="142200"/>
            <a:lstStyle/>
            <a:p>
              <a:pPr algn="ctr">
                <a:lnSpc>
                  <a:spcPct val="90000"/>
                </a:lnSpc>
              </a:pPr>
              <a:r>
                <a:rPr lang="id-ID" sz="2000" b="0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Pemeriksaan Substantif</a:t>
              </a:r>
              <a:endParaRPr lang="id-ID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6" name="CustomShape 10"/>
            <p:cNvSpPr/>
            <p:nvPr/>
          </p:nvSpPr>
          <p:spPr>
            <a:xfrm>
              <a:off x="5879880" y="3593880"/>
              <a:ext cx="294120" cy="294120"/>
            </a:xfrm>
            <a:prstGeom prst="ellipse">
              <a:avLst/>
            </a:prstGeom>
            <a:solidFill>
              <a:schemeClr val="accent2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" name="CustomShape 11"/>
            <p:cNvSpPr/>
            <p:nvPr/>
          </p:nvSpPr>
          <p:spPr>
            <a:xfrm>
              <a:off x="6856920" y="2268000"/>
              <a:ext cx="1224720" cy="11782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142200" rIns="0" bIns="142200" anchor="b"/>
            <a:lstStyle/>
            <a:p>
              <a:pPr algn="ctr">
                <a:lnSpc>
                  <a:spcPct val="90000"/>
                </a:lnSpc>
              </a:pPr>
              <a:r>
                <a:rPr lang="id-ID" sz="2000" b="0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Keputusan Akhir</a:t>
              </a:r>
              <a:endParaRPr lang="id-ID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8" name="CustomShape 12"/>
            <p:cNvSpPr/>
            <p:nvPr/>
          </p:nvSpPr>
          <p:spPr>
            <a:xfrm>
              <a:off x="7322040" y="3593880"/>
              <a:ext cx="294120" cy="294120"/>
            </a:xfrm>
            <a:prstGeom prst="ellipse">
              <a:avLst/>
            </a:prstGeom>
            <a:solidFill>
              <a:schemeClr val="accent2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" name="CustomShape 13"/>
            <p:cNvSpPr/>
            <p:nvPr/>
          </p:nvSpPr>
          <p:spPr>
            <a:xfrm>
              <a:off x="1447920" y="3572640"/>
              <a:ext cx="990360" cy="3646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id-ID" sz="1800" b="0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≤ 3 bln</a:t>
              </a:r>
              <a:endParaRPr lang="id-ID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20" name="CustomShape 14"/>
            <p:cNvSpPr/>
            <p:nvPr/>
          </p:nvSpPr>
          <p:spPr>
            <a:xfrm>
              <a:off x="3352680" y="3572640"/>
              <a:ext cx="990360" cy="3646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id-ID" sz="1800" b="0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≤ 3 bln</a:t>
              </a:r>
              <a:endParaRPr lang="id-ID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21" name="CustomShape 15"/>
            <p:cNvSpPr/>
            <p:nvPr/>
          </p:nvSpPr>
          <p:spPr>
            <a:xfrm>
              <a:off x="4932000" y="3567600"/>
              <a:ext cx="990360" cy="3646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id-ID" sz="1800" b="0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≤ 6 bln</a:t>
              </a:r>
              <a:endParaRPr lang="id-ID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22" name="CustomShape 16"/>
            <p:cNvSpPr/>
            <p:nvPr/>
          </p:nvSpPr>
          <p:spPr>
            <a:xfrm>
              <a:off x="6084000" y="3567600"/>
              <a:ext cx="1294920" cy="3646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id-ID" sz="1800" b="0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≤ 30 bln</a:t>
              </a:r>
              <a:endParaRPr lang="id-ID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23" name="CustomShape 17"/>
            <p:cNvSpPr/>
            <p:nvPr/>
          </p:nvSpPr>
          <p:spPr>
            <a:xfrm>
              <a:off x="152280" y="1668240"/>
              <a:ext cx="1683000" cy="639000"/>
            </a:xfrm>
            <a:prstGeom prst="rect">
              <a:avLst/>
            </a:prstGeom>
            <a:solidFill>
              <a:srgbClr val="CCFF99"/>
            </a:solidFill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id-ID" sz="1800" b="0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Tgl dan No Pendaftaran</a:t>
              </a:r>
              <a:endParaRPr lang="id-ID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24" name="CustomShape 18"/>
            <p:cNvSpPr/>
            <p:nvPr/>
          </p:nvSpPr>
          <p:spPr>
            <a:xfrm>
              <a:off x="1727197" y="5130700"/>
              <a:ext cx="1813320" cy="913320"/>
            </a:xfrm>
            <a:prstGeom prst="rect">
              <a:avLst/>
            </a:prstGeom>
            <a:solidFill>
              <a:srgbClr val="CCFF99"/>
            </a:solidFill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id-ID" sz="1800" b="0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Secara adm semua </a:t>
              </a:r>
              <a:r>
                <a:rPr lang="id-ID" sz="1800" b="0" strike="noStrike" spc="-1" dirty="0" smtClean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dok</a:t>
              </a:r>
              <a:r>
                <a:rPr lang="en-US" sz="1800" b="0" strike="noStrike" spc="-1" dirty="0" err="1" smtClean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umen</a:t>
              </a:r>
              <a:r>
                <a:rPr lang="id-ID" sz="1800" b="0" strike="noStrike" spc="-1" dirty="0" smtClean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 </a:t>
              </a:r>
              <a:r>
                <a:rPr lang="id-ID" sz="1800" b="0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lengkap</a:t>
              </a:r>
              <a:endParaRPr lang="id-ID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25" name="CustomShape 19"/>
            <p:cNvSpPr/>
            <p:nvPr/>
          </p:nvSpPr>
          <p:spPr>
            <a:xfrm>
              <a:off x="3469680" y="1668240"/>
              <a:ext cx="2951280" cy="913320"/>
            </a:xfrm>
            <a:prstGeom prst="rect">
              <a:avLst/>
            </a:prstGeom>
            <a:solidFill>
              <a:srgbClr val="CCFF99"/>
            </a:solidFill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id-ID" sz="1800" b="0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Memberikan kesempatan pihak lain memberikan sanggahan (jika ada)</a:t>
              </a:r>
              <a:endParaRPr lang="id-ID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26" name="CustomShape 20"/>
            <p:cNvSpPr/>
            <p:nvPr/>
          </p:nvSpPr>
          <p:spPr>
            <a:xfrm>
              <a:off x="5427360" y="4959720"/>
              <a:ext cx="2499120" cy="913320"/>
            </a:xfrm>
            <a:prstGeom prst="rect">
              <a:avLst/>
            </a:prstGeom>
            <a:solidFill>
              <a:srgbClr val="CCFF99"/>
            </a:solidFill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id-ID" sz="1800" b="0" i="1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Hearing</a:t>
              </a:r>
              <a:r>
                <a:rPr lang="id-ID" sz="1800" b="0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/mediasi/bimtek dpt dilakukan untuk mempercepat proses</a:t>
              </a:r>
              <a:endParaRPr lang="id-ID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27" name="CustomShape 21"/>
            <p:cNvSpPr/>
            <p:nvPr/>
          </p:nvSpPr>
          <p:spPr>
            <a:xfrm>
              <a:off x="6617520" y="1960560"/>
              <a:ext cx="1523520" cy="639000"/>
            </a:xfrm>
            <a:prstGeom prst="rect">
              <a:avLst/>
            </a:prstGeom>
            <a:solidFill>
              <a:srgbClr val="CCFF99"/>
            </a:solidFill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id-ID" sz="1800" b="0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DITERIMA / DITOLAK</a:t>
              </a:r>
              <a:endParaRPr lang="id-ID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28" name="CustomShape 22"/>
            <p:cNvSpPr/>
            <p:nvPr/>
          </p:nvSpPr>
          <p:spPr>
            <a:xfrm>
              <a:off x="7530480" y="3984480"/>
              <a:ext cx="1532520" cy="639000"/>
            </a:xfrm>
            <a:prstGeom prst="rect">
              <a:avLst/>
            </a:prstGeom>
            <a:solidFill>
              <a:srgbClr val="CCFF99"/>
            </a:solidFill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id-ID" sz="1800" b="0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Pemeliharaan Paten</a:t>
              </a:r>
              <a:endParaRPr lang="id-ID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643062" y="620688"/>
            <a:ext cx="6961385" cy="64807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-1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alibri Light"/>
                <a:ea typeface="+mj-ea"/>
                <a:cs typeface="+mj-cs"/>
              </a:rPr>
              <a:t>Waktu Permohonan Paten Sederhana di DJKI</a:t>
            </a:r>
            <a:endParaRPr kumimoji="0" lang="en-US" sz="2000" b="0" i="0" u="none" strike="noStrike" kern="1200" cap="none" spc="-1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>
                <a:solidFill>
                  <a:srgbClr val="FFFFFF"/>
                </a:solidFill>
              </a:uFill>
              <a:latin typeface="+mj-lt"/>
              <a:ea typeface="+mj-ea"/>
              <a:cs typeface="+mj-cs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96560" y="1517760"/>
            <a:ext cx="8762760" cy="4566600"/>
            <a:chOff x="196560" y="1517760"/>
            <a:chExt cx="8762760" cy="4566600"/>
          </a:xfrm>
        </p:grpSpPr>
        <p:sp>
          <p:nvSpPr>
            <p:cNvPr id="4" name="CustomShape 2"/>
            <p:cNvSpPr/>
            <p:nvPr/>
          </p:nvSpPr>
          <p:spPr>
            <a:xfrm>
              <a:off x="196560" y="3313440"/>
              <a:ext cx="8762760" cy="1178280"/>
            </a:xfrm>
            <a:prstGeom prst="notchedRightArrow">
              <a:avLst>
                <a:gd name="adj1" fmla="val 50000"/>
                <a:gd name="adj2" fmla="val 50000"/>
              </a:avLst>
            </a:prstGeom>
            <a:solidFill>
              <a:schemeClr val="accent2">
                <a:tint val="40000"/>
                <a:hueOff val="0"/>
                <a:satOff val="0"/>
                <a:lumOff val="0"/>
                <a:alphaOff val="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" name="CustomShape 3"/>
            <p:cNvSpPr/>
            <p:nvPr/>
          </p:nvSpPr>
          <p:spPr>
            <a:xfrm>
              <a:off x="198000" y="2429640"/>
              <a:ext cx="1990080" cy="11782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42200" tIns="142200" rIns="142200" bIns="142200" anchor="b"/>
            <a:lstStyle/>
            <a:p>
              <a:pPr algn="ctr">
                <a:lnSpc>
                  <a:spcPct val="90000"/>
                </a:lnSpc>
              </a:pPr>
              <a:r>
                <a:rPr lang="id-ID" sz="2000" b="0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Pendaftaran</a:t>
              </a:r>
              <a:endParaRPr lang="id-ID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6" name="CustomShape 4"/>
            <p:cNvSpPr/>
            <p:nvPr/>
          </p:nvSpPr>
          <p:spPr>
            <a:xfrm>
              <a:off x="1045800" y="3755520"/>
              <a:ext cx="294120" cy="294120"/>
            </a:xfrm>
            <a:prstGeom prst="ellipse">
              <a:avLst/>
            </a:prstGeom>
            <a:solidFill>
              <a:schemeClr val="accent2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" name="CustomShape 5"/>
            <p:cNvSpPr/>
            <p:nvPr/>
          </p:nvSpPr>
          <p:spPr>
            <a:xfrm>
              <a:off x="2228040" y="4197240"/>
              <a:ext cx="1860480" cy="11782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42200" tIns="142200" rIns="142200" bIns="142200"/>
            <a:lstStyle/>
            <a:p>
              <a:pPr algn="ctr">
                <a:lnSpc>
                  <a:spcPct val="90000"/>
                </a:lnSpc>
              </a:pPr>
              <a:r>
                <a:rPr lang="id-ID" sz="2000" b="0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Lulus Formalitas dan Publikasi A</a:t>
              </a:r>
              <a:endParaRPr lang="id-ID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8" name="CustomShape 6"/>
            <p:cNvSpPr/>
            <p:nvPr/>
          </p:nvSpPr>
          <p:spPr>
            <a:xfrm>
              <a:off x="3011040" y="3755520"/>
              <a:ext cx="294120" cy="294120"/>
            </a:xfrm>
            <a:prstGeom prst="ellipse">
              <a:avLst/>
            </a:prstGeom>
            <a:solidFill>
              <a:schemeClr val="accent2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" name="CustomShape 7"/>
            <p:cNvSpPr/>
            <p:nvPr/>
          </p:nvSpPr>
          <p:spPr>
            <a:xfrm>
              <a:off x="4986360" y="2429640"/>
              <a:ext cx="1840680" cy="11782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42200" tIns="142200" rIns="142200" bIns="142200" anchor="b"/>
            <a:lstStyle/>
            <a:p>
              <a:pPr algn="ctr">
                <a:lnSpc>
                  <a:spcPct val="90000"/>
                </a:lnSpc>
              </a:pPr>
              <a:r>
                <a:rPr lang="id-ID" sz="2000" b="0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Pemeriksaan Substantif</a:t>
              </a:r>
              <a:endParaRPr lang="id-ID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0" name="CustomShape 8"/>
            <p:cNvSpPr/>
            <p:nvPr/>
          </p:nvSpPr>
          <p:spPr>
            <a:xfrm>
              <a:off x="4901400" y="3755520"/>
              <a:ext cx="294120" cy="294120"/>
            </a:xfrm>
            <a:prstGeom prst="ellipse">
              <a:avLst/>
            </a:prstGeom>
            <a:solidFill>
              <a:schemeClr val="accent2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" name="CustomShape 9"/>
            <p:cNvSpPr/>
            <p:nvPr/>
          </p:nvSpPr>
          <p:spPr>
            <a:xfrm>
              <a:off x="6008760" y="4197240"/>
              <a:ext cx="2073240" cy="11782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42200" tIns="142200" rIns="142200" bIns="142200"/>
            <a:lstStyle/>
            <a:p>
              <a:pPr algn="ctr">
                <a:lnSpc>
                  <a:spcPct val="90000"/>
                </a:lnSpc>
              </a:pPr>
              <a:r>
                <a:rPr lang="id-ID" sz="2000" b="0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Keputusan Akhir</a:t>
              </a:r>
              <a:endParaRPr lang="id-ID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2" name="CustomShape 10"/>
            <p:cNvSpPr/>
            <p:nvPr/>
          </p:nvSpPr>
          <p:spPr>
            <a:xfrm>
              <a:off x="6897960" y="3755520"/>
              <a:ext cx="294120" cy="294120"/>
            </a:xfrm>
            <a:prstGeom prst="ellipse">
              <a:avLst/>
            </a:prstGeom>
            <a:solidFill>
              <a:schemeClr val="accent2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" name="CustomShape 11"/>
            <p:cNvSpPr/>
            <p:nvPr/>
          </p:nvSpPr>
          <p:spPr>
            <a:xfrm>
              <a:off x="1447920" y="3728880"/>
              <a:ext cx="990360" cy="3646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id-ID" sz="1800" b="0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≤ 3 bln</a:t>
              </a:r>
              <a:endParaRPr lang="id-ID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4" name="CustomShape 12"/>
            <p:cNvSpPr/>
            <p:nvPr/>
          </p:nvSpPr>
          <p:spPr>
            <a:xfrm>
              <a:off x="3505320" y="3728880"/>
              <a:ext cx="990360" cy="3646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id-ID" sz="1800" b="0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≤ 3 bln</a:t>
              </a:r>
              <a:endParaRPr lang="id-ID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5" name="CustomShape 13"/>
            <p:cNvSpPr/>
            <p:nvPr/>
          </p:nvSpPr>
          <p:spPr>
            <a:xfrm>
              <a:off x="5334120" y="3728880"/>
              <a:ext cx="1294920" cy="3646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id-ID" sz="1800" b="0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≤ 12 bln</a:t>
              </a:r>
              <a:endParaRPr lang="id-ID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6" name="CustomShape 14"/>
            <p:cNvSpPr/>
            <p:nvPr/>
          </p:nvSpPr>
          <p:spPr>
            <a:xfrm>
              <a:off x="228600" y="1896120"/>
              <a:ext cx="1966680" cy="639000"/>
            </a:xfrm>
            <a:prstGeom prst="rect">
              <a:avLst/>
            </a:prstGeom>
            <a:solidFill>
              <a:srgbClr val="CCFF99"/>
            </a:solidFill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id-ID" sz="1800" b="0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Tgl dan No Pendaftaran</a:t>
              </a:r>
              <a:endParaRPr lang="id-ID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7" name="CustomShape 15"/>
            <p:cNvSpPr/>
            <p:nvPr/>
          </p:nvSpPr>
          <p:spPr>
            <a:xfrm>
              <a:off x="1691640" y="5445360"/>
              <a:ext cx="2742840" cy="639000"/>
            </a:xfrm>
            <a:prstGeom prst="rect">
              <a:avLst/>
            </a:prstGeom>
            <a:solidFill>
              <a:srgbClr val="CCFF99"/>
            </a:solidFill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id-ID" sz="1800" b="0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Secara adm semua </a:t>
              </a:r>
              <a:r>
                <a:rPr lang="id-ID" sz="1800" b="0" strike="noStrike" spc="-1" dirty="0" smtClean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dok</a:t>
              </a:r>
              <a:r>
                <a:rPr lang="en-US" sz="1800" b="0" strike="noStrike" spc="-1" dirty="0" err="1" smtClean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umen</a:t>
              </a:r>
              <a:r>
                <a:rPr lang="id-ID" sz="1800" b="0" strike="noStrike" spc="-1" dirty="0" smtClean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 </a:t>
              </a:r>
              <a:r>
                <a:rPr lang="id-ID" sz="1800" b="0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lengkap</a:t>
              </a:r>
              <a:endParaRPr lang="id-ID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8" name="CustomShape 16"/>
            <p:cNvSpPr/>
            <p:nvPr/>
          </p:nvSpPr>
          <p:spPr>
            <a:xfrm>
              <a:off x="4462200" y="1517760"/>
              <a:ext cx="2849760" cy="913320"/>
            </a:xfrm>
            <a:prstGeom prst="rect">
              <a:avLst/>
            </a:prstGeom>
            <a:solidFill>
              <a:srgbClr val="CCFF99"/>
            </a:solidFill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id-ID" sz="1800" b="0" i="1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Hearing</a:t>
              </a:r>
              <a:r>
                <a:rPr lang="id-ID" sz="1800" b="0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/mediasi/bimtek dpt dilakukan untuk mempercepat proses</a:t>
              </a:r>
              <a:endParaRPr lang="id-ID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9" name="CustomShape 17"/>
            <p:cNvSpPr/>
            <p:nvPr/>
          </p:nvSpPr>
          <p:spPr>
            <a:xfrm>
              <a:off x="6078240" y="4798800"/>
              <a:ext cx="2228400" cy="364680"/>
            </a:xfrm>
            <a:prstGeom prst="rect">
              <a:avLst/>
            </a:prstGeom>
            <a:solidFill>
              <a:srgbClr val="CCFF99"/>
            </a:solidFill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id-ID" sz="1800" b="0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DITERIMA / DITOLAK</a:t>
              </a:r>
              <a:endParaRPr lang="id-ID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20" name="CustomShape 18"/>
            <p:cNvSpPr/>
            <p:nvPr/>
          </p:nvSpPr>
          <p:spPr>
            <a:xfrm>
              <a:off x="7312320" y="2590920"/>
              <a:ext cx="1611360" cy="639000"/>
            </a:xfrm>
            <a:prstGeom prst="rect">
              <a:avLst/>
            </a:prstGeom>
            <a:solidFill>
              <a:srgbClr val="CCFF99"/>
            </a:solidFill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id-ID" sz="1800" b="0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Pemeliharaan Paten</a:t>
              </a:r>
              <a:endParaRPr lang="id-ID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ohlam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550770">
            <a:off x="3928036" y="3433339"/>
            <a:ext cx="1242138" cy="165618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2492896"/>
            <a:ext cx="5586426" cy="132873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sz="6000" b="1" dirty="0" smtClean="0"/>
              <a:t>TERIMA KASIH</a:t>
            </a:r>
            <a:endParaRPr lang="id-ID" sz="6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660B8-BAB8-4E8E-9686-E359FF43345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602</Words>
  <Application>Microsoft Office PowerPoint</Application>
  <PresentationFormat>On-screen Show (4:3)</PresentationFormat>
  <Paragraphs>119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TAHAPAN PERMOHONAN PATEN melalui Program Insentif  Kemenristekdikti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Eric Vadeboncoeur</dc:creator>
  <cp:lastModifiedBy>Luthfi</cp:lastModifiedBy>
  <cp:revision>822</cp:revision>
  <cp:lastPrinted>2015-04-12T14:42:00Z</cp:lastPrinted>
  <dcterms:created xsi:type="dcterms:W3CDTF">2014-08-08T19:00:00Z</dcterms:created>
  <dcterms:modified xsi:type="dcterms:W3CDTF">2017-05-26T09:32:07Z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1033-10.2.0.5804</vt:lpwstr>
  </property>
</Properties>
</file>