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87" r:id="rId4"/>
    <p:sldId id="259" r:id="rId5"/>
    <p:sldId id="288" r:id="rId6"/>
    <p:sldId id="260" r:id="rId7"/>
    <p:sldId id="261" r:id="rId8"/>
    <p:sldId id="262" r:id="rId9"/>
    <p:sldId id="263" r:id="rId10"/>
    <p:sldId id="264" r:id="rId11"/>
    <p:sldId id="265" r:id="rId12"/>
    <p:sldId id="266" r:id="rId13"/>
    <p:sldId id="267" r:id="rId14"/>
    <p:sldId id="289" r:id="rId15"/>
    <p:sldId id="268" r:id="rId16"/>
    <p:sldId id="290" r:id="rId17"/>
    <p:sldId id="291" r:id="rId18"/>
    <p:sldId id="269" r:id="rId19"/>
    <p:sldId id="327" r:id="rId20"/>
    <p:sldId id="292" r:id="rId21"/>
    <p:sldId id="328" r:id="rId22"/>
    <p:sldId id="329" r:id="rId23"/>
    <p:sldId id="293" r:id="rId24"/>
    <p:sldId id="294" r:id="rId25"/>
    <p:sldId id="271" r:id="rId26"/>
    <p:sldId id="272" r:id="rId27"/>
    <p:sldId id="273" r:id="rId28"/>
    <p:sldId id="274" r:id="rId29"/>
    <p:sldId id="275" r:id="rId30"/>
    <p:sldId id="276" r:id="rId31"/>
    <p:sldId id="295" r:id="rId32"/>
    <p:sldId id="277" r:id="rId33"/>
    <p:sldId id="278" r:id="rId34"/>
    <p:sldId id="279" r:id="rId35"/>
    <p:sldId id="280" r:id="rId36"/>
    <p:sldId id="281" r:id="rId37"/>
    <p:sldId id="282" r:id="rId38"/>
    <p:sldId id="296" r:id="rId39"/>
    <p:sldId id="297" r:id="rId40"/>
    <p:sldId id="285" r:id="rId41"/>
    <p:sldId id="298" r:id="rId42"/>
    <p:sldId id="299" r:id="rId43"/>
    <p:sldId id="309" r:id="rId44"/>
    <p:sldId id="310" r:id="rId45"/>
    <p:sldId id="311" r:id="rId46"/>
    <p:sldId id="313" r:id="rId47"/>
    <p:sldId id="314" r:id="rId48"/>
    <p:sldId id="318" r:id="rId49"/>
    <p:sldId id="319" r:id="rId50"/>
    <p:sldId id="316" r:id="rId51"/>
    <p:sldId id="317" r:id="rId52"/>
    <p:sldId id="315" r:id="rId53"/>
    <p:sldId id="320" r:id="rId54"/>
    <p:sldId id="321" r:id="rId55"/>
    <p:sldId id="323" r:id="rId56"/>
    <p:sldId id="324" r:id="rId57"/>
    <p:sldId id="325" r:id="rId58"/>
    <p:sldId id="326" r:id="rId59"/>
    <p:sldId id="312" r:id="rId60"/>
    <p:sldId id="30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1453837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145189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91404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90877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677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1661829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3795075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248480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235677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C730FD-6008-44A6-848B-77DD4CEA3054}" type="datetimeFigureOut">
              <a:rPr lang="en-US" smtClean="0"/>
              <a:t>09-May-18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239406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C730FD-6008-44A6-848B-77DD4CEA3054}" type="datetimeFigureOut">
              <a:rPr lang="en-US" smtClean="0"/>
              <a:t>09-May-18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183676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C730FD-6008-44A6-848B-77DD4CEA3054}" type="datetimeFigureOut">
              <a:rPr lang="en-US" smtClean="0"/>
              <a:t>09-May-18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979820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C730FD-6008-44A6-848B-77DD4CEA3054}" type="datetimeFigureOut">
              <a:rPr lang="en-US" smtClean="0"/>
              <a:t>09-May-18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1000796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730FD-6008-44A6-848B-77DD4CEA3054}" type="datetimeFigureOut">
              <a:rPr lang="en-US" smtClean="0"/>
              <a:t>09-May-18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575724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C730FD-6008-44A6-848B-77DD4CEA3054}" type="datetimeFigureOut">
              <a:rPr lang="en-US" smtClean="0"/>
              <a:t>09-May-18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241185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C730FD-6008-44A6-848B-77DD4CEA3054}" type="datetimeFigureOut">
              <a:rPr lang="en-US" smtClean="0"/>
              <a:t>09-May-18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5A3A33-774D-495B-A9ED-13E1C2E381BC}" type="slidenum">
              <a:rPr lang="en-US" smtClean="0"/>
              <a:t>‹#›</a:t>
            </a:fld>
            <a:endParaRPr lang="en-US"/>
          </a:p>
        </p:txBody>
      </p:sp>
    </p:spTree>
    <p:extLst>
      <p:ext uri="{BB962C8B-B14F-4D97-AF65-F5344CB8AC3E}">
        <p14:creationId xmlns:p14="http://schemas.microsoft.com/office/powerpoint/2010/main" val="278973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C730FD-6008-44A6-848B-77DD4CEA3054}" type="datetimeFigureOut">
              <a:rPr lang="en-US" smtClean="0"/>
              <a:t>09-May-18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A5A3A33-774D-495B-A9ED-13E1C2E381BC}" type="slidenum">
              <a:rPr lang="en-US" smtClean="0"/>
              <a:t>‹#›</a:t>
            </a:fld>
            <a:endParaRPr lang="en-US"/>
          </a:p>
        </p:txBody>
      </p:sp>
    </p:spTree>
    <p:extLst>
      <p:ext uri="{BB962C8B-B14F-4D97-AF65-F5344CB8AC3E}">
        <p14:creationId xmlns:p14="http://schemas.microsoft.com/office/powerpoint/2010/main" val="41388527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itle 1"/>
          <p:cNvSpPr>
            <a:spLocks noGrp="1"/>
          </p:cNvSpPr>
          <p:nvPr>
            <p:ph type="ctrTitle"/>
          </p:nvPr>
        </p:nvSpPr>
        <p:spPr>
          <a:xfrm>
            <a:off x="2309409" y="3671485"/>
            <a:ext cx="7766936" cy="1646302"/>
          </a:xfrm>
        </p:spPr>
        <p:txBody>
          <a:bodyPr/>
          <a:lstStyle/>
          <a:p>
            <a:pPr algn="ctr"/>
            <a:r>
              <a:rPr lang="da-DK" dirty="0">
                <a:solidFill>
                  <a:schemeClr val="bg1"/>
                </a:solidFill>
              </a:rPr>
              <a:t>PELATIHAN CITATION &amp; REFERENCE MANAGER DENGAN MENGGUNAKAN MENDELEY</a:t>
            </a:r>
            <a:endParaRPr lang="en-US" dirty="0">
              <a:solidFill>
                <a:schemeClr val="bg1"/>
              </a:solidFill>
            </a:endParaRPr>
          </a:p>
        </p:txBody>
      </p:sp>
      <p:sp>
        <p:nvSpPr>
          <p:cNvPr id="3" name="Subtitle 2"/>
          <p:cNvSpPr>
            <a:spLocks noGrp="1"/>
          </p:cNvSpPr>
          <p:nvPr>
            <p:ph type="subTitle" idx="1"/>
          </p:nvPr>
        </p:nvSpPr>
        <p:spPr/>
        <p:txBody>
          <a:bodyPr/>
          <a:lstStyle/>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597" y="128297"/>
            <a:ext cx="1762805" cy="1762805"/>
          </a:xfrm>
          <a:prstGeom prst="rect">
            <a:avLst/>
          </a:prstGeom>
        </p:spPr>
      </p:pic>
      <p:sp>
        <p:nvSpPr>
          <p:cNvPr id="7" name="TextBox 6"/>
          <p:cNvSpPr txBox="1"/>
          <p:nvPr/>
        </p:nvSpPr>
        <p:spPr>
          <a:xfrm>
            <a:off x="2432422" y="5979689"/>
            <a:ext cx="5564344" cy="830997"/>
          </a:xfrm>
          <a:prstGeom prst="rect">
            <a:avLst/>
          </a:prstGeom>
          <a:noFill/>
        </p:spPr>
        <p:txBody>
          <a:bodyPr wrap="none" rtlCol="0">
            <a:spAutoFit/>
          </a:bodyPr>
          <a:lstStyle/>
          <a:p>
            <a:pPr algn="ctr"/>
            <a:r>
              <a:rPr lang="en-US" sz="2400" dirty="0" err="1" smtClean="0">
                <a:solidFill>
                  <a:schemeClr val="bg1"/>
                </a:solidFill>
              </a:rPr>
              <a:t>Oleh</a:t>
            </a:r>
            <a:r>
              <a:rPr lang="en-US" sz="2400" dirty="0" smtClean="0">
                <a:solidFill>
                  <a:schemeClr val="bg1"/>
                </a:solidFill>
              </a:rPr>
              <a:t> : </a:t>
            </a:r>
            <a:r>
              <a:rPr lang="en-US" sz="2400" dirty="0" err="1" smtClean="0">
                <a:solidFill>
                  <a:schemeClr val="bg1"/>
                </a:solidFill>
              </a:rPr>
              <a:t>Acep</a:t>
            </a:r>
            <a:r>
              <a:rPr lang="en-US" sz="2400" dirty="0" smtClean="0">
                <a:solidFill>
                  <a:schemeClr val="bg1"/>
                </a:solidFill>
              </a:rPr>
              <a:t> Roni </a:t>
            </a:r>
            <a:r>
              <a:rPr lang="en-US" sz="2400" dirty="0" err="1" smtClean="0">
                <a:solidFill>
                  <a:schemeClr val="bg1"/>
                </a:solidFill>
              </a:rPr>
              <a:t>Hamdani,M.Pd</a:t>
            </a:r>
            <a:endParaRPr lang="en-US" sz="2400" dirty="0" smtClean="0">
              <a:solidFill>
                <a:schemeClr val="bg1"/>
              </a:solidFill>
            </a:endParaRPr>
          </a:p>
          <a:p>
            <a:pPr algn="ctr"/>
            <a:r>
              <a:rPr lang="en-US" sz="2400" dirty="0" smtClean="0">
                <a:solidFill>
                  <a:schemeClr val="bg1"/>
                </a:solidFill>
              </a:rPr>
              <a:t>E-mail : acepronihamdani@unpas.ac.id</a:t>
            </a:r>
            <a:endParaRPr lang="en-US" sz="2400" dirty="0">
              <a:solidFill>
                <a:schemeClr val="bg1"/>
              </a:solidFill>
            </a:endParaRPr>
          </a:p>
        </p:txBody>
      </p:sp>
      <p:pic>
        <p:nvPicPr>
          <p:cNvPr id="8" name="Picture 7" descr="Next-icon.png">
            <a:hlinkClick r:id="" action="ppaction://hlinkshowjump?jump=nextslide"/>
          </p:cNvPr>
          <p:cNvPicPr>
            <a:picLocks noChangeAspect="1"/>
          </p:cNvPicPr>
          <p:nvPr/>
        </p:nvPicPr>
        <p:blipFill>
          <a:blip r:embed="rId4" cstate="print"/>
          <a:stretch>
            <a:fillRect/>
          </a:stretch>
        </p:blipFill>
        <p:spPr>
          <a:xfrm>
            <a:off x="11271355" y="6143644"/>
            <a:ext cx="714356" cy="714356"/>
          </a:xfrm>
          <a:prstGeom prst="rect">
            <a:avLst/>
          </a:prstGeom>
        </p:spPr>
      </p:pic>
      <p:pic>
        <p:nvPicPr>
          <p:cNvPr id="9" name="Picture 8" descr="home.png">
            <a:hlinkClick r:id="" action="ppaction://hlinkshowjump?jump=firstslide"/>
          </p:cNvPr>
          <p:cNvPicPr>
            <a:picLocks noChangeAspect="1"/>
          </p:cNvPicPr>
          <p:nvPr/>
        </p:nvPicPr>
        <p:blipFill>
          <a:blip r:embed="rId5" cstate="print"/>
          <a:stretch>
            <a:fillRect/>
          </a:stretch>
        </p:blipFill>
        <p:spPr>
          <a:xfrm>
            <a:off x="9413967" y="6072206"/>
            <a:ext cx="928694" cy="928694"/>
          </a:xfrm>
          <a:prstGeom prst="rect">
            <a:avLst/>
          </a:prstGeom>
        </p:spPr>
      </p:pic>
      <p:pic>
        <p:nvPicPr>
          <p:cNvPr id="10" name="Picture 9" descr="Next-icon.png">
            <a:hlinkClick r:id="" action="ppaction://hlinkshowjump?jump=previousslide"/>
          </p:cNvPr>
          <p:cNvPicPr>
            <a:picLocks noChangeAspect="1"/>
          </p:cNvPicPr>
          <p:nvPr/>
        </p:nvPicPr>
        <p:blipFill>
          <a:blip r:embed="rId4"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4003767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733366" cy="1320800"/>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5.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Tunggu</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proses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instalasi</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sampai</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penuh</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hingga</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100%.</a:t>
            </a:r>
          </a:p>
        </p:txBody>
      </p:sp>
      <p:pic>
        <p:nvPicPr>
          <p:cNvPr id="4" name="Picture 3"/>
          <p:cNvPicPr>
            <a:picLocks noChangeAspect="1"/>
          </p:cNvPicPr>
          <p:nvPr/>
        </p:nvPicPr>
        <p:blipFill rotWithShape="1">
          <a:blip r:embed="rId2"/>
          <a:srcRect l="35812" t="28653" r="28851" b="23694"/>
          <a:stretch/>
        </p:blipFill>
        <p:spPr>
          <a:xfrm>
            <a:off x="1583832" y="1930400"/>
            <a:ext cx="8436468" cy="4679950"/>
          </a:xfrm>
          <a:prstGeom prst="rect">
            <a:avLst/>
          </a:prstGeom>
          <a:ln w="25400">
            <a:solidFill>
              <a:schemeClr val="tx1"/>
            </a:solidFill>
          </a:ln>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102382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409766" cy="1320800"/>
          </a:xfrm>
        </p:spPr>
        <p:txBody>
          <a:bodyPr>
            <a:noAutofit/>
          </a:bodyPr>
          <a:lstStyle/>
          <a:p>
            <a:pPr algn="just"/>
            <a:r>
              <a:rPr lang="sv-SE" sz="2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6. Lalu </a:t>
            </a:r>
            <a:r>
              <a:rPr lang="sv-SE"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beri tanda centang pada </a:t>
            </a:r>
            <a:r>
              <a:rPr lang="sv-SE"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“Run Mendeley Desktop” dan klik </a:t>
            </a:r>
            <a:r>
              <a:rPr lang="en-US" sz="24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Finish”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menyempurnakan</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proses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instalasi</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Sampai</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disini</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proses </a:t>
            </a:r>
            <a:r>
              <a:rPr lang="en-US" sz="2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instalasi</a:t>
            </a:r>
            <a:r>
              <a:rPr lang="en-US" sz="2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Desktop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telah</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selesai</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rotWithShape="1">
          <a:blip r:embed="rId2"/>
          <a:srcRect l="36010" t="38688" r="28950" b="14629"/>
          <a:stretch/>
        </p:blipFill>
        <p:spPr>
          <a:xfrm>
            <a:off x="1740786" y="1930400"/>
            <a:ext cx="7533216" cy="4244280"/>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494386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57200"/>
            <a:ext cx="10295466" cy="1320800"/>
          </a:xfrm>
        </p:spPr>
        <p:txBody>
          <a:bodyPr>
            <a:normAutofit/>
          </a:bodyPr>
          <a:lstStyle/>
          <a:p>
            <a:r>
              <a:rPr lang="fi-FI"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7. Setelah </a:t>
            </a:r>
            <a:r>
              <a:rPr lang="fi-FI" b="1" dirty="0">
                <a:ln w="9525">
                  <a:solidFill>
                    <a:schemeClr val="bg1"/>
                  </a:solidFill>
                  <a:prstDash val="solid"/>
                </a:ln>
                <a:solidFill>
                  <a:schemeClr val="tx1"/>
                </a:solidFill>
                <a:effectLst>
                  <a:outerShdw blurRad="12700" dist="38100" dir="2700000" algn="tl" rotWithShape="0">
                    <a:schemeClr val="bg1">
                      <a:lumMod val="50000"/>
                    </a:schemeClr>
                  </a:outerShdw>
                </a:effectLst>
              </a:rPr>
              <a:t>instalasi selesai kemudian akan muncul tampilan dialog </a:t>
            </a:r>
            <a:r>
              <a:rPr lang="fi-FI"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seperti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ini</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5317" t="32174" r="29643" b="32967"/>
          <a:stretch/>
        </p:blipFill>
        <p:spPr>
          <a:xfrm>
            <a:off x="1191684" y="1772797"/>
            <a:ext cx="8324998" cy="4656355"/>
          </a:xfrm>
          <a:prstGeom prst="rect">
            <a:avLst/>
          </a:prstGeom>
          <a:ln w="25400">
            <a:solidFill>
              <a:schemeClr val="tx1"/>
            </a:solidFill>
          </a:ln>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298631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4" y="1276350"/>
            <a:ext cx="9609666" cy="1320800"/>
          </a:xfrm>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8.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isi</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email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password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baru</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“Register”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Register,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lalu</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ketika</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sudah</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Register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ini</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terhubung</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website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resmi</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membuat</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akun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anggota</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“Create a Free Account”.</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r>
            <a:b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877819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9467" y="2614084"/>
            <a:ext cx="7766936" cy="1646302"/>
          </a:xfrm>
        </p:spPr>
        <p:txBody>
          <a:bodyPr/>
          <a:lstStyle/>
          <a:p>
            <a:pPr algn="ct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MEMBUAT AKUN MENDELEY</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447" y="445285"/>
            <a:ext cx="1762805" cy="1762805"/>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343548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52450"/>
            <a:ext cx="9476316" cy="1320800"/>
          </a:xfrm>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Jalankan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web browser yang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gunakan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akses</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laman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web http</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://www.mendeley.com</a:t>
            </a:r>
            <a:b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a:stretch>
            <a:fillRect/>
          </a:stretch>
        </p:blipFill>
        <p:spPr>
          <a:xfrm>
            <a:off x="1419754" y="1873250"/>
            <a:ext cx="7991475" cy="4493011"/>
          </a:xfrm>
          <a:prstGeom prst="rect">
            <a:avLst/>
          </a:prstGeom>
          <a:ln w="25400">
            <a:solidFill>
              <a:schemeClr val="tx1"/>
            </a:solidFill>
          </a:ln>
        </p:spPr>
      </p:pic>
      <p:pic>
        <p:nvPicPr>
          <p:cNvPr id="6" name="Picture 5"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7" name="Picture 6"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8" name="Picture 7"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727670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84" y="495300"/>
            <a:ext cx="10619316" cy="1320800"/>
          </a:xfrm>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“Create Free </a:t>
            </a:r>
            <a:r>
              <a:rPr lang="en-US"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Acount</a:t>
            </a:r>
            <a:r>
              <a:rPr lang="en-US"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memulai</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proses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membuat</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akun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Akun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juga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dapat</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dibuat</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menggunakan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akun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e-mail </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yang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miliki</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b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r>
            <a:b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rotWithShape="1">
          <a:blip r:embed="rId4"/>
          <a:srcRect l="28456" t="35483" r="29522" b="14880"/>
          <a:stretch/>
        </p:blipFill>
        <p:spPr>
          <a:xfrm>
            <a:off x="3139577" y="2242919"/>
            <a:ext cx="5123330" cy="3402468"/>
          </a:xfrm>
          <a:prstGeom prst="rect">
            <a:avLst/>
          </a:prstGeom>
        </p:spPr>
      </p:pic>
    </p:spTree>
    <p:extLst>
      <p:ext uri="{BB962C8B-B14F-4D97-AF65-F5344CB8AC3E}">
        <p14:creationId xmlns:p14="http://schemas.microsoft.com/office/powerpoint/2010/main" val="1859379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762066" cy="1320800"/>
          </a:xfrm>
        </p:spPr>
        <p:txBody>
          <a:bodyPr>
            <a:normAutofit fontScale="90000"/>
          </a:bodyPr>
          <a:lstStyle/>
          <a:p>
            <a:r>
              <a:rPr lang="fi-FI"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 </a:t>
            </a:r>
            <a:r>
              <a:rPr lang="fi-FI" b="1" dirty="0">
                <a:ln w="9525">
                  <a:solidFill>
                    <a:schemeClr val="bg1"/>
                  </a:solidFill>
                  <a:prstDash val="solid"/>
                </a:ln>
                <a:solidFill>
                  <a:schemeClr val="tx1"/>
                </a:solidFill>
                <a:effectLst>
                  <a:outerShdw blurRad="12700" dist="38100" dir="2700000" algn="tl" rotWithShape="0">
                    <a:schemeClr val="bg1">
                      <a:lumMod val="50000"/>
                    </a:schemeClr>
                  </a:outerShdw>
                </a:effectLst>
              </a:rPr>
              <a:t>Ketikkan nama depan, nama </a:t>
            </a:r>
            <a:r>
              <a:rPr lang="fi-FI"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belakang. </a:t>
            </a:r>
            <a:r>
              <a:rPr lang="da-DK" b="1" dirty="0">
                <a:ln w="9525">
                  <a:solidFill>
                    <a:schemeClr val="bg1"/>
                  </a:solidFill>
                  <a:prstDash val="solid"/>
                </a:ln>
                <a:solidFill>
                  <a:schemeClr val="tx1"/>
                </a:solidFill>
                <a:effectLst>
                  <a:outerShdw blurRad="12700" dist="38100" dir="2700000" algn="tl" rotWithShape="0">
                    <a:schemeClr val="bg1">
                      <a:lumMod val="50000"/>
                    </a:schemeClr>
                  </a:outerShdw>
                </a:effectLst>
              </a:rPr>
              <a:t>Kemudian klik </a:t>
            </a:r>
            <a:r>
              <a:rPr lang="da-DK"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r>
              <a:rPr lang="da-DK" b="1" i="1" dirty="0">
                <a:ln w="9525">
                  <a:solidFill>
                    <a:schemeClr val="bg1"/>
                  </a:solidFill>
                  <a:prstDash val="solid"/>
                </a:ln>
                <a:solidFill>
                  <a:schemeClr val="tx1"/>
                </a:solidFill>
                <a:effectLst>
                  <a:outerShdw blurRad="12700" dist="38100" dir="2700000" algn="tl" rotWithShape="0">
                    <a:schemeClr val="bg1">
                      <a:lumMod val="50000"/>
                    </a:schemeClr>
                  </a:outerShdw>
                </a:effectLst>
              </a:rPr>
              <a:t>R</a:t>
            </a:r>
            <a:r>
              <a:rPr lang="da-DK"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egister”. </a:t>
            </a:r>
            <a:r>
              <a:rPr lang="da-DK" b="1" i="1" dirty="0">
                <a:ln w="9525">
                  <a:solidFill>
                    <a:schemeClr val="bg1"/>
                  </a:solidFill>
                  <a:prstDash val="solid"/>
                </a:ln>
                <a:solidFill>
                  <a:schemeClr val="tx1"/>
                </a:solidFill>
                <a:effectLst>
                  <a:outerShdw blurRad="12700" dist="38100" dir="2700000" algn="tl" rotWithShape="0">
                    <a:schemeClr val="bg1">
                      <a:lumMod val="50000"/>
                    </a:schemeClr>
                  </a:outerShdw>
                </a:effectLst>
              </a:rPr>
              <a:t>Akan tampil sebagai berikut:</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 name="Picture 7" descr="Next-icon.png">
            <a:hlinkClick r:id="" action="ppaction://hlinkshowjump?jump=nextslide"/>
          </p:cNvPr>
          <p:cNvPicPr>
            <a:picLocks noChangeAspect="1"/>
          </p:cNvPicPr>
          <p:nvPr/>
        </p:nvPicPr>
        <p:blipFill>
          <a:blip r:embed="rId2" cstate="print"/>
          <a:stretch>
            <a:fillRect/>
          </a:stretch>
        </p:blipFill>
        <p:spPr>
          <a:xfrm>
            <a:off x="11368094" y="1374102"/>
            <a:ext cx="714356" cy="714356"/>
          </a:xfrm>
          <a:prstGeom prst="rect">
            <a:avLst/>
          </a:prstGeom>
        </p:spPr>
      </p:pic>
      <p:pic>
        <p:nvPicPr>
          <p:cNvPr id="9" name="Picture 8" descr="home.png">
            <a:hlinkClick r:id="" action="ppaction://hlinkshowjump?jump=firstslide"/>
          </p:cNvPr>
          <p:cNvPicPr>
            <a:picLocks noChangeAspect="1"/>
          </p:cNvPicPr>
          <p:nvPr/>
        </p:nvPicPr>
        <p:blipFill>
          <a:blip r:embed="rId3" cstate="print"/>
          <a:stretch>
            <a:fillRect/>
          </a:stretch>
        </p:blipFill>
        <p:spPr>
          <a:xfrm>
            <a:off x="9510706" y="1302664"/>
            <a:ext cx="928694" cy="928694"/>
          </a:xfrm>
          <a:prstGeom prst="rect">
            <a:avLst/>
          </a:prstGeom>
        </p:spPr>
      </p:pic>
      <p:pic>
        <p:nvPicPr>
          <p:cNvPr id="10" name="Picture 9" descr="Next-icon.png">
            <a:hlinkClick r:id="" action="ppaction://hlinkshowjump?jump=previousslide"/>
          </p:cNvPr>
          <p:cNvPicPr>
            <a:picLocks noChangeAspect="1"/>
          </p:cNvPicPr>
          <p:nvPr/>
        </p:nvPicPr>
        <p:blipFill>
          <a:blip r:embed="rId2" cstate="print"/>
          <a:stretch>
            <a:fillRect/>
          </a:stretch>
        </p:blipFill>
        <p:spPr>
          <a:xfrm flipH="1">
            <a:off x="10510838" y="1374102"/>
            <a:ext cx="714356" cy="714356"/>
          </a:xfrm>
          <a:prstGeom prst="rect">
            <a:avLst/>
          </a:prstGeom>
        </p:spPr>
      </p:pic>
      <p:pic>
        <p:nvPicPr>
          <p:cNvPr id="11" name="Picture 10"/>
          <p:cNvPicPr>
            <a:picLocks noChangeAspect="1"/>
          </p:cNvPicPr>
          <p:nvPr/>
        </p:nvPicPr>
        <p:blipFill rotWithShape="1">
          <a:blip r:embed="rId4"/>
          <a:srcRect l="28269" t="9621" r="29154" b="16086"/>
          <a:stretch/>
        </p:blipFill>
        <p:spPr>
          <a:xfrm>
            <a:off x="798357" y="2231358"/>
            <a:ext cx="4889749" cy="3566820"/>
          </a:xfrm>
          <a:prstGeom prst="rect">
            <a:avLst/>
          </a:prstGeom>
        </p:spPr>
      </p:pic>
      <p:pic>
        <p:nvPicPr>
          <p:cNvPr id="3" name="Picture 2"/>
          <p:cNvPicPr>
            <a:picLocks noChangeAspect="1"/>
          </p:cNvPicPr>
          <p:nvPr/>
        </p:nvPicPr>
        <p:blipFill rotWithShape="1">
          <a:blip r:embed="rId5"/>
          <a:srcRect l="28566" t="22536" r="29522" b="25282"/>
          <a:stretch/>
        </p:blipFill>
        <p:spPr>
          <a:xfrm>
            <a:off x="5957047" y="2221261"/>
            <a:ext cx="5109883" cy="3576917"/>
          </a:xfrm>
          <a:prstGeom prst="rect">
            <a:avLst/>
          </a:prstGeom>
        </p:spPr>
      </p:pic>
    </p:spTree>
    <p:extLst>
      <p:ext uri="{BB962C8B-B14F-4D97-AF65-F5344CB8AC3E}">
        <p14:creationId xmlns:p14="http://schemas.microsoft.com/office/powerpoint/2010/main" val="3351019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7" y="320432"/>
            <a:ext cx="9635319" cy="1320800"/>
          </a:xfrm>
        </p:spPr>
        <p:txBody>
          <a:bodyPr>
            <a:normAutofit/>
          </a:bodyPr>
          <a:lstStyle/>
          <a:p>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4.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isi</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“field of study”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disiplin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ilmu</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sesuai</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minat</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misalnya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Economics, Econometrics, and Finance</a:t>
            </a:r>
            <a:r>
              <a:rPr lang="en-US" sz="20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Dan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“Current Role”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status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akademik</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profesi</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peran</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sekarang</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misal</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Dosen</a:t>
            </a:r>
            <a:r>
              <a:rPr lang="en-US" sz="20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(Lecturer). </a:t>
            </a:r>
            <a:endPar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7" name="Picture 6"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8" name="Picture 7"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4" name="Picture 3"/>
          <p:cNvPicPr>
            <a:picLocks noChangeAspect="1"/>
          </p:cNvPicPr>
          <p:nvPr/>
        </p:nvPicPr>
        <p:blipFill rotWithShape="1">
          <a:blip r:embed="rId4"/>
          <a:srcRect l="30551" t="29010" r="31618" b="18613"/>
          <a:stretch/>
        </p:blipFill>
        <p:spPr>
          <a:xfrm>
            <a:off x="396386" y="1930400"/>
            <a:ext cx="4612341" cy="3590364"/>
          </a:xfrm>
          <a:prstGeom prst="rect">
            <a:avLst/>
          </a:prstGeom>
        </p:spPr>
      </p:pic>
      <p:pic>
        <p:nvPicPr>
          <p:cNvPr id="9" name="Picture 8"/>
          <p:cNvPicPr>
            <a:picLocks noChangeAspect="1"/>
          </p:cNvPicPr>
          <p:nvPr/>
        </p:nvPicPr>
        <p:blipFill rotWithShape="1">
          <a:blip r:embed="rId5"/>
          <a:srcRect l="30662" t="29009" r="31507" b="19005"/>
          <a:stretch/>
        </p:blipFill>
        <p:spPr>
          <a:xfrm>
            <a:off x="5419363" y="1930400"/>
            <a:ext cx="4612342" cy="3563470"/>
          </a:xfrm>
          <a:prstGeom prst="rect">
            <a:avLst/>
          </a:prstGeom>
        </p:spPr>
      </p:pic>
    </p:spTree>
    <p:extLst>
      <p:ext uri="{BB962C8B-B14F-4D97-AF65-F5344CB8AC3E}">
        <p14:creationId xmlns:p14="http://schemas.microsoft.com/office/powerpoint/2010/main" val="2641060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441" t="28617" r="31618" b="18808"/>
          <a:stretch/>
        </p:blipFill>
        <p:spPr>
          <a:xfrm>
            <a:off x="382938" y="1641232"/>
            <a:ext cx="4625788" cy="3603811"/>
          </a:xfrm>
          <a:prstGeom prst="rect">
            <a:avLst/>
          </a:prstGeom>
        </p:spPr>
      </p:pic>
      <p:sp>
        <p:nvSpPr>
          <p:cNvPr id="3" name="Title 1"/>
          <p:cNvSpPr txBox="1">
            <a:spLocks/>
          </p:cNvSpPr>
          <p:nvPr/>
        </p:nvSpPr>
        <p:spPr>
          <a:xfrm>
            <a:off x="191067" y="320432"/>
            <a:ext cx="9635319" cy="132080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5.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“make profile public”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supaya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nama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Anda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dapat</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dicari</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di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Seach</a:t>
            </a:r>
            <a:r>
              <a:rPr lang="en-US" sz="20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Engines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Anda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dapat</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berkolaborasi</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peneliti</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dosen</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lain.</a:t>
            </a:r>
            <a:endPar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rotWithShape="1">
          <a:blip r:embed="rId3"/>
          <a:srcRect l="30441" t="29402" r="31728" b="18612"/>
          <a:stretch/>
        </p:blipFill>
        <p:spPr>
          <a:xfrm>
            <a:off x="5405916" y="1641232"/>
            <a:ext cx="4612341" cy="3563470"/>
          </a:xfrm>
          <a:prstGeom prst="rect">
            <a:avLst/>
          </a:prstGeom>
        </p:spPr>
      </p:pic>
      <p:pic>
        <p:nvPicPr>
          <p:cNvPr id="5" name="Picture 4" descr="Next-icon.png">
            <a:hlinkClick r:id="" action="ppaction://hlinkshowjump?jump=nextslide"/>
          </p:cNvPr>
          <p:cNvPicPr>
            <a:picLocks noChangeAspect="1"/>
          </p:cNvPicPr>
          <p:nvPr/>
        </p:nvPicPr>
        <p:blipFill>
          <a:blip r:embed="rId4"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5"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4"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572448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9789"/>
            <a:ext cx="10496550" cy="1320800"/>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Apakah</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disebut</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sp>
        <p:nvSpPr>
          <p:cNvPr id="3" name="Content Placeholder 2"/>
          <p:cNvSpPr>
            <a:spLocks noGrp="1"/>
          </p:cNvSpPr>
          <p:nvPr>
            <p:ph idx="1"/>
          </p:nvPr>
        </p:nvSpPr>
        <p:spPr/>
        <p:txBody>
          <a:bodyPr>
            <a:normAutofit/>
          </a:bodyPr>
          <a:lstStyle/>
          <a:p>
            <a:pPr algn="just"/>
            <a:r>
              <a:rPr lang="en-US" sz="2800" dirty="0" err="1">
                <a:solidFill>
                  <a:schemeClr val="tx1"/>
                </a:solidFill>
              </a:rPr>
              <a:t>Mendeley</a:t>
            </a:r>
            <a:r>
              <a:rPr lang="en-US" sz="2800" dirty="0">
                <a:solidFill>
                  <a:schemeClr val="tx1"/>
                </a:solidFill>
              </a:rPr>
              <a:t> </a:t>
            </a:r>
            <a:r>
              <a:rPr lang="en-US" sz="2800" dirty="0" err="1">
                <a:solidFill>
                  <a:schemeClr val="tx1"/>
                </a:solidFill>
              </a:rPr>
              <a:t>adalah</a:t>
            </a:r>
            <a:r>
              <a:rPr lang="en-US" sz="2800" dirty="0">
                <a:solidFill>
                  <a:schemeClr val="tx1"/>
                </a:solidFill>
              </a:rPr>
              <a:t> </a:t>
            </a:r>
            <a:r>
              <a:rPr lang="en-US" sz="2800" dirty="0" err="1">
                <a:solidFill>
                  <a:schemeClr val="tx1"/>
                </a:solidFill>
              </a:rPr>
              <a:t>sebuah</a:t>
            </a:r>
            <a:r>
              <a:rPr lang="en-US" sz="2800" dirty="0">
                <a:solidFill>
                  <a:schemeClr val="tx1"/>
                </a:solidFill>
              </a:rPr>
              <a:t> </a:t>
            </a:r>
            <a:r>
              <a:rPr lang="en-US" sz="2800" dirty="0" err="1">
                <a:solidFill>
                  <a:schemeClr val="tx1"/>
                </a:solidFill>
              </a:rPr>
              <a:t>perangkat</a:t>
            </a:r>
            <a:r>
              <a:rPr lang="en-US" sz="2800" dirty="0">
                <a:solidFill>
                  <a:schemeClr val="tx1"/>
                </a:solidFill>
              </a:rPr>
              <a:t> </a:t>
            </a:r>
            <a:r>
              <a:rPr lang="en-US" sz="2800" dirty="0" err="1">
                <a:solidFill>
                  <a:schemeClr val="tx1"/>
                </a:solidFill>
              </a:rPr>
              <a:t>lunak</a:t>
            </a:r>
            <a:r>
              <a:rPr lang="en-US" sz="2800" dirty="0">
                <a:solidFill>
                  <a:schemeClr val="tx1"/>
                </a:solidFill>
              </a:rPr>
              <a:t> yang </a:t>
            </a:r>
            <a:r>
              <a:rPr lang="en-US" sz="2800" dirty="0" err="1">
                <a:solidFill>
                  <a:schemeClr val="tx1"/>
                </a:solidFill>
              </a:rPr>
              <a:t>kelahirannya</a:t>
            </a:r>
            <a:r>
              <a:rPr lang="en-US" sz="2800" dirty="0">
                <a:solidFill>
                  <a:schemeClr val="tx1"/>
                </a:solidFill>
              </a:rPr>
              <a:t> </a:t>
            </a:r>
            <a:r>
              <a:rPr lang="en-US" sz="2800" dirty="0" err="1">
                <a:solidFill>
                  <a:schemeClr val="tx1"/>
                </a:solidFill>
              </a:rPr>
              <a:t>diilhami</a:t>
            </a:r>
            <a:r>
              <a:rPr lang="en-US" sz="2800" dirty="0">
                <a:solidFill>
                  <a:schemeClr val="tx1"/>
                </a:solidFill>
              </a:rPr>
              <a:t> </a:t>
            </a:r>
            <a:r>
              <a:rPr lang="en-US" sz="2800" dirty="0" err="1" smtClean="0">
                <a:solidFill>
                  <a:schemeClr val="tx1"/>
                </a:solidFill>
              </a:rPr>
              <a:t>oleh</a:t>
            </a:r>
            <a:r>
              <a:rPr lang="en-US" sz="2800" dirty="0">
                <a:solidFill>
                  <a:schemeClr val="tx1"/>
                </a:solidFill>
              </a:rPr>
              <a:t> </a:t>
            </a:r>
            <a:r>
              <a:rPr lang="en-US" sz="2800" dirty="0" err="1" smtClean="0">
                <a:solidFill>
                  <a:schemeClr val="tx1"/>
                </a:solidFill>
              </a:rPr>
              <a:t>sebuah</a:t>
            </a:r>
            <a:r>
              <a:rPr lang="en-US" sz="2800" dirty="0" smtClean="0">
                <a:solidFill>
                  <a:schemeClr val="tx1"/>
                </a:solidFill>
              </a:rPr>
              <a:t> </a:t>
            </a:r>
            <a:r>
              <a:rPr lang="en-US" sz="2800" dirty="0" err="1">
                <a:solidFill>
                  <a:schemeClr val="tx1"/>
                </a:solidFill>
              </a:rPr>
              <a:t>upaya</a:t>
            </a:r>
            <a:r>
              <a:rPr lang="en-US" sz="2800" dirty="0">
                <a:solidFill>
                  <a:schemeClr val="tx1"/>
                </a:solidFill>
              </a:rPr>
              <a:t> </a:t>
            </a:r>
            <a:r>
              <a:rPr lang="en-US" sz="2800" dirty="0" err="1">
                <a:solidFill>
                  <a:schemeClr val="tx1"/>
                </a:solidFill>
              </a:rPr>
              <a:t>untuk</a:t>
            </a:r>
            <a:r>
              <a:rPr lang="en-US" sz="2800" dirty="0">
                <a:solidFill>
                  <a:schemeClr val="tx1"/>
                </a:solidFill>
              </a:rPr>
              <a:t> </a:t>
            </a:r>
            <a:r>
              <a:rPr lang="en-US" sz="2800" dirty="0" err="1">
                <a:solidFill>
                  <a:schemeClr val="tx1"/>
                </a:solidFill>
              </a:rPr>
              <a:t>mengintegrasikan</a:t>
            </a:r>
            <a:r>
              <a:rPr lang="en-US" sz="2800" dirty="0">
                <a:solidFill>
                  <a:schemeClr val="tx1"/>
                </a:solidFill>
              </a:rPr>
              <a:t> “</a:t>
            </a:r>
            <a:r>
              <a:rPr lang="en-US" sz="2800" i="1" dirty="0">
                <a:solidFill>
                  <a:schemeClr val="tx1"/>
                </a:solidFill>
              </a:rPr>
              <a:t>citation &amp; reference manager” </a:t>
            </a:r>
            <a:r>
              <a:rPr lang="en-US" sz="2800" i="1" dirty="0" err="1">
                <a:solidFill>
                  <a:schemeClr val="tx1"/>
                </a:solidFill>
              </a:rPr>
              <a:t>ke</a:t>
            </a:r>
            <a:r>
              <a:rPr lang="en-US" sz="2800" i="1" dirty="0">
                <a:solidFill>
                  <a:schemeClr val="tx1"/>
                </a:solidFill>
              </a:rPr>
              <a:t> </a:t>
            </a:r>
            <a:r>
              <a:rPr lang="en-US" sz="2800" i="1" dirty="0" err="1" smtClean="0">
                <a:solidFill>
                  <a:schemeClr val="tx1"/>
                </a:solidFill>
              </a:rPr>
              <a:t>dalam</a:t>
            </a:r>
            <a:r>
              <a:rPr lang="en-US" sz="2800" i="1" dirty="0">
                <a:solidFill>
                  <a:schemeClr val="tx1"/>
                </a:solidFill>
              </a:rPr>
              <a:t> </a:t>
            </a:r>
            <a:r>
              <a:rPr lang="en-US" sz="2800" dirty="0" err="1" smtClean="0">
                <a:solidFill>
                  <a:schemeClr val="tx1"/>
                </a:solidFill>
              </a:rPr>
              <a:t>sebuah</a:t>
            </a:r>
            <a:r>
              <a:rPr lang="en-US" sz="2800" dirty="0" smtClean="0">
                <a:solidFill>
                  <a:schemeClr val="tx1"/>
                </a:solidFill>
              </a:rPr>
              <a:t> </a:t>
            </a:r>
            <a:r>
              <a:rPr lang="en-US" sz="2800" dirty="0" err="1">
                <a:solidFill>
                  <a:schemeClr val="tx1"/>
                </a:solidFill>
              </a:rPr>
              <a:t>jejaring</a:t>
            </a:r>
            <a:r>
              <a:rPr lang="en-US" sz="2800" dirty="0">
                <a:solidFill>
                  <a:schemeClr val="tx1"/>
                </a:solidFill>
              </a:rPr>
              <a:t> </a:t>
            </a:r>
            <a:r>
              <a:rPr lang="en-US" sz="2800" dirty="0" err="1">
                <a:solidFill>
                  <a:schemeClr val="tx1"/>
                </a:solidFill>
              </a:rPr>
              <a:t>sosial</a:t>
            </a:r>
            <a:r>
              <a:rPr lang="en-US" sz="2800" dirty="0">
                <a:solidFill>
                  <a:schemeClr val="tx1"/>
                </a:solidFill>
              </a:rPr>
              <a:t>.  </a:t>
            </a:r>
            <a:r>
              <a:rPr lang="en-US" sz="2800" dirty="0" err="1">
                <a:solidFill>
                  <a:schemeClr val="tx1"/>
                </a:solidFill>
              </a:rPr>
              <a:t>Dengan</a:t>
            </a:r>
            <a:r>
              <a:rPr lang="en-US" sz="2800" dirty="0">
                <a:solidFill>
                  <a:schemeClr val="tx1"/>
                </a:solidFill>
              </a:rPr>
              <a:t> </a:t>
            </a:r>
            <a:r>
              <a:rPr lang="en-US" sz="2800" dirty="0" err="1">
                <a:solidFill>
                  <a:schemeClr val="tx1"/>
                </a:solidFill>
              </a:rPr>
              <a:t>jejaring</a:t>
            </a:r>
            <a:r>
              <a:rPr lang="en-US" sz="2800" dirty="0">
                <a:solidFill>
                  <a:schemeClr val="tx1"/>
                </a:solidFill>
              </a:rPr>
              <a:t> </a:t>
            </a:r>
            <a:r>
              <a:rPr lang="en-US" sz="2800" dirty="0" err="1">
                <a:solidFill>
                  <a:schemeClr val="tx1"/>
                </a:solidFill>
              </a:rPr>
              <a:t>semacam</a:t>
            </a:r>
            <a:r>
              <a:rPr lang="en-US" sz="2800" dirty="0">
                <a:solidFill>
                  <a:schemeClr val="tx1"/>
                </a:solidFill>
              </a:rPr>
              <a:t> </a:t>
            </a:r>
            <a:r>
              <a:rPr lang="en-US" sz="2800" dirty="0" err="1">
                <a:solidFill>
                  <a:schemeClr val="tx1"/>
                </a:solidFill>
              </a:rPr>
              <a:t>ini</a:t>
            </a:r>
            <a:r>
              <a:rPr lang="en-US" sz="2800" dirty="0">
                <a:solidFill>
                  <a:schemeClr val="tx1"/>
                </a:solidFill>
              </a:rPr>
              <a:t>, </a:t>
            </a:r>
            <a:r>
              <a:rPr lang="en-US" sz="2800" dirty="0" err="1">
                <a:solidFill>
                  <a:schemeClr val="tx1"/>
                </a:solidFill>
              </a:rPr>
              <a:t>peneliti</a:t>
            </a:r>
            <a:r>
              <a:rPr lang="en-US" sz="2800" dirty="0">
                <a:solidFill>
                  <a:schemeClr val="tx1"/>
                </a:solidFill>
              </a:rPr>
              <a:t> di </a:t>
            </a:r>
            <a:r>
              <a:rPr lang="en-US" sz="2800" dirty="0" err="1" smtClean="0">
                <a:solidFill>
                  <a:schemeClr val="tx1"/>
                </a:solidFill>
              </a:rPr>
              <a:t>berbagai</a:t>
            </a:r>
            <a:r>
              <a:rPr lang="en-US" sz="2800" dirty="0">
                <a:solidFill>
                  <a:schemeClr val="tx1"/>
                </a:solidFill>
              </a:rPr>
              <a:t> </a:t>
            </a:r>
            <a:r>
              <a:rPr lang="en-US" sz="2800" dirty="0" err="1" smtClean="0">
                <a:solidFill>
                  <a:schemeClr val="tx1"/>
                </a:solidFill>
              </a:rPr>
              <a:t>belahan</a:t>
            </a:r>
            <a:r>
              <a:rPr lang="en-US" sz="2800" dirty="0" smtClean="0">
                <a:solidFill>
                  <a:schemeClr val="tx1"/>
                </a:solidFill>
              </a:rPr>
              <a:t> </a:t>
            </a:r>
            <a:r>
              <a:rPr lang="en-US" sz="2800" dirty="0" err="1">
                <a:solidFill>
                  <a:schemeClr val="tx1"/>
                </a:solidFill>
              </a:rPr>
              <a:t>dunia</a:t>
            </a:r>
            <a:r>
              <a:rPr lang="en-US" sz="2800" dirty="0">
                <a:solidFill>
                  <a:schemeClr val="tx1"/>
                </a:solidFill>
              </a:rPr>
              <a:t> </a:t>
            </a:r>
            <a:r>
              <a:rPr lang="en-US" sz="2800" dirty="0" err="1">
                <a:solidFill>
                  <a:schemeClr val="tx1"/>
                </a:solidFill>
              </a:rPr>
              <a:t>dapat</a:t>
            </a:r>
            <a:r>
              <a:rPr lang="en-US" sz="2800" dirty="0">
                <a:solidFill>
                  <a:schemeClr val="tx1"/>
                </a:solidFill>
              </a:rPr>
              <a:t> </a:t>
            </a:r>
            <a:r>
              <a:rPr lang="en-US" sz="2800" dirty="0" err="1">
                <a:solidFill>
                  <a:schemeClr val="tx1"/>
                </a:solidFill>
              </a:rPr>
              <a:t>berkolaborasi</a:t>
            </a:r>
            <a:r>
              <a:rPr lang="en-US" sz="2800" dirty="0">
                <a:solidFill>
                  <a:schemeClr val="tx1"/>
                </a:solidFill>
              </a:rPr>
              <a:t> </a:t>
            </a:r>
            <a:r>
              <a:rPr lang="en-US" sz="2800" dirty="0" err="1">
                <a:solidFill>
                  <a:schemeClr val="tx1"/>
                </a:solidFill>
              </a:rPr>
              <a:t>dan</a:t>
            </a:r>
            <a:r>
              <a:rPr lang="en-US" sz="2800" dirty="0">
                <a:solidFill>
                  <a:schemeClr val="tx1"/>
                </a:solidFill>
              </a:rPr>
              <a:t> </a:t>
            </a:r>
            <a:r>
              <a:rPr lang="en-US" sz="2800" dirty="0" err="1">
                <a:solidFill>
                  <a:schemeClr val="tx1"/>
                </a:solidFill>
              </a:rPr>
              <a:t>melakukan</a:t>
            </a:r>
            <a:r>
              <a:rPr lang="en-US" sz="2800" dirty="0">
                <a:solidFill>
                  <a:schemeClr val="tx1"/>
                </a:solidFill>
              </a:rPr>
              <a:t> </a:t>
            </a:r>
            <a:r>
              <a:rPr lang="en-US" sz="2800" i="1" dirty="0">
                <a:solidFill>
                  <a:schemeClr val="tx1"/>
                </a:solidFill>
              </a:rPr>
              <a:t>sharing data </a:t>
            </a:r>
            <a:r>
              <a:rPr lang="en-US" sz="2800" i="1" dirty="0" err="1" smtClean="0">
                <a:solidFill>
                  <a:schemeClr val="tx1"/>
                </a:solidFill>
              </a:rPr>
              <a:t>penelitian</a:t>
            </a:r>
            <a:r>
              <a:rPr lang="en-US" sz="2800" i="1" dirty="0" smtClean="0">
                <a:solidFill>
                  <a:schemeClr val="tx1"/>
                </a:solidFill>
              </a:rPr>
              <a:t>.</a:t>
            </a:r>
          </a:p>
        </p:txBody>
      </p:sp>
      <p:pic>
        <p:nvPicPr>
          <p:cNvPr id="4" name="Picture 3"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5" name="Picture 4"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6" name="Picture 5"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401677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35657" cy="1320800"/>
          </a:xfrm>
        </p:spPr>
        <p:txBody>
          <a:bodyPr>
            <a:normAutofit/>
          </a:bodyPr>
          <a:lstStyle/>
          <a:p>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6.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Apabila</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Anda</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berhasil</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membuat</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“account”,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maka</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masuk</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tampilannya</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sebagai</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berikut</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rotWithShape="1">
          <a:blip r:embed="rId2"/>
          <a:srcRect l="9884" r="24524" b="5990"/>
          <a:stretch/>
        </p:blipFill>
        <p:spPr>
          <a:xfrm>
            <a:off x="2470986" y="1631028"/>
            <a:ext cx="5848350" cy="4712621"/>
          </a:xfrm>
          <a:prstGeom prst="rect">
            <a:avLst/>
          </a:prstGeom>
          <a:ln w="25400">
            <a:solidFill>
              <a:schemeClr val="tx1"/>
            </a:solidFill>
          </a:ln>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974650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35657" cy="1320800"/>
          </a:xfrm>
        </p:spPr>
        <p:txBody>
          <a:bodyPr>
            <a:normAutofit/>
          </a:bodyPr>
          <a:lstStyle/>
          <a:p>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Anda</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dapat</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merubah</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profil</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Anda</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seperti</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photo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profil</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lainnya</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rotWithShape="1">
          <a:blip r:embed="rId4"/>
          <a:srcRect l="31655" t="17043" r="31728" b="12335"/>
          <a:stretch/>
        </p:blipFill>
        <p:spPr>
          <a:xfrm>
            <a:off x="534434" y="1695612"/>
            <a:ext cx="3694368" cy="4005941"/>
          </a:xfrm>
          <a:prstGeom prst="rect">
            <a:avLst/>
          </a:prstGeom>
        </p:spPr>
      </p:pic>
      <p:pic>
        <p:nvPicPr>
          <p:cNvPr id="8" name="Picture 7"/>
          <p:cNvPicPr>
            <a:picLocks noChangeAspect="1"/>
          </p:cNvPicPr>
          <p:nvPr/>
        </p:nvPicPr>
        <p:blipFill rotWithShape="1">
          <a:blip r:embed="rId5"/>
          <a:srcRect l="15772" t="7234" r="42868" b="40388"/>
          <a:stretch/>
        </p:blipFill>
        <p:spPr>
          <a:xfrm>
            <a:off x="4518210" y="1695613"/>
            <a:ext cx="4323165" cy="3078094"/>
          </a:xfrm>
          <a:prstGeom prst="rect">
            <a:avLst/>
          </a:prstGeom>
        </p:spPr>
      </p:pic>
    </p:spTree>
    <p:extLst>
      <p:ext uri="{BB962C8B-B14F-4D97-AF65-F5344CB8AC3E}">
        <p14:creationId xmlns:p14="http://schemas.microsoft.com/office/powerpoint/2010/main" val="3194749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35657" cy="1320800"/>
          </a:xfrm>
        </p:spPr>
        <p:txBody>
          <a:bodyPr>
            <a:normAutofit/>
          </a:bodyPr>
          <a:lstStyle/>
          <a:p>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8.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Riwayat</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Pekerjaan</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Pendidikan</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juga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dapat</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diisi</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9" name="Picture 8"/>
          <p:cNvPicPr>
            <a:picLocks noChangeAspect="1"/>
          </p:cNvPicPr>
          <p:nvPr/>
        </p:nvPicPr>
        <p:blipFill rotWithShape="1">
          <a:blip r:embed="rId4"/>
          <a:srcRect l="38603" t="7038" r="18714" b="21163"/>
          <a:stretch/>
        </p:blipFill>
        <p:spPr>
          <a:xfrm>
            <a:off x="1951273" y="1270000"/>
            <a:ext cx="5204012" cy="4921624"/>
          </a:xfrm>
          <a:prstGeom prst="rect">
            <a:avLst/>
          </a:prstGeom>
        </p:spPr>
      </p:pic>
    </p:spTree>
    <p:extLst>
      <p:ext uri="{BB962C8B-B14F-4D97-AF65-F5344CB8AC3E}">
        <p14:creationId xmlns:p14="http://schemas.microsoft.com/office/powerpoint/2010/main" val="1007538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417" y="3280834"/>
            <a:ext cx="7766936" cy="1646302"/>
          </a:xfrm>
        </p:spPr>
        <p:txBody>
          <a:bodyPr/>
          <a:lstStyle/>
          <a:p>
            <a:pPr algn="ct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MENGGUNAKAN SOFTWARE MENDELEY DESKTOP</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447" y="445285"/>
            <a:ext cx="1762805" cy="1762805"/>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943440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009716" cy="1320800"/>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Jalankan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Aplikasi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Desktop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ada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Shortcutnya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di Desktop</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968188" y="1985265"/>
            <a:ext cx="8095129" cy="4551288"/>
          </a:xfrm>
          <a:prstGeom prst="rect">
            <a:avLst/>
          </a:prstGeom>
        </p:spPr>
      </p:pic>
    </p:spTree>
    <p:extLst>
      <p:ext uri="{BB962C8B-B14F-4D97-AF65-F5344CB8AC3E}">
        <p14:creationId xmlns:p14="http://schemas.microsoft.com/office/powerpoint/2010/main" val="3439222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552450"/>
            <a:ext cx="10295466" cy="1320800"/>
          </a:xfrm>
        </p:spPr>
        <p:txBody>
          <a:bodyPr>
            <a:noAutofit/>
          </a:bodyPr>
          <a:lstStyle/>
          <a:p>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 </a:t>
            </a:r>
            <a:r>
              <a:rPr lang="en-US" sz="2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Lalu</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muncul</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dialog </a:t>
            </a:r>
            <a:r>
              <a:rPr lang="en-US" sz="2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“Welcome to </a:t>
            </a:r>
            <a:r>
              <a:rPr lang="en-US" sz="2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isikan</a:t>
            </a:r>
            <a:r>
              <a:rPr lang="en-US" sz="2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email </a:t>
            </a:r>
            <a:r>
              <a:rPr lang="en-US" sz="2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2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password </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yang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sudah</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masukkan</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tadi</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r>
              <a:rPr lang="en-US" sz="28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Sign In</a:t>
            </a:r>
            <a:r>
              <a:rPr lang="en-US" sz="2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7" name="Picture 6"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8" name="Picture 7"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9" name="Picture 8"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2893359" y="1828825"/>
            <a:ext cx="5867400" cy="5172075"/>
          </a:xfrm>
          <a:prstGeom prst="rect">
            <a:avLst/>
          </a:prstGeom>
        </p:spPr>
      </p:pic>
    </p:spTree>
    <p:extLst>
      <p:ext uri="{BB962C8B-B14F-4D97-AF65-F5344CB8AC3E}">
        <p14:creationId xmlns:p14="http://schemas.microsoft.com/office/powerpoint/2010/main" val="26556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257366" cy="1320800"/>
          </a:xfrm>
        </p:spPr>
        <p:txBody>
          <a:bodyPr>
            <a:noAutofit/>
          </a:bodyPr>
          <a:lstStyle/>
          <a:p>
            <a:r>
              <a:rPr lang="nn-NO"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 Tampilan </a:t>
            </a:r>
            <a:r>
              <a:rPr lang="nn-NO"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selanjunya adalah muncul kotak dialog untuk menambah file pdf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doc yang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bisa</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di</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browse</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dari</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file pdf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doc di laptop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melewati</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langkah</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ini</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bisa</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di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“Skip”.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melanjutkan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langkah</a:t>
            </a:r>
            <a:r>
              <a:rPr lang="en-US" sz="20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ini</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bisa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langsung</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“Next”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setelah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memasukkan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file yang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diimpor</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p:txBody>
      </p:sp>
      <p:pic>
        <p:nvPicPr>
          <p:cNvPr id="4" name="Picture 3"/>
          <p:cNvPicPr>
            <a:picLocks noChangeAspect="1"/>
          </p:cNvPicPr>
          <p:nvPr/>
        </p:nvPicPr>
        <p:blipFill rotWithShape="1">
          <a:blip r:embed="rId2"/>
          <a:srcRect l="35912" t="38336" r="28752" b="14657"/>
          <a:stretch/>
        </p:blipFill>
        <p:spPr>
          <a:xfrm>
            <a:off x="987380" y="2248294"/>
            <a:ext cx="8556670" cy="4034446"/>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55442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962216" cy="1320800"/>
          </a:xfrm>
        </p:spPr>
        <p:txBody>
          <a:bodyPr>
            <a:normAutofit/>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4.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Hasil</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akhirnya</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adalah</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antar</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muka</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(interface)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tampilan</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sebagai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berikut</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pic>
        <p:nvPicPr>
          <p:cNvPr id="7" name="Picture 6"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8" name="Picture 7"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9" name="Picture 8"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928694" y="1765916"/>
            <a:ext cx="8485273" cy="4770637"/>
          </a:xfrm>
          <a:prstGeom prst="rect">
            <a:avLst/>
          </a:prstGeom>
        </p:spPr>
      </p:pic>
    </p:spTree>
    <p:extLst>
      <p:ext uri="{BB962C8B-B14F-4D97-AF65-F5344CB8AC3E}">
        <p14:creationId xmlns:p14="http://schemas.microsoft.com/office/powerpoint/2010/main" val="3854915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152466" cy="1320800"/>
          </a:xfrm>
        </p:spPr>
        <p:txBody>
          <a:bodyPr>
            <a:normAutofit/>
          </a:bodyPr>
          <a:lstStyle/>
          <a:p>
            <a:r>
              <a:rPr lang="en-US"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5. Interface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Aplikasi</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Desktop </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a:xfrm>
            <a:off x="677334" y="1524001"/>
            <a:ext cx="10485966" cy="4669762"/>
          </a:xfrm>
        </p:spPr>
        <p:txBody>
          <a:bodyPr>
            <a:noAutofit/>
          </a:bodyPr>
          <a:lstStyle/>
          <a:p>
            <a:pPr marL="457200" indent="-457200">
              <a:buClrTx/>
              <a:buSzPct val="100000"/>
              <a:buFont typeface="+mj-lt"/>
              <a:buAutoNum type="alphaLcPeriod"/>
            </a:pPr>
            <a:r>
              <a:rPr lang="en-US" sz="2400" dirty="0" err="1" smtClean="0">
                <a:solidFill>
                  <a:schemeClr val="tx1"/>
                </a:solidFill>
              </a:rPr>
              <a:t>Kolom</a:t>
            </a:r>
            <a:r>
              <a:rPr lang="en-US" sz="2400" dirty="0" smtClean="0">
                <a:solidFill>
                  <a:schemeClr val="tx1"/>
                </a:solidFill>
              </a:rPr>
              <a:t> </a:t>
            </a:r>
            <a:r>
              <a:rPr lang="en-US" sz="2400" dirty="0" err="1">
                <a:solidFill>
                  <a:schemeClr val="tx1"/>
                </a:solidFill>
              </a:rPr>
              <a:t>sebelah</a:t>
            </a:r>
            <a:r>
              <a:rPr lang="en-US" sz="2400" dirty="0">
                <a:solidFill>
                  <a:schemeClr val="tx1"/>
                </a:solidFill>
              </a:rPr>
              <a:t> </a:t>
            </a:r>
            <a:r>
              <a:rPr lang="en-US" sz="2400" dirty="0" err="1">
                <a:solidFill>
                  <a:schemeClr val="tx1"/>
                </a:solidFill>
              </a:rPr>
              <a:t>kiri</a:t>
            </a:r>
            <a:r>
              <a:rPr lang="en-US" sz="2400" dirty="0">
                <a:solidFill>
                  <a:schemeClr val="tx1"/>
                </a:solidFill>
              </a:rPr>
              <a:t> (</a:t>
            </a:r>
            <a:r>
              <a:rPr lang="en-US" sz="2400" i="1" dirty="0">
                <a:solidFill>
                  <a:schemeClr val="tx1"/>
                </a:solidFill>
              </a:rPr>
              <a:t>left panel), </a:t>
            </a:r>
            <a:r>
              <a:rPr lang="en-US" sz="2400" i="1" dirty="0" err="1">
                <a:solidFill>
                  <a:schemeClr val="tx1"/>
                </a:solidFill>
              </a:rPr>
              <a:t>menampilkan</a:t>
            </a:r>
            <a:r>
              <a:rPr lang="en-US" sz="2400" i="1" dirty="0">
                <a:solidFill>
                  <a:schemeClr val="tx1"/>
                </a:solidFill>
              </a:rPr>
              <a:t> </a:t>
            </a:r>
            <a:r>
              <a:rPr lang="en-US" sz="2400" i="1" dirty="0" err="1">
                <a:solidFill>
                  <a:schemeClr val="tx1"/>
                </a:solidFill>
              </a:rPr>
              <a:t>seluruh</a:t>
            </a:r>
            <a:r>
              <a:rPr lang="en-US" sz="2400" i="1" dirty="0">
                <a:solidFill>
                  <a:schemeClr val="tx1"/>
                </a:solidFill>
              </a:rPr>
              <a:t> </a:t>
            </a:r>
            <a:r>
              <a:rPr lang="en-US" sz="2400" i="1" dirty="0" err="1">
                <a:solidFill>
                  <a:schemeClr val="tx1"/>
                </a:solidFill>
              </a:rPr>
              <a:t>sumber</a:t>
            </a:r>
            <a:r>
              <a:rPr lang="en-US" sz="2400" i="1" dirty="0">
                <a:solidFill>
                  <a:schemeClr val="tx1"/>
                </a:solidFill>
              </a:rPr>
              <a:t> </a:t>
            </a:r>
            <a:r>
              <a:rPr lang="en-US" sz="2400" i="1" dirty="0" err="1" smtClean="0">
                <a:solidFill>
                  <a:schemeClr val="tx1"/>
                </a:solidFill>
              </a:rPr>
              <a:t>daya</a:t>
            </a:r>
            <a:r>
              <a:rPr lang="en-US" sz="2400" i="1" dirty="0">
                <a:solidFill>
                  <a:schemeClr val="tx1"/>
                </a:solidFill>
              </a:rPr>
              <a:t> </a:t>
            </a:r>
            <a:r>
              <a:rPr lang="en-US" sz="2400" dirty="0" smtClean="0">
                <a:solidFill>
                  <a:schemeClr val="tx1"/>
                </a:solidFill>
              </a:rPr>
              <a:t>(</a:t>
            </a:r>
            <a:r>
              <a:rPr lang="en-US" sz="2400" dirty="0" err="1" smtClean="0">
                <a:solidFill>
                  <a:schemeClr val="tx1"/>
                </a:solidFill>
              </a:rPr>
              <a:t>koleksi</a:t>
            </a:r>
            <a:r>
              <a:rPr lang="en-US" sz="2400" dirty="0" smtClean="0">
                <a:solidFill>
                  <a:schemeClr val="tx1"/>
                </a:solidFill>
              </a:rPr>
              <a:t> </a:t>
            </a:r>
            <a:r>
              <a:rPr lang="en-US" sz="2400" dirty="0" err="1">
                <a:solidFill>
                  <a:schemeClr val="tx1"/>
                </a:solidFill>
              </a:rPr>
              <a:t>referensi</a:t>
            </a:r>
            <a:r>
              <a:rPr lang="en-US" sz="2400" dirty="0">
                <a:solidFill>
                  <a:schemeClr val="tx1"/>
                </a:solidFill>
              </a:rPr>
              <a:t>) yang </a:t>
            </a:r>
            <a:r>
              <a:rPr lang="en-US" sz="2400" dirty="0" err="1">
                <a:solidFill>
                  <a:schemeClr val="tx1"/>
                </a:solidFill>
              </a:rPr>
              <a:t>kita</a:t>
            </a:r>
            <a:r>
              <a:rPr lang="en-US" sz="2400" dirty="0">
                <a:solidFill>
                  <a:schemeClr val="tx1"/>
                </a:solidFill>
              </a:rPr>
              <a:t> </a:t>
            </a:r>
            <a:r>
              <a:rPr lang="en-US" sz="2400" dirty="0" err="1">
                <a:solidFill>
                  <a:schemeClr val="tx1"/>
                </a:solidFill>
              </a:rPr>
              <a:t>miliki</a:t>
            </a:r>
            <a:r>
              <a:rPr lang="en-US" sz="2400" dirty="0">
                <a:solidFill>
                  <a:schemeClr val="tx1"/>
                </a:solidFill>
              </a:rPr>
              <a:t>. </a:t>
            </a:r>
            <a:r>
              <a:rPr lang="en-US" sz="2400" i="1" dirty="0">
                <a:solidFill>
                  <a:schemeClr val="tx1"/>
                </a:solidFill>
              </a:rPr>
              <a:t> My Library </a:t>
            </a:r>
            <a:r>
              <a:rPr lang="en-US" sz="2400" i="1" dirty="0" err="1">
                <a:solidFill>
                  <a:schemeClr val="tx1"/>
                </a:solidFill>
              </a:rPr>
              <a:t>terbagi</a:t>
            </a:r>
            <a:r>
              <a:rPr lang="en-US" sz="2400" i="1" dirty="0">
                <a:solidFill>
                  <a:schemeClr val="tx1"/>
                </a:solidFill>
              </a:rPr>
              <a:t> </a:t>
            </a:r>
            <a:r>
              <a:rPr lang="en-US" sz="2400" i="1" dirty="0" err="1">
                <a:solidFill>
                  <a:schemeClr val="tx1"/>
                </a:solidFill>
              </a:rPr>
              <a:t>ke</a:t>
            </a:r>
            <a:r>
              <a:rPr lang="en-US" sz="2400" i="1" dirty="0">
                <a:solidFill>
                  <a:schemeClr val="tx1"/>
                </a:solidFill>
              </a:rPr>
              <a:t> </a:t>
            </a:r>
            <a:r>
              <a:rPr lang="en-US" sz="2400" i="1" dirty="0" err="1" smtClean="0">
                <a:solidFill>
                  <a:schemeClr val="tx1"/>
                </a:solidFill>
              </a:rPr>
              <a:t>dalam</a:t>
            </a:r>
            <a:r>
              <a:rPr lang="en-US" sz="2400" i="1" dirty="0">
                <a:solidFill>
                  <a:schemeClr val="tx1"/>
                </a:solidFill>
              </a:rPr>
              <a:t> </a:t>
            </a:r>
            <a:r>
              <a:rPr lang="en-US" sz="2400" dirty="0" smtClean="0">
                <a:solidFill>
                  <a:schemeClr val="tx1"/>
                </a:solidFill>
              </a:rPr>
              <a:t>folder </a:t>
            </a:r>
            <a:r>
              <a:rPr lang="en-US" sz="2400" dirty="0" err="1">
                <a:solidFill>
                  <a:schemeClr val="tx1"/>
                </a:solidFill>
              </a:rPr>
              <a:t>dan</a:t>
            </a:r>
            <a:r>
              <a:rPr lang="en-US" sz="2400" dirty="0">
                <a:solidFill>
                  <a:schemeClr val="tx1"/>
                </a:solidFill>
              </a:rPr>
              <a:t> </a:t>
            </a:r>
            <a:r>
              <a:rPr lang="en-US" sz="2400" dirty="0" err="1">
                <a:solidFill>
                  <a:schemeClr val="tx1"/>
                </a:solidFill>
              </a:rPr>
              <a:t>kelompok</a:t>
            </a:r>
            <a:r>
              <a:rPr lang="en-US" sz="2400" dirty="0">
                <a:solidFill>
                  <a:schemeClr val="tx1"/>
                </a:solidFill>
              </a:rPr>
              <a:t>.  </a:t>
            </a:r>
            <a:r>
              <a:rPr lang="en-US" sz="2400" dirty="0" err="1">
                <a:solidFill>
                  <a:schemeClr val="tx1"/>
                </a:solidFill>
              </a:rPr>
              <a:t>Beberapa</a:t>
            </a:r>
            <a:r>
              <a:rPr lang="en-US" sz="2400" dirty="0">
                <a:solidFill>
                  <a:schemeClr val="tx1"/>
                </a:solidFill>
              </a:rPr>
              <a:t> folder </a:t>
            </a:r>
            <a:r>
              <a:rPr lang="en-US" sz="2400" dirty="0" err="1">
                <a:solidFill>
                  <a:schemeClr val="tx1"/>
                </a:solidFill>
              </a:rPr>
              <a:t>secara</a:t>
            </a:r>
            <a:r>
              <a:rPr lang="en-US" sz="2400" dirty="0">
                <a:solidFill>
                  <a:schemeClr val="tx1"/>
                </a:solidFill>
              </a:rPr>
              <a:t> </a:t>
            </a:r>
            <a:r>
              <a:rPr lang="en-US" sz="2400" dirty="0" err="1">
                <a:solidFill>
                  <a:schemeClr val="tx1"/>
                </a:solidFill>
              </a:rPr>
              <a:t>otomatis</a:t>
            </a:r>
            <a:r>
              <a:rPr lang="en-US" sz="2400" dirty="0">
                <a:solidFill>
                  <a:schemeClr val="tx1"/>
                </a:solidFill>
              </a:rPr>
              <a:t> </a:t>
            </a:r>
            <a:r>
              <a:rPr lang="en-US" sz="2400" dirty="0" err="1" smtClean="0">
                <a:solidFill>
                  <a:schemeClr val="tx1"/>
                </a:solidFill>
              </a:rPr>
              <a:t>disediakan</a:t>
            </a:r>
            <a:r>
              <a:rPr lang="en-US" sz="2400" dirty="0">
                <a:solidFill>
                  <a:schemeClr val="tx1"/>
                </a:solidFill>
              </a:rPr>
              <a:t> </a:t>
            </a:r>
            <a:r>
              <a:rPr lang="en-US" sz="2400" dirty="0" err="1" smtClean="0">
                <a:solidFill>
                  <a:schemeClr val="tx1"/>
                </a:solidFill>
              </a:rPr>
              <a:t>oleh</a:t>
            </a:r>
            <a:r>
              <a:rPr lang="en-US" sz="2400" dirty="0" smtClean="0">
                <a:solidFill>
                  <a:schemeClr val="tx1"/>
                </a:solidFill>
              </a:rPr>
              <a:t> </a:t>
            </a:r>
            <a:r>
              <a:rPr lang="en-US" sz="2400" dirty="0" err="1">
                <a:solidFill>
                  <a:schemeClr val="tx1"/>
                </a:solidFill>
              </a:rPr>
              <a:t>Mendeley</a:t>
            </a:r>
            <a:r>
              <a:rPr lang="en-US" sz="2400" dirty="0">
                <a:solidFill>
                  <a:schemeClr val="tx1"/>
                </a:solidFill>
              </a:rPr>
              <a:t>, </a:t>
            </a:r>
            <a:r>
              <a:rPr lang="en-US" sz="2400" dirty="0" err="1">
                <a:solidFill>
                  <a:schemeClr val="tx1"/>
                </a:solidFill>
              </a:rPr>
              <a:t>seperti</a:t>
            </a:r>
            <a:r>
              <a:rPr lang="en-US" sz="2400" dirty="0">
                <a:solidFill>
                  <a:schemeClr val="tx1"/>
                </a:solidFill>
              </a:rPr>
              <a:t>: </a:t>
            </a:r>
            <a:r>
              <a:rPr lang="en-US" sz="2400" b="1" i="1" dirty="0">
                <a:solidFill>
                  <a:schemeClr val="tx1"/>
                </a:solidFill>
              </a:rPr>
              <a:t>“recently added, </a:t>
            </a:r>
            <a:r>
              <a:rPr lang="en-US" sz="2400" b="1" i="1" dirty="0" err="1">
                <a:solidFill>
                  <a:schemeClr val="tx1"/>
                </a:solidFill>
              </a:rPr>
              <a:t>favorities</a:t>
            </a:r>
            <a:r>
              <a:rPr lang="en-US" sz="2400" b="1" i="1" dirty="0">
                <a:solidFill>
                  <a:schemeClr val="tx1"/>
                </a:solidFill>
              </a:rPr>
              <a:t>”. </a:t>
            </a:r>
            <a:endParaRPr lang="en-US" sz="2400" b="1" i="1" dirty="0" smtClean="0">
              <a:solidFill>
                <a:schemeClr val="tx1"/>
              </a:solidFill>
            </a:endParaRPr>
          </a:p>
          <a:p>
            <a:pPr marL="457200" indent="-457200">
              <a:buClrTx/>
              <a:buSzPct val="100000"/>
              <a:buFont typeface="+mj-lt"/>
              <a:buAutoNum type="alphaLcPeriod"/>
            </a:pPr>
            <a:r>
              <a:rPr lang="en-US" sz="2400" dirty="0" err="1" smtClean="0">
                <a:solidFill>
                  <a:schemeClr val="tx1"/>
                </a:solidFill>
              </a:rPr>
              <a:t>Kolom</a:t>
            </a:r>
            <a:r>
              <a:rPr lang="en-US" sz="2400" dirty="0" smtClean="0">
                <a:solidFill>
                  <a:schemeClr val="tx1"/>
                </a:solidFill>
              </a:rPr>
              <a:t> </a:t>
            </a:r>
            <a:r>
              <a:rPr lang="en-US" sz="2400" dirty="0" err="1">
                <a:solidFill>
                  <a:schemeClr val="tx1"/>
                </a:solidFill>
              </a:rPr>
              <a:t>tengah</a:t>
            </a:r>
            <a:r>
              <a:rPr lang="en-US" sz="2400" dirty="0">
                <a:solidFill>
                  <a:schemeClr val="tx1"/>
                </a:solidFill>
              </a:rPr>
              <a:t> (</a:t>
            </a:r>
            <a:r>
              <a:rPr lang="en-US" sz="2400" i="1" dirty="0">
                <a:solidFill>
                  <a:schemeClr val="tx1"/>
                </a:solidFill>
              </a:rPr>
              <a:t>central panel), </a:t>
            </a:r>
            <a:r>
              <a:rPr lang="en-US" sz="2400" i="1" dirty="0" err="1">
                <a:solidFill>
                  <a:schemeClr val="tx1"/>
                </a:solidFill>
              </a:rPr>
              <a:t>dipergunakan</a:t>
            </a:r>
            <a:r>
              <a:rPr lang="en-US" sz="2400" i="1" dirty="0">
                <a:solidFill>
                  <a:schemeClr val="tx1"/>
                </a:solidFill>
              </a:rPr>
              <a:t> </a:t>
            </a:r>
            <a:r>
              <a:rPr lang="en-US" sz="2400" i="1" dirty="0" err="1">
                <a:solidFill>
                  <a:schemeClr val="tx1"/>
                </a:solidFill>
              </a:rPr>
              <a:t>untuk</a:t>
            </a:r>
            <a:r>
              <a:rPr lang="en-US" sz="2400" i="1" dirty="0">
                <a:solidFill>
                  <a:schemeClr val="tx1"/>
                </a:solidFill>
              </a:rPr>
              <a:t> </a:t>
            </a:r>
            <a:r>
              <a:rPr lang="en-US" sz="2400" i="1" dirty="0" err="1" smtClean="0">
                <a:solidFill>
                  <a:schemeClr val="tx1"/>
                </a:solidFill>
              </a:rPr>
              <a:t>menampilkan</a:t>
            </a:r>
            <a:r>
              <a:rPr lang="en-US" sz="2400" i="1" dirty="0">
                <a:solidFill>
                  <a:schemeClr val="tx1"/>
                </a:solidFill>
              </a:rPr>
              <a:t> </a:t>
            </a:r>
            <a:r>
              <a:rPr lang="en-US" sz="2400" dirty="0" err="1" smtClean="0">
                <a:solidFill>
                  <a:schemeClr val="tx1"/>
                </a:solidFill>
              </a:rPr>
              <a:t>rincian</a:t>
            </a:r>
            <a:r>
              <a:rPr lang="en-US" sz="2400" dirty="0" smtClean="0">
                <a:solidFill>
                  <a:schemeClr val="tx1"/>
                </a:solidFill>
              </a:rPr>
              <a:t> </a:t>
            </a:r>
            <a:r>
              <a:rPr lang="en-US" sz="2400" dirty="0" err="1">
                <a:solidFill>
                  <a:schemeClr val="tx1"/>
                </a:solidFill>
              </a:rPr>
              <a:t>daftar</a:t>
            </a:r>
            <a:r>
              <a:rPr lang="en-US" sz="2400" dirty="0">
                <a:solidFill>
                  <a:schemeClr val="tx1"/>
                </a:solidFill>
              </a:rPr>
              <a:t> </a:t>
            </a:r>
            <a:r>
              <a:rPr lang="en-US" sz="2400" dirty="0" err="1">
                <a:solidFill>
                  <a:schemeClr val="tx1"/>
                </a:solidFill>
              </a:rPr>
              <a:t>sumber</a:t>
            </a:r>
            <a:r>
              <a:rPr lang="en-US" sz="2400" dirty="0">
                <a:solidFill>
                  <a:schemeClr val="tx1"/>
                </a:solidFill>
              </a:rPr>
              <a:t> </a:t>
            </a:r>
            <a:r>
              <a:rPr lang="en-US" sz="2400" dirty="0" err="1">
                <a:solidFill>
                  <a:schemeClr val="tx1"/>
                </a:solidFill>
              </a:rPr>
              <a:t>daya</a:t>
            </a:r>
            <a:r>
              <a:rPr lang="en-US" sz="2400" dirty="0">
                <a:solidFill>
                  <a:schemeClr val="tx1"/>
                </a:solidFill>
              </a:rPr>
              <a:t> </a:t>
            </a:r>
            <a:r>
              <a:rPr lang="en-US" sz="2400" dirty="0" err="1">
                <a:solidFill>
                  <a:schemeClr val="tx1"/>
                </a:solidFill>
              </a:rPr>
              <a:t>referensi</a:t>
            </a:r>
            <a:r>
              <a:rPr lang="en-US" sz="2400" dirty="0">
                <a:solidFill>
                  <a:schemeClr val="tx1"/>
                </a:solidFill>
              </a:rPr>
              <a:t> yang </a:t>
            </a:r>
            <a:r>
              <a:rPr lang="en-US" sz="2400" dirty="0" err="1">
                <a:solidFill>
                  <a:schemeClr val="tx1"/>
                </a:solidFill>
              </a:rPr>
              <a:t>dipilih</a:t>
            </a:r>
            <a:r>
              <a:rPr lang="en-US" sz="2400" dirty="0">
                <a:solidFill>
                  <a:schemeClr val="tx1"/>
                </a:solidFill>
              </a:rPr>
              <a:t> </a:t>
            </a:r>
            <a:r>
              <a:rPr lang="en-US" sz="2400" dirty="0" err="1">
                <a:solidFill>
                  <a:schemeClr val="tx1"/>
                </a:solidFill>
              </a:rPr>
              <a:t>pada</a:t>
            </a:r>
            <a:r>
              <a:rPr lang="en-US" sz="2400" dirty="0">
                <a:solidFill>
                  <a:schemeClr val="tx1"/>
                </a:solidFill>
              </a:rPr>
              <a:t> </a:t>
            </a:r>
            <a:r>
              <a:rPr lang="en-US" sz="2400" dirty="0" err="1">
                <a:solidFill>
                  <a:schemeClr val="tx1"/>
                </a:solidFill>
              </a:rPr>
              <a:t>kolom</a:t>
            </a:r>
            <a:r>
              <a:rPr lang="en-US" sz="2400" dirty="0">
                <a:solidFill>
                  <a:schemeClr val="tx1"/>
                </a:solidFill>
              </a:rPr>
              <a:t> </a:t>
            </a:r>
            <a:r>
              <a:rPr lang="en-US" sz="2400" dirty="0" err="1">
                <a:solidFill>
                  <a:schemeClr val="tx1"/>
                </a:solidFill>
              </a:rPr>
              <a:t>kiri</a:t>
            </a:r>
            <a:r>
              <a:rPr lang="en-US" sz="2400" dirty="0">
                <a:solidFill>
                  <a:schemeClr val="tx1"/>
                </a:solidFill>
              </a:rPr>
              <a:t>. </a:t>
            </a:r>
            <a:endParaRPr lang="en-US" sz="2400" dirty="0" smtClean="0">
              <a:solidFill>
                <a:schemeClr val="tx1"/>
              </a:solidFill>
            </a:endParaRPr>
          </a:p>
          <a:p>
            <a:pPr marL="457200" indent="-457200">
              <a:buClrTx/>
              <a:buSzPct val="100000"/>
              <a:buFont typeface="+mj-lt"/>
              <a:buAutoNum type="alphaLcPeriod"/>
            </a:pPr>
            <a:r>
              <a:rPr lang="sv-SE" sz="2400" dirty="0" smtClean="0">
                <a:solidFill>
                  <a:schemeClr val="tx1"/>
                </a:solidFill>
              </a:rPr>
              <a:t>Kolom </a:t>
            </a:r>
            <a:r>
              <a:rPr lang="sv-SE" sz="2400" dirty="0">
                <a:solidFill>
                  <a:schemeClr val="tx1"/>
                </a:solidFill>
              </a:rPr>
              <a:t>sebelah kanan (</a:t>
            </a:r>
            <a:r>
              <a:rPr lang="sv-SE" sz="2400" i="1" dirty="0">
                <a:solidFill>
                  <a:schemeClr val="tx1"/>
                </a:solidFill>
              </a:rPr>
              <a:t>right panel), dipergunakan </a:t>
            </a:r>
            <a:r>
              <a:rPr lang="sv-SE" sz="2400" i="1" dirty="0" smtClean="0">
                <a:solidFill>
                  <a:schemeClr val="tx1"/>
                </a:solidFill>
              </a:rPr>
              <a:t>untuk </a:t>
            </a:r>
            <a:r>
              <a:rPr lang="en-US" sz="2400" dirty="0" err="1" smtClean="0">
                <a:solidFill>
                  <a:schemeClr val="tx1"/>
                </a:solidFill>
              </a:rPr>
              <a:t>menampilkan</a:t>
            </a:r>
            <a:r>
              <a:rPr lang="en-US" sz="2400" dirty="0" smtClean="0">
                <a:solidFill>
                  <a:schemeClr val="tx1"/>
                </a:solidFill>
              </a:rPr>
              <a:t> </a:t>
            </a:r>
            <a:r>
              <a:rPr lang="en-US" sz="2400" dirty="0">
                <a:solidFill>
                  <a:schemeClr val="tx1"/>
                </a:solidFill>
              </a:rPr>
              <a:t>detail </a:t>
            </a:r>
            <a:r>
              <a:rPr lang="en-US" sz="2400" dirty="0" err="1">
                <a:solidFill>
                  <a:schemeClr val="tx1"/>
                </a:solidFill>
              </a:rPr>
              <a:t>informasi</a:t>
            </a:r>
            <a:r>
              <a:rPr lang="en-US" sz="2400" dirty="0">
                <a:solidFill>
                  <a:schemeClr val="tx1"/>
                </a:solidFill>
              </a:rPr>
              <a:t> </a:t>
            </a:r>
            <a:r>
              <a:rPr lang="en-US" sz="2400" dirty="0" err="1">
                <a:solidFill>
                  <a:schemeClr val="tx1"/>
                </a:solidFill>
              </a:rPr>
              <a:t>dari</a:t>
            </a:r>
            <a:r>
              <a:rPr lang="en-US" sz="2400" dirty="0">
                <a:solidFill>
                  <a:schemeClr val="tx1"/>
                </a:solidFill>
              </a:rPr>
              <a:t> </a:t>
            </a:r>
            <a:r>
              <a:rPr lang="en-US" sz="2400" dirty="0" err="1">
                <a:solidFill>
                  <a:schemeClr val="tx1"/>
                </a:solidFill>
              </a:rPr>
              <a:t>koleksi</a:t>
            </a:r>
            <a:r>
              <a:rPr lang="en-US" sz="2400" dirty="0">
                <a:solidFill>
                  <a:schemeClr val="tx1"/>
                </a:solidFill>
              </a:rPr>
              <a:t> </a:t>
            </a:r>
            <a:r>
              <a:rPr lang="en-US" sz="2400" dirty="0" err="1">
                <a:solidFill>
                  <a:schemeClr val="tx1"/>
                </a:solidFill>
              </a:rPr>
              <a:t>terpilih</a:t>
            </a:r>
            <a:r>
              <a:rPr lang="en-US" sz="2400" dirty="0">
                <a:solidFill>
                  <a:schemeClr val="tx1"/>
                </a:solidFill>
              </a:rPr>
              <a:t> di </a:t>
            </a:r>
            <a:r>
              <a:rPr lang="en-US" sz="2400" dirty="0" err="1">
                <a:solidFill>
                  <a:schemeClr val="tx1"/>
                </a:solidFill>
              </a:rPr>
              <a:t>kolom</a:t>
            </a:r>
            <a:r>
              <a:rPr lang="en-US" sz="2400" dirty="0">
                <a:solidFill>
                  <a:schemeClr val="tx1"/>
                </a:solidFill>
              </a:rPr>
              <a:t> </a:t>
            </a:r>
            <a:r>
              <a:rPr lang="en-US" sz="2400" dirty="0" err="1">
                <a:solidFill>
                  <a:schemeClr val="tx1"/>
                </a:solidFill>
              </a:rPr>
              <a:t>tengah</a:t>
            </a:r>
            <a:r>
              <a:rPr lang="en-US" sz="2400" dirty="0">
                <a:solidFill>
                  <a:schemeClr val="tx1"/>
                </a:solidFill>
              </a:rPr>
              <a:t>. </a:t>
            </a:r>
            <a:endParaRPr lang="en-US" sz="2400" dirty="0" smtClean="0">
              <a:solidFill>
                <a:schemeClr val="tx1"/>
              </a:solidFill>
            </a:endParaRPr>
          </a:p>
          <a:p>
            <a:pPr marL="457200" indent="-457200">
              <a:buClrTx/>
              <a:buSzPct val="100000"/>
              <a:buFont typeface="+mj-lt"/>
              <a:buAutoNum type="alphaLcPeriod"/>
            </a:pPr>
            <a:r>
              <a:rPr lang="en-US" sz="2400" dirty="0" err="1" smtClean="0">
                <a:solidFill>
                  <a:schemeClr val="tx1"/>
                </a:solidFill>
              </a:rPr>
              <a:t>Sedangkan</a:t>
            </a:r>
            <a:r>
              <a:rPr lang="en-US" sz="2400" dirty="0" smtClean="0">
                <a:solidFill>
                  <a:schemeClr val="tx1"/>
                </a:solidFill>
              </a:rPr>
              <a:t> </a:t>
            </a:r>
            <a:r>
              <a:rPr lang="en-US" sz="2400" dirty="0">
                <a:solidFill>
                  <a:schemeClr val="tx1"/>
                </a:solidFill>
              </a:rPr>
              <a:t>“</a:t>
            </a:r>
            <a:r>
              <a:rPr lang="en-US" sz="2400" b="1" dirty="0">
                <a:solidFill>
                  <a:schemeClr val="tx1"/>
                </a:solidFill>
              </a:rPr>
              <a:t>Toolbar” </a:t>
            </a:r>
            <a:r>
              <a:rPr lang="en-US" sz="2400" b="1" dirty="0" err="1">
                <a:solidFill>
                  <a:schemeClr val="tx1"/>
                </a:solidFill>
              </a:rPr>
              <a:t>berisi</a:t>
            </a:r>
            <a:r>
              <a:rPr lang="en-US" sz="2400" b="1" dirty="0">
                <a:solidFill>
                  <a:schemeClr val="tx1"/>
                </a:solidFill>
              </a:rPr>
              <a:t> </a:t>
            </a:r>
            <a:r>
              <a:rPr lang="en-US" sz="2400" b="1" dirty="0" err="1">
                <a:solidFill>
                  <a:schemeClr val="tx1"/>
                </a:solidFill>
              </a:rPr>
              <a:t>ikon</a:t>
            </a:r>
            <a:r>
              <a:rPr lang="en-US" sz="2400" b="1" dirty="0">
                <a:solidFill>
                  <a:schemeClr val="tx1"/>
                </a:solidFill>
              </a:rPr>
              <a:t> </a:t>
            </a:r>
            <a:r>
              <a:rPr lang="en-US" sz="2400" b="1" dirty="0" err="1">
                <a:solidFill>
                  <a:schemeClr val="tx1"/>
                </a:solidFill>
              </a:rPr>
              <a:t>untuk</a:t>
            </a:r>
            <a:r>
              <a:rPr lang="en-US" sz="2400" b="1" dirty="0">
                <a:solidFill>
                  <a:schemeClr val="tx1"/>
                </a:solidFill>
              </a:rPr>
              <a:t> </a:t>
            </a:r>
            <a:r>
              <a:rPr lang="en-US" sz="2400" b="1" dirty="0" err="1">
                <a:solidFill>
                  <a:schemeClr val="tx1"/>
                </a:solidFill>
              </a:rPr>
              <a:t>tugas-tugas</a:t>
            </a:r>
            <a:r>
              <a:rPr lang="en-US" sz="2400" b="1" dirty="0">
                <a:solidFill>
                  <a:schemeClr val="tx1"/>
                </a:solidFill>
              </a:rPr>
              <a:t> yang </a:t>
            </a:r>
            <a:r>
              <a:rPr lang="en-US" sz="2400" b="1" dirty="0" err="1">
                <a:solidFill>
                  <a:schemeClr val="tx1"/>
                </a:solidFill>
              </a:rPr>
              <a:t>bersifat</a:t>
            </a:r>
            <a:r>
              <a:rPr lang="en-US" sz="2400" b="1" dirty="0">
                <a:solidFill>
                  <a:schemeClr val="tx1"/>
                </a:solidFill>
              </a:rPr>
              <a:t> </a:t>
            </a:r>
            <a:r>
              <a:rPr lang="en-US" sz="2400" b="1" dirty="0" err="1" smtClean="0">
                <a:solidFill>
                  <a:schemeClr val="tx1"/>
                </a:solidFill>
              </a:rPr>
              <a:t>umum</a:t>
            </a:r>
            <a:r>
              <a:rPr lang="en-US" sz="2400" b="1" dirty="0" smtClean="0">
                <a:solidFill>
                  <a:schemeClr val="tx1"/>
                </a:solidFill>
              </a:rPr>
              <a:t>, </a:t>
            </a:r>
            <a:r>
              <a:rPr lang="en-US" sz="2400" dirty="0" err="1" smtClean="0">
                <a:solidFill>
                  <a:schemeClr val="tx1"/>
                </a:solidFill>
              </a:rPr>
              <a:t>seperti</a:t>
            </a:r>
            <a:r>
              <a:rPr lang="en-US" sz="2400" dirty="0" smtClean="0">
                <a:solidFill>
                  <a:schemeClr val="tx1"/>
                </a:solidFill>
              </a:rPr>
              <a:t> </a:t>
            </a:r>
            <a:r>
              <a:rPr lang="en-US" sz="2400" dirty="0" err="1">
                <a:solidFill>
                  <a:schemeClr val="tx1"/>
                </a:solidFill>
              </a:rPr>
              <a:t>menambah</a:t>
            </a:r>
            <a:r>
              <a:rPr lang="en-US" sz="2400" dirty="0">
                <a:solidFill>
                  <a:schemeClr val="tx1"/>
                </a:solidFill>
              </a:rPr>
              <a:t> </a:t>
            </a:r>
            <a:r>
              <a:rPr lang="en-US" sz="2400" dirty="0" err="1">
                <a:solidFill>
                  <a:schemeClr val="tx1"/>
                </a:solidFill>
              </a:rPr>
              <a:t>dan</a:t>
            </a:r>
            <a:r>
              <a:rPr lang="en-US" sz="2400" dirty="0">
                <a:solidFill>
                  <a:schemeClr val="tx1"/>
                </a:solidFill>
              </a:rPr>
              <a:t> </a:t>
            </a:r>
            <a:r>
              <a:rPr lang="en-US" sz="2400" dirty="0" err="1">
                <a:solidFill>
                  <a:schemeClr val="tx1"/>
                </a:solidFill>
              </a:rPr>
              <a:t>menghapus</a:t>
            </a:r>
            <a:r>
              <a:rPr lang="en-US" sz="2400" dirty="0">
                <a:solidFill>
                  <a:schemeClr val="tx1"/>
                </a:solidFill>
              </a:rPr>
              <a:t> </a:t>
            </a:r>
            <a:r>
              <a:rPr lang="en-US" sz="2400" dirty="0" err="1">
                <a:solidFill>
                  <a:schemeClr val="tx1"/>
                </a:solidFill>
              </a:rPr>
              <a:t>dokumen</a:t>
            </a:r>
            <a:r>
              <a:rPr lang="en-US" sz="2400" dirty="0">
                <a:solidFill>
                  <a:schemeClr val="tx1"/>
                </a:solidFill>
              </a:rPr>
              <a:t>, </a:t>
            </a:r>
            <a:r>
              <a:rPr lang="en-US" sz="2400" dirty="0" err="1">
                <a:solidFill>
                  <a:schemeClr val="tx1"/>
                </a:solidFill>
              </a:rPr>
              <a:t>melakukan</a:t>
            </a:r>
            <a:r>
              <a:rPr lang="en-US" sz="2400" dirty="0">
                <a:solidFill>
                  <a:schemeClr val="tx1"/>
                </a:solidFill>
              </a:rPr>
              <a:t> </a:t>
            </a:r>
            <a:r>
              <a:rPr lang="en-US" sz="2400" dirty="0" err="1" smtClean="0">
                <a:solidFill>
                  <a:schemeClr val="tx1"/>
                </a:solidFill>
              </a:rPr>
              <a:t>sinkronisasi</a:t>
            </a:r>
            <a:r>
              <a:rPr lang="en-US" sz="2400" dirty="0">
                <a:solidFill>
                  <a:schemeClr val="tx1"/>
                </a:solidFill>
              </a:rPr>
              <a:t> </a:t>
            </a:r>
            <a:r>
              <a:rPr lang="en-US" sz="2400" dirty="0" err="1" smtClean="0">
                <a:solidFill>
                  <a:schemeClr val="tx1"/>
                </a:solidFill>
              </a:rPr>
              <a:t>dan</a:t>
            </a:r>
            <a:r>
              <a:rPr lang="en-US" sz="2400" dirty="0" smtClean="0">
                <a:solidFill>
                  <a:schemeClr val="tx1"/>
                </a:solidFill>
              </a:rPr>
              <a:t> </a:t>
            </a:r>
            <a:r>
              <a:rPr lang="en-US" sz="2400" dirty="0" err="1">
                <a:solidFill>
                  <a:schemeClr val="tx1"/>
                </a:solidFill>
              </a:rPr>
              <a:t>sebagainya</a:t>
            </a:r>
            <a:r>
              <a:rPr lang="en-US" sz="2400" dirty="0">
                <a:solidFill>
                  <a:schemeClr val="tx1"/>
                </a:solidFill>
              </a:rPr>
              <a:t>.  Kita </a:t>
            </a:r>
            <a:r>
              <a:rPr lang="en-US" sz="2400" dirty="0" err="1">
                <a:solidFill>
                  <a:schemeClr val="tx1"/>
                </a:solidFill>
              </a:rPr>
              <a:t>juga</a:t>
            </a:r>
            <a:r>
              <a:rPr lang="en-US" sz="2400" dirty="0">
                <a:solidFill>
                  <a:schemeClr val="tx1"/>
                </a:solidFill>
              </a:rPr>
              <a:t> </a:t>
            </a:r>
            <a:r>
              <a:rPr lang="en-US" sz="2400" dirty="0" err="1">
                <a:solidFill>
                  <a:schemeClr val="tx1"/>
                </a:solidFill>
              </a:rPr>
              <a:t>dapat</a:t>
            </a:r>
            <a:r>
              <a:rPr lang="en-US" sz="2400" dirty="0">
                <a:solidFill>
                  <a:schemeClr val="tx1"/>
                </a:solidFill>
              </a:rPr>
              <a:t> </a:t>
            </a:r>
            <a:r>
              <a:rPr lang="en-US" sz="2400" dirty="0" err="1">
                <a:solidFill>
                  <a:schemeClr val="tx1"/>
                </a:solidFill>
              </a:rPr>
              <a:t>melakukan</a:t>
            </a:r>
            <a:r>
              <a:rPr lang="en-US" sz="2400" dirty="0">
                <a:solidFill>
                  <a:schemeClr val="tx1"/>
                </a:solidFill>
              </a:rPr>
              <a:t> ‘</a:t>
            </a:r>
            <a:r>
              <a:rPr lang="en-US" sz="2400" i="1" dirty="0">
                <a:solidFill>
                  <a:schemeClr val="tx1"/>
                </a:solidFill>
              </a:rPr>
              <a:t>drag and drop” </a:t>
            </a:r>
            <a:r>
              <a:rPr lang="en-US" sz="2400" i="1" dirty="0" err="1" smtClean="0">
                <a:solidFill>
                  <a:schemeClr val="tx1"/>
                </a:solidFill>
              </a:rPr>
              <a:t>maupun</a:t>
            </a:r>
            <a:r>
              <a:rPr lang="en-US" sz="2400" i="1" dirty="0">
                <a:solidFill>
                  <a:schemeClr val="tx1"/>
                </a:solidFill>
              </a:rPr>
              <a:t> </a:t>
            </a:r>
            <a:r>
              <a:rPr lang="en-US" sz="2400" dirty="0" smtClean="0">
                <a:solidFill>
                  <a:schemeClr val="tx1"/>
                </a:solidFill>
              </a:rPr>
              <a:t>“</a:t>
            </a:r>
            <a:r>
              <a:rPr lang="en-US" sz="2400" i="1" dirty="0" smtClean="0">
                <a:solidFill>
                  <a:schemeClr val="tx1"/>
                </a:solidFill>
              </a:rPr>
              <a:t>right </a:t>
            </a:r>
            <a:r>
              <a:rPr lang="en-US" sz="2400" i="1" dirty="0">
                <a:solidFill>
                  <a:schemeClr val="tx1"/>
                </a:solidFill>
              </a:rPr>
              <a:t>click”.</a:t>
            </a:r>
            <a:endParaRPr lang="en-US" sz="2400" dirty="0">
              <a:solidFill>
                <a:schemeClr val="tx1"/>
              </a:solidFill>
            </a:endParaRPr>
          </a:p>
        </p:txBody>
      </p:sp>
      <p:pic>
        <p:nvPicPr>
          <p:cNvPr id="4" name="Picture 3"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5" name="Picture 4"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6" name="Picture 5"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47218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466916" cy="1320800"/>
          </a:xfrm>
        </p:spPr>
        <p:txBody>
          <a:bodyPr>
            <a:noAutofit/>
          </a:bodyPr>
          <a:lstStyle/>
          <a:p>
            <a:pPr algn="just"/>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6</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mengaktifkan</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MS Word,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perlu</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terlebih</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dulu</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b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menginstall</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plug in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caranya</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menu Tools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pilik</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Install MS </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Word Plug In”.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Tunggu</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sampai</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proses install plug in </a:t>
            </a:r>
            <a:r>
              <a:rPr lang="en-US" sz="22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selesai</a:t>
            </a:r>
            <a:r>
              <a:rPr lang="en-US" sz="22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Tujuannya</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sebagai</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aplikasi</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pembuat</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sitasi</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daftar</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pustaka</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MS Word</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pic>
        <p:nvPicPr>
          <p:cNvPr id="5" name="Picture 4"/>
          <p:cNvPicPr>
            <a:picLocks noChangeAspect="1"/>
          </p:cNvPicPr>
          <p:nvPr/>
        </p:nvPicPr>
        <p:blipFill rotWithShape="1">
          <a:blip r:embed="rId2"/>
          <a:srcRect l="31259" t="17187" r="28185" b="22136"/>
          <a:stretch/>
        </p:blipFill>
        <p:spPr>
          <a:xfrm>
            <a:off x="5548842" y="2260324"/>
            <a:ext cx="4871508" cy="3653474"/>
          </a:xfrm>
          <a:prstGeom prst="rect">
            <a:avLst/>
          </a:prstGeom>
        </p:spPr>
      </p:pic>
      <p:pic>
        <p:nvPicPr>
          <p:cNvPr id="7" name="Picture 6"/>
          <p:cNvPicPr>
            <a:picLocks noChangeAspect="1"/>
          </p:cNvPicPr>
          <p:nvPr/>
        </p:nvPicPr>
        <p:blipFill rotWithShape="1">
          <a:blip r:embed="rId3"/>
          <a:srcRect r="57320" b="56771"/>
          <a:stretch/>
        </p:blipFill>
        <p:spPr>
          <a:xfrm>
            <a:off x="677335" y="2260324"/>
            <a:ext cx="4694952" cy="3653474"/>
          </a:xfrm>
          <a:prstGeom prst="rect">
            <a:avLst/>
          </a:prstGeom>
        </p:spPr>
      </p:pic>
      <p:pic>
        <p:nvPicPr>
          <p:cNvPr id="8" name="Picture 7" descr="Next-icon.png">
            <a:hlinkClick r:id="" action="ppaction://hlinkshowjump?jump=nextslide"/>
          </p:cNvPr>
          <p:cNvPicPr>
            <a:picLocks noChangeAspect="1"/>
          </p:cNvPicPr>
          <p:nvPr/>
        </p:nvPicPr>
        <p:blipFill>
          <a:blip r:embed="rId4" cstate="print"/>
          <a:stretch>
            <a:fillRect/>
          </a:stretch>
        </p:blipFill>
        <p:spPr>
          <a:xfrm>
            <a:off x="11271355" y="6143644"/>
            <a:ext cx="714356" cy="714356"/>
          </a:xfrm>
          <a:prstGeom prst="rect">
            <a:avLst/>
          </a:prstGeom>
        </p:spPr>
      </p:pic>
      <p:pic>
        <p:nvPicPr>
          <p:cNvPr id="9" name="Picture 8" descr="home.png">
            <a:hlinkClick r:id="" action="ppaction://hlinkshowjump?jump=firstslide"/>
          </p:cNvPr>
          <p:cNvPicPr>
            <a:picLocks noChangeAspect="1"/>
          </p:cNvPicPr>
          <p:nvPr/>
        </p:nvPicPr>
        <p:blipFill>
          <a:blip r:embed="rId5" cstate="print"/>
          <a:stretch>
            <a:fillRect/>
          </a:stretch>
        </p:blipFill>
        <p:spPr>
          <a:xfrm>
            <a:off x="9413967" y="6072206"/>
            <a:ext cx="928694" cy="928694"/>
          </a:xfrm>
          <a:prstGeom prst="rect">
            <a:avLst/>
          </a:prstGeom>
        </p:spPr>
      </p:pic>
      <p:pic>
        <p:nvPicPr>
          <p:cNvPr id="10" name="Picture 9" descr="Next-icon.png">
            <a:hlinkClick r:id="" action="ppaction://hlinkshowjump?jump=previousslide"/>
          </p:cNvPr>
          <p:cNvPicPr>
            <a:picLocks noChangeAspect="1"/>
          </p:cNvPicPr>
          <p:nvPr/>
        </p:nvPicPr>
        <p:blipFill>
          <a:blip r:embed="rId4"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82678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Fitur</a:t>
            </a:r>
            <a:r>
              <a:rPr lang="en-US" dirty="0" smtClean="0"/>
              <a:t> </a:t>
            </a:r>
            <a:r>
              <a:rPr lang="en-US" dirty="0" err="1" smtClean="0"/>
              <a:t>Andalan</a:t>
            </a:r>
            <a:r>
              <a:rPr lang="en-US" dirty="0" smtClean="0"/>
              <a:t> </a:t>
            </a:r>
            <a:r>
              <a:rPr lang="en-US" dirty="0" err="1" smtClean="0"/>
              <a:t>Mendeley</a:t>
            </a:r>
            <a:endParaRPr lang="en-US" dirty="0"/>
          </a:p>
        </p:txBody>
      </p:sp>
      <p:sp>
        <p:nvSpPr>
          <p:cNvPr id="3" name="Content Placeholder 2"/>
          <p:cNvSpPr>
            <a:spLocks noGrp="1"/>
          </p:cNvSpPr>
          <p:nvPr>
            <p:ph idx="1"/>
          </p:nvPr>
        </p:nvSpPr>
        <p:spPr>
          <a:xfrm>
            <a:off x="587182" y="1426493"/>
            <a:ext cx="8596668" cy="3880773"/>
          </a:xfrm>
        </p:spPr>
        <p:txBody>
          <a:bodyPr>
            <a:noAutofit/>
          </a:bodyPr>
          <a:lstStyle/>
          <a:p>
            <a:r>
              <a:rPr lang="en-US" dirty="0" err="1">
                <a:solidFill>
                  <a:schemeClr val="tx1"/>
                </a:solidFill>
              </a:rPr>
              <a:t>Beberapa</a:t>
            </a:r>
            <a:r>
              <a:rPr lang="en-US" dirty="0">
                <a:solidFill>
                  <a:schemeClr val="tx1"/>
                </a:solidFill>
              </a:rPr>
              <a:t> </a:t>
            </a:r>
            <a:r>
              <a:rPr lang="en-US" dirty="0" err="1">
                <a:solidFill>
                  <a:schemeClr val="tx1"/>
                </a:solidFill>
              </a:rPr>
              <a:t>fitur</a:t>
            </a:r>
            <a:r>
              <a:rPr lang="en-US" dirty="0">
                <a:solidFill>
                  <a:schemeClr val="tx1"/>
                </a:solidFill>
              </a:rPr>
              <a:t> yang </a:t>
            </a:r>
            <a:r>
              <a:rPr lang="en-US" dirty="0" err="1">
                <a:solidFill>
                  <a:schemeClr val="tx1"/>
                </a:solidFill>
              </a:rPr>
              <a:t>menjadi</a:t>
            </a:r>
            <a:r>
              <a:rPr lang="en-US" dirty="0">
                <a:solidFill>
                  <a:schemeClr val="tx1"/>
                </a:solidFill>
              </a:rPr>
              <a:t> </a:t>
            </a:r>
            <a:r>
              <a:rPr lang="en-US" dirty="0" err="1">
                <a:solidFill>
                  <a:schemeClr val="tx1"/>
                </a:solidFill>
              </a:rPr>
              <a:t>andalan</a:t>
            </a:r>
            <a:r>
              <a:rPr lang="en-US" dirty="0">
                <a:solidFill>
                  <a:schemeClr val="tx1"/>
                </a:solidFill>
              </a:rPr>
              <a:t> </a:t>
            </a:r>
            <a:r>
              <a:rPr lang="en-US" dirty="0" err="1">
                <a:solidFill>
                  <a:schemeClr val="tx1"/>
                </a:solidFill>
              </a:rPr>
              <a:t>Mendeley</a:t>
            </a:r>
            <a:r>
              <a:rPr lang="en-US" dirty="0">
                <a:solidFill>
                  <a:schemeClr val="tx1"/>
                </a:solidFill>
              </a:rPr>
              <a:t> </a:t>
            </a:r>
            <a:r>
              <a:rPr lang="en-US" dirty="0" err="1">
                <a:solidFill>
                  <a:schemeClr val="tx1"/>
                </a:solidFill>
              </a:rPr>
              <a:t>antara</a:t>
            </a:r>
            <a:r>
              <a:rPr lang="en-US" dirty="0">
                <a:solidFill>
                  <a:schemeClr val="tx1"/>
                </a:solidFill>
              </a:rPr>
              <a:t> lain: </a:t>
            </a:r>
          </a:p>
          <a:p>
            <a:r>
              <a:rPr lang="en-US" dirty="0">
                <a:solidFill>
                  <a:schemeClr val="tx1"/>
                </a:solidFill>
              </a:rPr>
              <a:t> </a:t>
            </a:r>
            <a:r>
              <a:rPr lang="en-US" dirty="0" err="1">
                <a:solidFill>
                  <a:schemeClr val="tx1"/>
                </a:solidFill>
              </a:rPr>
              <a:t>Dapat</a:t>
            </a:r>
            <a:r>
              <a:rPr lang="en-US" dirty="0">
                <a:solidFill>
                  <a:schemeClr val="tx1"/>
                </a:solidFill>
              </a:rPr>
              <a:t> </a:t>
            </a:r>
            <a:r>
              <a:rPr lang="en-US" dirty="0" err="1">
                <a:solidFill>
                  <a:schemeClr val="tx1"/>
                </a:solidFill>
              </a:rPr>
              <a:t>berjalan</a:t>
            </a:r>
            <a:r>
              <a:rPr lang="en-US" dirty="0">
                <a:solidFill>
                  <a:schemeClr val="tx1"/>
                </a:solidFill>
              </a:rPr>
              <a:t> </a:t>
            </a:r>
            <a:r>
              <a:rPr lang="en-US" dirty="0" err="1">
                <a:solidFill>
                  <a:schemeClr val="tx1"/>
                </a:solidFill>
              </a:rPr>
              <a:t>pada</a:t>
            </a:r>
            <a:r>
              <a:rPr lang="en-US" dirty="0">
                <a:solidFill>
                  <a:schemeClr val="tx1"/>
                </a:solidFill>
              </a:rPr>
              <a:t> MS Windows, Mac, </a:t>
            </a:r>
            <a:r>
              <a:rPr lang="en-US" dirty="0" err="1">
                <a:solidFill>
                  <a:schemeClr val="tx1"/>
                </a:solidFill>
              </a:rPr>
              <a:t>ataupun</a:t>
            </a:r>
            <a:r>
              <a:rPr lang="en-US" dirty="0">
                <a:solidFill>
                  <a:schemeClr val="tx1"/>
                </a:solidFill>
              </a:rPr>
              <a:t> Linux. </a:t>
            </a:r>
          </a:p>
          <a:p>
            <a:r>
              <a:rPr lang="en-US" dirty="0">
                <a:solidFill>
                  <a:schemeClr val="tx1"/>
                </a:solidFill>
              </a:rPr>
              <a:t> </a:t>
            </a:r>
            <a:r>
              <a:rPr lang="en-US" dirty="0" err="1">
                <a:solidFill>
                  <a:schemeClr val="tx1"/>
                </a:solidFill>
              </a:rPr>
              <a:t>Menampilkan</a:t>
            </a:r>
            <a:r>
              <a:rPr lang="en-US" dirty="0">
                <a:solidFill>
                  <a:schemeClr val="tx1"/>
                </a:solidFill>
              </a:rPr>
              <a:t> metadata </a:t>
            </a:r>
            <a:r>
              <a:rPr lang="en-US" dirty="0" err="1">
                <a:solidFill>
                  <a:schemeClr val="tx1"/>
                </a:solidFill>
              </a:rPr>
              <a:t>dari</a:t>
            </a:r>
            <a:r>
              <a:rPr lang="en-US" dirty="0">
                <a:solidFill>
                  <a:schemeClr val="tx1"/>
                </a:solidFill>
              </a:rPr>
              <a:t> </a:t>
            </a:r>
            <a:r>
              <a:rPr lang="en-US" dirty="0" err="1">
                <a:solidFill>
                  <a:schemeClr val="tx1"/>
                </a:solidFill>
              </a:rPr>
              <a:t>sebuah</a:t>
            </a:r>
            <a:r>
              <a:rPr lang="en-US" dirty="0">
                <a:solidFill>
                  <a:schemeClr val="tx1"/>
                </a:solidFill>
              </a:rPr>
              <a:t> file PDF </a:t>
            </a:r>
            <a:r>
              <a:rPr lang="en-US" dirty="0" err="1">
                <a:solidFill>
                  <a:schemeClr val="tx1"/>
                </a:solidFill>
              </a:rPr>
              <a:t>secara</a:t>
            </a:r>
            <a:r>
              <a:rPr lang="en-US" dirty="0">
                <a:solidFill>
                  <a:schemeClr val="tx1"/>
                </a:solidFill>
              </a:rPr>
              <a:t> </a:t>
            </a:r>
            <a:r>
              <a:rPr lang="en-US" dirty="0" err="1">
                <a:solidFill>
                  <a:schemeClr val="tx1"/>
                </a:solidFill>
              </a:rPr>
              <a:t>otomatis</a:t>
            </a:r>
            <a:r>
              <a:rPr lang="en-US" dirty="0">
                <a:solidFill>
                  <a:schemeClr val="tx1"/>
                </a:solidFill>
              </a:rPr>
              <a:t>. </a:t>
            </a:r>
          </a:p>
          <a:p>
            <a:r>
              <a:rPr lang="en-US" dirty="0">
                <a:solidFill>
                  <a:schemeClr val="tx1"/>
                </a:solidFill>
              </a:rPr>
              <a:t> </a:t>
            </a:r>
            <a:r>
              <a:rPr lang="en-US" i="1" dirty="0">
                <a:solidFill>
                  <a:schemeClr val="tx1"/>
                </a:solidFill>
              </a:rPr>
              <a:t>Backup </a:t>
            </a:r>
            <a:r>
              <a:rPr lang="en-US" i="1" dirty="0" err="1">
                <a:solidFill>
                  <a:schemeClr val="tx1"/>
                </a:solidFill>
              </a:rPr>
              <a:t>dan</a:t>
            </a:r>
            <a:r>
              <a:rPr lang="en-US" i="1" dirty="0">
                <a:solidFill>
                  <a:schemeClr val="tx1"/>
                </a:solidFill>
              </a:rPr>
              <a:t> </a:t>
            </a:r>
            <a:r>
              <a:rPr lang="en-US" i="1" dirty="0" err="1">
                <a:solidFill>
                  <a:schemeClr val="tx1"/>
                </a:solidFill>
              </a:rPr>
              <a:t>sinkronisasi</a:t>
            </a:r>
            <a:r>
              <a:rPr lang="en-US" i="1" dirty="0">
                <a:solidFill>
                  <a:schemeClr val="tx1"/>
                </a:solidFill>
              </a:rPr>
              <a:t> data </a:t>
            </a:r>
            <a:r>
              <a:rPr lang="en-US" i="1" dirty="0" err="1">
                <a:solidFill>
                  <a:schemeClr val="tx1"/>
                </a:solidFill>
              </a:rPr>
              <a:t>dari</a:t>
            </a:r>
            <a:r>
              <a:rPr lang="en-US" i="1" dirty="0">
                <a:solidFill>
                  <a:schemeClr val="tx1"/>
                </a:solidFill>
              </a:rPr>
              <a:t> </a:t>
            </a:r>
            <a:r>
              <a:rPr lang="en-US" i="1" dirty="0" err="1">
                <a:solidFill>
                  <a:schemeClr val="tx1"/>
                </a:solidFill>
              </a:rPr>
              <a:t>beberapa</a:t>
            </a:r>
            <a:r>
              <a:rPr lang="en-US" i="1" dirty="0">
                <a:solidFill>
                  <a:schemeClr val="tx1"/>
                </a:solidFill>
              </a:rPr>
              <a:t> </a:t>
            </a:r>
            <a:r>
              <a:rPr lang="en-US" i="1" dirty="0" err="1">
                <a:solidFill>
                  <a:schemeClr val="tx1"/>
                </a:solidFill>
              </a:rPr>
              <a:t>komputer</a:t>
            </a:r>
            <a:r>
              <a:rPr lang="en-US" i="1" dirty="0">
                <a:solidFill>
                  <a:schemeClr val="tx1"/>
                </a:solidFill>
              </a:rPr>
              <a:t> </a:t>
            </a:r>
            <a:r>
              <a:rPr lang="en-US" i="1" dirty="0" err="1">
                <a:solidFill>
                  <a:schemeClr val="tx1"/>
                </a:solidFill>
              </a:rPr>
              <a:t>dengan</a:t>
            </a:r>
            <a:r>
              <a:rPr lang="en-US" i="1" dirty="0">
                <a:solidFill>
                  <a:schemeClr val="tx1"/>
                </a:solidFill>
              </a:rPr>
              <a:t> </a:t>
            </a:r>
            <a:r>
              <a:rPr lang="en-US" i="1" dirty="0" err="1" smtClean="0">
                <a:solidFill>
                  <a:schemeClr val="tx1"/>
                </a:solidFill>
              </a:rPr>
              <a:t>akun</a:t>
            </a:r>
            <a:r>
              <a:rPr lang="en-US" i="1" dirty="0">
                <a:solidFill>
                  <a:schemeClr val="tx1"/>
                </a:solidFill>
              </a:rPr>
              <a:t> </a:t>
            </a:r>
            <a:r>
              <a:rPr lang="en-US" i="1" dirty="0" smtClean="0">
                <a:solidFill>
                  <a:schemeClr val="tx1"/>
                </a:solidFill>
              </a:rPr>
              <a:t>online</a:t>
            </a:r>
            <a:r>
              <a:rPr lang="en-US" i="1" dirty="0">
                <a:solidFill>
                  <a:schemeClr val="tx1"/>
                </a:solidFill>
              </a:rPr>
              <a:t>. </a:t>
            </a:r>
          </a:p>
          <a:p>
            <a:r>
              <a:rPr lang="en-US" dirty="0">
                <a:solidFill>
                  <a:schemeClr val="tx1"/>
                </a:solidFill>
              </a:rPr>
              <a:t> </a:t>
            </a:r>
            <a:r>
              <a:rPr lang="en-US" i="1" dirty="0">
                <a:solidFill>
                  <a:schemeClr val="tx1"/>
                </a:solidFill>
              </a:rPr>
              <a:t>Smart filtering </a:t>
            </a:r>
            <a:r>
              <a:rPr lang="en-US" i="1" dirty="0" err="1">
                <a:solidFill>
                  <a:schemeClr val="tx1"/>
                </a:solidFill>
              </a:rPr>
              <a:t>dan</a:t>
            </a:r>
            <a:r>
              <a:rPr lang="en-US" i="1" dirty="0">
                <a:solidFill>
                  <a:schemeClr val="tx1"/>
                </a:solidFill>
              </a:rPr>
              <a:t> tagging. </a:t>
            </a:r>
          </a:p>
          <a:p>
            <a:r>
              <a:rPr lang="en-US" dirty="0">
                <a:solidFill>
                  <a:schemeClr val="tx1"/>
                </a:solidFill>
              </a:rPr>
              <a:t> PDF </a:t>
            </a:r>
            <a:r>
              <a:rPr lang="en-US" i="1" dirty="0">
                <a:solidFill>
                  <a:schemeClr val="tx1"/>
                </a:solidFill>
              </a:rPr>
              <a:t>viewer </a:t>
            </a:r>
            <a:r>
              <a:rPr lang="en-US" i="1" dirty="0" err="1">
                <a:solidFill>
                  <a:schemeClr val="tx1"/>
                </a:solidFill>
              </a:rPr>
              <a:t>dengan</a:t>
            </a:r>
            <a:r>
              <a:rPr lang="en-US" i="1" dirty="0">
                <a:solidFill>
                  <a:schemeClr val="tx1"/>
                </a:solidFill>
              </a:rPr>
              <a:t> </a:t>
            </a:r>
            <a:r>
              <a:rPr lang="en-US" i="1" dirty="0" err="1">
                <a:solidFill>
                  <a:schemeClr val="tx1"/>
                </a:solidFill>
              </a:rPr>
              <a:t>kemampuan</a:t>
            </a:r>
            <a:r>
              <a:rPr lang="en-US" i="1" dirty="0">
                <a:solidFill>
                  <a:schemeClr val="tx1"/>
                </a:solidFill>
              </a:rPr>
              <a:t> </a:t>
            </a:r>
            <a:r>
              <a:rPr lang="en-US" i="1" dirty="0" err="1">
                <a:solidFill>
                  <a:schemeClr val="tx1"/>
                </a:solidFill>
              </a:rPr>
              <a:t>anotasi</a:t>
            </a:r>
            <a:r>
              <a:rPr lang="en-US" i="1" dirty="0">
                <a:solidFill>
                  <a:schemeClr val="tx1"/>
                </a:solidFill>
              </a:rPr>
              <a:t> </a:t>
            </a:r>
            <a:r>
              <a:rPr lang="en-US" i="1" dirty="0" err="1">
                <a:solidFill>
                  <a:schemeClr val="tx1"/>
                </a:solidFill>
              </a:rPr>
              <a:t>dan</a:t>
            </a:r>
            <a:r>
              <a:rPr lang="en-US" i="1" dirty="0">
                <a:solidFill>
                  <a:schemeClr val="tx1"/>
                </a:solidFill>
              </a:rPr>
              <a:t> highlighting. </a:t>
            </a:r>
          </a:p>
          <a:p>
            <a:r>
              <a:rPr lang="en-US" dirty="0">
                <a:solidFill>
                  <a:schemeClr val="tx1"/>
                </a:solidFill>
              </a:rPr>
              <a:t> </a:t>
            </a:r>
            <a:r>
              <a:rPr lang="en-US" dirty="0" err="1">
                <a:solidFill>
                  <a:schemeClr val="tx1"/>
                </a:solidFill>
              </a:rPr>
              <a:t>Impor</a:t>
            </a:r>
            <a:r>
              <a:rPr lang="en-US" dirty="0">
                <a:solidFill>
                  <a:schemeClr val="tx1"/>
                </a:solidFill>
              </a:rPr>
              <a:t> </a:t>
            </a:r>
            <a:r>
              <a:rPr lang="en-US" dirty="0" err="1">
                <a:solidFill>
                  <a:schemeClr val="tx1"/>
                </a:solidFill>
              </a:rPr>
              <a:t>dokumen</a:t>
            </a:r>
            <a:r>
              <a:rPr lang="en-US" dirty="0">
                <a:solidFill>
                  <a:schemeClr val="tx1"/>
                </a:solidFill>
              </a:rPr>
              <a:t> </a:t>
            </a:r>
            <a:r>
              <a:rPr lang="en-US" dirty="0" err="1">
                <a:solidFill>
                  <a:schemeClr val="tx1"/>
                </a:solidFill>
              </a:rPr>
              <a:t>dan</a:t>
            </a:r>
            <a:r>
              <a:rPr lang="en-US" dirty="0">
                <a:solidFill>
                  <a:schemeClr val="tx1"/>
                </a:solidFill>
              </a:rPr>
              <a:t> </a:t>
            </a:r>
            <a:r>
              <a:rPr lang="en-US" dirty="0" err="1">
                <a:solidFill>
                  <a:schemeClr val="tx1"/>
                </a:solidFill>
              </a:rPr>
              <a:t>makalah</a:t>
            </a:r>
            <a:r>
              <a:rPr lang="en-US" dirty="0">
                <a:solidFill>
                  <a:schemeClr val="tx1"/>
                </a:solidFill>
              </a:rPr>
              <a:t> </a:t>
            </a:r>
            <a:r>
              <a:rPr lang="en-US" dirty="0" err="1">
                <a:solidFill>
                  <a:schemeClr val="tx1"/>
                </a:solidFill>
              </a:rPr>
              <a:t>penelitian</a:t>
            </a:r>
            <a:r>
              <a:rPr lang="en-US" dirty="0">
                <a:solidFill>
                  <a:schemeClr val="tx1"/>
                </a:solidFill>
              </a:rPr>
              <a:t> </a:t>
            </a:r>
            <a:r>
              <a:rPr lang="en-US" dirty="0" err="1">
                <a:solidFill>
                  <a:schemeClr val="tx1"/>
                </a:solidFill>
              </a:rPr>
              <a:t>dari</a:t>
            </a:r>
            <a:r>
              <a:rPr lang="en-US" dirty="0">
                <a:solidFill>
                  <a:schemeClr val="tx1"/>
                </a:solidFill>
              </a:rPr>
              <a:t> </a:t>
            </a:r>
            <a:r>
              <a:rPr lang="en-US" dirty="0" err="1">
                <a:solidFill>
                  <a:schemeClr val="tx1"/>
                </a:solidFill>
              </a:rPr>
              <a:t>situs-situs</a:t>
            </a:r>
            <a:r>
              <a:rPr lang="en-US" dirty="0">
                <a:solidFill>
                  <a:schemeClr val="tx1"/>
                </a:solidFill>
              </a:rPr>
              <a:t> </a:t>
            </a:r>
            <a:r>
              <a:rPr lang="en-US" dirty="0" err="1">
                <a:solidFill>
                  <a:schemeClr val="tx1"/>
                </a:solidFill>
              </a:rPr>
              <a:t>eksternal</a:t>
            </a:r>
            <a:endParaRPr lang="en-US" dirty="0">
              <a:solidFill>
                <a:schemeClr val="tx1"/>
              </a:solidFill>
            </a:endParaRPr>
          </a:p>
          <a:p>
            <a:r>
              <a:rPr lang="en-US" dirty="0">
                <a:solidFill>
                  <a:schemeClr val="tx1"/>
                </a:solidFill>
              </a:rPr>
              <a:t>(</a:t>
            </a:r>
            <a:r>
              <a:rPr lang="en-US" dirty="0" err="1">
                <a:solidFill>
                  <a:schemeClr val="tx1"/>
                </a:solidFill>
              </a:rPr>
              <a:t>misalnya</a:t>
            </a:r>
            <a:r>
              <a:rPr lang="en-US" dirty="0">
                <a:solidFill>
                  <a:schemeClr val="tx1"/>
                </a:solidFill>
              </a:rPr>
              <a:t> PubMed, Google Scholar, </a:t>
            </a:r>
            <a:r>
              <a:rPr lang="en-US" dirty="0" err="1">
                <a:solidFill>
                  <a:schemeClr val="tx1"/>
                </a:solidFill>
              </a:rPr>
              <a:t>arXiv</a:t>
            </a:r>
            <a:r>
              <a:rPr lang="en-US" dirty="0">
                <a:solidFill>
                  <a:schemeClr val="tx1"/>
                </a:solidFill>
              </a:rPr>
              <a:t>, </a:t>
            </a:r>
            <a:r>
              <a:rPr lang="en-US" dirty="0" err="1">
                <a:solidFill>
                  <a:schemeClr val="tx1"/>
                </a:solidFill>
              </a:rPr>
              <a:t>dll</a:t>
            </a:r>
            <a:r>
              <a:rPr lang="en-US" dirty="0">
                <a:solidFill>
                  <a:schemeClr val="tx1"/>
                </a:solidFill>
              </a:rPr>
              <a:t>). </a:t>
            </a:r>
          </a:p>
          <a:p>
            <a:r>
              <a:rPr lang="en-US" dirty="0">
                <a:solidFill>
                  <a:schemeClr val="tx1"/>
                </a:solidFill>
              </a:rPr>
              <a:t> </a:t>
            </a:r>
            <a:r>
              <a:rPr lang="en-US" dirty="0" err="1">
                <a:solidFill>
                  <a:schemeClr val="tx1"/>
                </a:solidFill>
              </a:rPr>
              <a:t>Integrasi</a:t>
            </a:r>
            <a:r>
              <a:rPr lang="en-US" dirty="0">
                <a:solidFill>
                  <a:schemeClr val="tx1"/>
                </a:solidFill>
              </a:rPr>
              <a:t> </a:t>
            </a:r>
            <a:r>
              <a:rPr lang="en-US" dirty="0" err="1">
                <a:solidFill>
                  <a:schemeClr val="tx1"/>
                </a:solidFill>
              </a:rPr>
              <a:t>dengan</a:t>
            </a:r>
            <a:r>
              <a:rPr lang="en-US" dirty="0">
                <a:solidFill>
                  <a:schemeClr val="tx1"/>
                </a:solidFill>
              </a:rPr>
              <a:t> </a:t>
            </a:r>
            <a:r>
              <a:rPr lang="en-US" dirty="0" err="1">
                <a:solidFill>
                  <a:schemeClr val="tx1"/>
                </a:solidFill>
              </a:rPr>
              <a:t>berbagai</a:t>
            </a:r>
            <a:r>
              <a:rPr lang="en-US" dirty="0">
                <a:solidFill>
                  <a:schemeClr val="tx1"/>
                </a:solidFill>
              </a:rPr>
              <a:t> </a:t>
            </a:r>
            <a:r>
              <a:rPr lang="en-US" dirty="0" err="1">
                <a:solidFill>
                  <a:schemeClr val="tx1"/>
                </a:solidFill>
              </a:rPr>
              <a:t>perangkat</a:t>
            </a:r>
            <a:r>
              <a:rPr lang="en-US" dirty="0">
                <a:solidFill>
                  <a:schemeClr val="tx1"/>
                </a:solidFill>
              </a:rPr>
              <a:t> </a:t>
            </a:r>
            <a:r>
              <a:rPr lang="en-US" dirty="0" err="1">
                <a:solidFill>
                  <a:schemeClr val="tx1"/>
                </a:solidFill>
              </a:rPr>
              <a:t>lunak</a:t>
            </a:r>
            <a:r>
              <a:rPr lang="en-US" dirty="0">
                <a:solidFill>
                  <a:schemeClr val="tx1"/>
                </a:solidFill>
              </a:rPr>
              <a:t> </a:t>
            </a:r>
            <a:r>
              <a:rPr lang="en-US" dirty="0" err="1">
                <a:solidFill>
                  <a:schemeClr val="tx1"/>
                </a:solidFill>
              </a:rPr>
              <a:t>pengolah</a:t>
            </a:r>
            <a:r>
              <a:rPr lang="en-US" dirty="0">
                <a:solidFill>
                  <a:schemeClr val="tx1"/>
                </a:solidFill>
              </a:rPr>
              <a:t> kata </a:t>
            </a:r>
            <a:r>
              <a:rPr lang="en-US" dirty="0" err="1">
                <a:solidFill>
                  <a:schemeClr val="tx1"/>
                </a:solidFill>
              </a:rPr>
              <a:t>seperti</a:t>
            </a:r>
            <a:endParaRPr lang="en-US" dirty="0">
              <a:solidFill>
                <a:schemeClr val="tx1"/>
              </a:solidFill>
            </a:endParaRPr>
          </a:p>
          <a:p>
            <a:r>
              <a:rPr lang="en-US" i="1" dirty="0" err="1">
                <a:solidFill>
                  <a:schemeClr val="tx1"/>
                </a:solidFill>
              </a:rPr>
              <a:t>MS.Word</a:t>
            </a:r>
            <a:r>
              <a:rPr lang="en-US" i="1" dirty="0">
                <a:solidFill>
                  <a:schemeClr val="tx1"/>
                </a:solidFill>
              </a:rPr>
              <a:t>, Open Office, </a:t>
            </a:r>
            <a:r>
              <a:rPr lang="en-US" i="1" dirty="0" err="1">
                <a:solidFill>
                  <a:schemeClr val="tx1"/>
                </a:solidFill>
              </a:rPr>
              <a:t>dan</a:t>
            </a:r>
            <a:r>
              <a:rPr lang="en-US" i="1" dirty="0">
                <a:solidFill>
                  <a:schemeClr val="tx1"/>
                </a:solidFill>
              </a:rPr>
              <a:t> </a:t>
            </a:r>
            <a:r>
              <a:rPr lang="en-US" i="1" dirty="0" err="1">
                <a:solidFill>
                  <a:schemeClr val="tx1"/>
                </a:solidFill>
              </a:rPr>
              <a:t>Libre</a:t>
            </a:r>
            <a:r>
              <a:rPr lang="en-US" i="1" dirty="0">
                <a:solidFill>
                  <a:schemeClr val="tx1"/>
                </a:solidFill>
              </a:rPr>
              <a:t> Office. </a:t>
            </a:r>
          </a:p>
          <a:p>
            <a:r>
              <a:rPr lang="en-US" dirty="0">
                <a:solidFill>
                  <a:schemeClr val="tx1"/>
                </a:solidFill>
              </a:rPr>
              <a:t> </a:t>
            </a:r>
            <a:r>
              <a:rPr lang="en-US" dirty="0" err="1">
                <a:solidFill>
                  <a:schemeClr val="tx1"/>
                </a:solidFill>
              </a:rPr>
              <a:t>Fitur</a:t>
            </a:r>
            <a:r>
              <a:rPr lang="en-US" dirty="0">
                <a:solidFill>
                  <a:schemeClr val="tx1"/>
                </a:solidFill>
              </a:rPr>
              <a:t> </a:t>
            </a:r>
            <a:r>
              <a:rPr lang="en-US" dirty="0" err="1">
                <a:solidFill>
                  <a:schemeClr val="tx1"/>
                </a:solidFill>
              </a:rPr>
              <a:t>jejaring</a:t>
            </a:r>
            <a:r>
              <a:rPr lang="en-US" dirty="0">
                <a:solidFill>
                  <a:schemeClr val="tx1"/>
                </a:solidFill>
              </a:rPr>
              <a:t> </a:t>
            </a:r>
            <a:r>
              <a:rPr lang="en-US" dirty="0" err="1">
                <a:solidFill>
                  <a:schemeClr val="tx1"/>
                </a:solidFill>
              </a:rPr>
              <a:t>sosial</a:t>
            </a:r>
            <a:r>
              <a:rPr lang="en-US" dirty="0">
                <a:solidFill>
                  <a:schemeClr val="tx1"/>
                </a:solidFill>
              </a:rPr>
              <a:t>. </a:t>
            </a:r>
            <a:r>
              <a:rPr lang="en-US" dirty="0" smtClean="0">
                <a:solidFill>
                  <a:schemeClr val="tx1"/>
                </a:solidFill>
              </a:rPr>
              <a:t>  </a:t>
            </a:r>
            <a:r>
              <a:rPr lang="en-US" dirty="0">
                <a:solidFill>
                  <a:schemeClr val="tx1"/>
                </a:solidFill>
              </a:rPr>
              <a:t>iPhone </a:t>
            </a:r>
            <a:r>
              <a:rPr lang="en-US" dirty="0" err="1">
                <a:solidFill>
                  <a:schemeClr val="tx1"/>
                </a:solidFill>
              </a:rPr>
              <a:t>dan</a:t>
            </a:r>
            <a:r>
              <a:rPr lang="en-US" dirty="0">
                <a:solidFill>
                  <a:schemeClr val="tx1"/>
                </a:solidFill>
              </a:rPr>
              <a:t> iPad app. </a:t>
            </a:r>
            <a:r>
              <a:rPr lang="en-US" dirty="0" smtClean="0">
                <a:solidFill>
                  <a:schemeClr val="tx1"/>
                </a:solidFill>
              </a:rPr>
              <a:t>  </a:t>
            </a:r>
            <a:r>
              <a:rPr lang="en-US" i="1" dirty="0">
                <a:solidFill>
                  <a:schemeClr val="tx1"/>
                </a:solidFill>
              </a:rPr>
              <a:t>Free web storage </a:t>
            </a:r>
            <a:r>
              <a:rPr lang="en-US" i="1" dirty="0" err="1">
                <a:solidFill>
                  <a:schemeClr val="tx1"/>
                </a:solidFill>
              </a:rPr>
              <a:t>sebesar</a:t>
            </a:r>
            <a:r>
              <a:rPr lang="en-US" i="1" dirty="0">
                <a:solidFill>
                  <a:schemeClr val="tx1"/>
                </a:solidFill>
              </a:rPr>
              <a:t> 2 GB yang </a:t>
            </a:r>
            <a:r>
              <a:rPr lang="en-US" i="1" dirty="0" err="1">
                <a:solidFill>
                  <a:schemeClr val="tx1"/>
                </a:solidFill>
              </a:rPr>
              <a:t>dapat</a:t>
            </a:r>
            <a:r>
              <a:rPr lang="en-US" i="1" dirty="0">
                <a:solidFill>
                  <a:schemeClr val="tx1"/>
                </a:solidFill>
              </a:rPr>
              <a:t> </a:t>
            </a:r>
            <a:r>
              <a:rPr lang="en-US" i="1" dirty="0" err="1">
                <a:solidFill>
                  <a:schemeClr val="tx1"/>
                </a:solidFill>
              </a:rPr>
              <a:t>dimanfaatkan</a:t>
            </a:r>
            <a:r>
              <a:rPr lang="en-US" i="1" dirty="0">
                <a:solidFill>
                  <a:schemeClr val="tx1"/>
                </a:solidFill>
              </a:rPr>
              <a:t> </a:t>
            </a:r>
            <a:r>
              <a:rPr lang="en-US" i="1" dirty="0" err="1">
                <a:solidFill>
                  <a:schemeClr val="tx1"/>
                </a:solidFill>
              </a:rPr>
              <a:t>sebagai</a:t>
            </a:r>
            <a:r>
              <a:rPr lang="en-US" i="1" dirty="0">
                <a:solidFill>
                  <a:schemeClr val="tx1"/>
                </a:solidFill>
              </a:rPr>
              <a:t> </a:t>
            </a:r>
            <a:r>
              <a:rPr lang="en-US" i="1" dirty="0" smtClean="0">
                <a:solidFill>
                  <a:schemeClr val="tx1"/>
                </a:solidFill>
              </a:rPr>
              <a:t>online backup</a:t>
            </a:r>
            <a:r>
              <a:rPr lang="en-US" i="1" dirty="0">
                <a:solidFill>
                  <a:schemeClr val="tx1"/>
                </a:solidFill>
              </a:rPr>
              <a:t>.</a:t>
            </a:r>
            <a:endParaRPr lang="en-US" dirty="0">
              <a:solidFill>
                <a:schemeClr val="tx1"/>
              </a:solidFill>
            </a:endParaRPr>
          </a:p>
        </p:txBody>
      </p:sp>
      <p:pic>
        <p:nvPicPr>
          <p:cNvPr id="4" name="Picture 3"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5" name="Picture 4"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6" name="Picture 5"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38461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666816" cy="933450"/>
          </a:xfrm>
        </p:spPr>
        <p:txBody>
          <a:bodyPr>
            <a:noAutofit/>
          </a:bodyPr>
          <a:lstStyle/>
          <a:p>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7.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Setelah</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OK,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bukalah</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aplikasi</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Microsoft Word,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Tab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Refdrences</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maka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ada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tampilan</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berbeda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yaitu</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ada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icon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a:stretch>
            <a:fillRect/>
          </a:stretch>
        </p:blipFill>
        <p:spPr>
          <a:xfrm>
            <a:off x="810684" y="1543050"/>
            <a:ext cx="8715375" cy="4900006"/>
          </a:xfrm>
          <a:prstGeom prst="rect">
            <a:avLst/>
          </a:prstGeom>
        </p:spPr>
      </p:pic>
      <p:pic>
        <p:nvPicPr>
          <p:cNvPr id="6" name="Picture 5"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7" name="Picture 6"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8" name="Picture 7"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216927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417" y="3557484"/>
            <a:ext cx="7766936" cy="1646302"/>
          </a:xfrm>
        </p:spPr>
        <p:txBody>
          <a:bodyPr/>
          <a:lstStyle/>
          <a:p>
            <a:pPr algn="ctr"/>
            <a:r>
              <a:rPr lang="en-US" sz="5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MEMBUAT KUTIPAN MENGGUNAKAN  </a:t>
            </a:r>
            <a:r>
              <a:rPr lang="en-US" sz="5000" b="1" dirty="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447" y="445285"/>
            <a:ext cx="1762805" cy="1762805"/>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4747192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934" y="990600"/>
            <a:ext cx="8596668" cy="819150"/>
          </a:xfrm>
        </p:spPr>
        <p:txBody>
          <a:bodyPr>
            <a:normAutofit/>
          </a:bodyPr>
          <a:lstStyle/>
          <a:p>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Catatan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a:xfrm>
            <a:off x="677334" y="1836739"/>
            <a:ext cx="8596668" cy="3880773"/>
          </a:xfrm>
        </p:spPr>
        <p:txBody>
          <a:bodyPr>
            <a:normAutofit/>
          </a:bodyPr>
          <a:lstStyle/>
          <a:p>
            <a:pPr algn="just"/>
            <a:r>
              <a:rPr lang="en-US" sz="2800" dirty="0" err="1">
                <a:solidFill>
                  <a:schemeClr val="tx1"/>
                </a:solidFill>
              </a:rPr>
              <a:t>Sebelum</a:t>
            </a:r>
            <a:r>
              <a:rPr lang="en-US" sz="2800" dirty="0">
                <a:solidFill>
                  <a:schemeClr val="tx1"/>
                </a:solidFill>
              </a:rPr>
              <a:t> </a:t>
            </a:r>
            <a:r>
              <a:rPr lang="en-US" sz="2800" dirty="0" err="1">
                <a:solidFill>
                  <a:schemeClr val="tx1"/>
                </a:solidFill>
              </a:rPr>
              <a:t>membuat</a:t>
            </a:r>
            <a:r>
              <a:rPr lang="en-US" sz="2800" dirty="0">
                <a:solidFill>
                  <a:schemeClr val="tx1"/>
                </a:solidFill>
              </a:rPr>
              <a:t> </a:t>
            </a:r>
            <a:r>
              <a:rPr lang="en-US" sz="2800" dirty="0" err="1" smtClean="0">
                <a:solidFill>
                  <a:schemeClr val="tx1"/>
                </a:solidFill>
              </a:rPr>
              <a:t>kutipan</a:t>
            </a:r>
            <a:r>
              <a:rPr lang="en-US" sz="2800" dirty="0" smtClean="0">
                <a:solidFill>
                  <a:schemeClr val="tx1"/>
                </a:solidFill>
              </a:rPr>
              <a:t> </a:t>
            </a:r>
            <a:r>
              <a:rPr lang="en-US" sz="2800" dirty="0" err="1">
                <a:solidFill>
                  <a:schemeClr val="tx1"/>
                </a:solidFill>
              </a:rPr>
              <a:t>dan</a:t>
            </a:r>
            <a:r>
              <a:rPr lang="en-US" sz="2800" dirty="0">
                <a:solidFill>
                  <a:schemeClr val="tx1"/>
                </a:solidFill>
              </a:rPr>
              <a:t> </a:t>
            </a:r>
            <a:r>
              <a:rPr lang="en-US" sz="2800" dirty="0" err="1">
                <a:solidFill>
                  <a:schemeClr val="tx1"/>
                </a:solidFill>
              </a:rPr>
              <a:t>daftar</a:t>
            </a:r>
            <a:r>
              <a:rPr lang="en-US" sz="2800" dirty="0">
                <a:solidFill>
                  <a:schemeClr val="tx1"/>
                </a:solidFill>
              </a:rPr>
              <a:t> </a:t>
            </a:r>
            <a:r>
              <a:rPr lang="en-US" sz="2800" dirty="0" err="1">
                <a:solidFill>
                  <a:schemeClr val="tx1"/>
                </a:solidFill>
              </a:rPr>
              <a:t>pustaka</a:t>
            </a:r>
            <a:r>
              <a:rPr lang="en-US" sz="2800" dirty="0">
                <a:solidFill>
                  <a:schemeClr val="tx1"/>
                </a:solidFill>
              </a:rPr>
              <a:t> </a:t>
            </a:r>
            <a:r>
              <a:rPr lang="en-US" sz="2800" dirty="0" err="1">
                <a:solidFill>
                  <a:schemeClr val="tx1"/>
                </a:solidFill>
              </a:rPr>
              <a:t>dengan</a:t>
            </a:r>
            <a:r>
              <a:rPr lang="en-US" sz="2800" dirty="0">
                <a:solidFill>
                  <a:schemeClr val="tx1"/>
                </a:solidFill>
              </a:rPr>
              <a:t> </a:t>
            </a:r>
            <a:r>
              <a:rPr lang="en-US" sz="2800" dirty="0" err="1">
                <a:solidFill>
                  <a:schemeClr val="tx1"/>
                </a:solidFill>
              </a:rPr>
              <a:t>menggunakan</a:t>
            </a:r>
            <a:r>
              <a:rPr lang="en-US" sz="2800" dirty="0">
                <a:solidFill>
                  <a:schemeClr val="tx1"/>
                </a:solidFill>
              </a:rPr>
              <a:t> </a:t>
            </a:r>
            <a:r>
              <a:rPr lang="en-US" sz="2800" dirty="0" smtClean="0">
                <a:solidFill>
                  <a:schemeClr val="tx1"/>
                </a:solidFill>
              </a:rPr>
              <a:t>data yang </a:t>
            </a:r>
            <a:r>
              <a:rPr lang="en-US" sz="2800" dirty="0" err="1">
                <a:solidFill>
                  <a:schemeClr val="tx1"/>
                </a:solidFill>
              </a:rPr>
              <a:t>terdapat</a:t>
            </a:r>
            <a:r>
              <a:rPr lang="en-US" sz="2800" dirty="0">
                <a:solidFill>
                  <a:schemeClr val="tx1"/>
                </a:solidFill>
              </a:rPr>
              <a:t> </a:t>
            </a:r>
            <a:r>
              <a:rPr lang="en-US" sz="2800" dirty="0" err="1">
                <a:solidFill>
                  <a:schemeClr val="tx1"/>
                </a:solidFill>
              </a:rPr>
              <a:t>dalam</a:t>
            </a:r>
            <a:r>
              <a:rPr lang="en-US" sz="2800" dirty="0">
                <a:solidFill>
                  <a:schemeClr val="tx1"/>
                </a:solidFill>
              </a:rPr>
              <a:t> </a:t>
            </a:r>
            <a:r>
              <a:rPr lang="en-US" sz="2800" dirty="0" err="1">
                <a:solidFill>
                  <a:schemeClr val="tx1"/>
                </a:solidFill>
              </a:rPr>
              <a:t>Mendeley</a:t>
            </a:r>
            <a:r>
              <a:rPr lang="en-US" sz="2800" dirty="0">
                <a:solidFill>
                  <a:schemeClr val="tx1"/>
                </a:solidFill>
              </a:rPr>
              <a:t>, </a:t>
            </a:r>
            <a:r>
              <a:rPr lang="en-US" sz="2800" dirty="0" err="1">
                <a:solidFill>
                  <a:schemeClr val="tx1"/>
                </a:solidFill>
              </a:rPr>
              <a:t>pastikan</a:t>
            </a:r>
            <a:r>
              <a:rPr lang="en-US" sz="2800" dirty="0">
                <a:solidFill>
                  <a:schemeClr val="tx1"/>
                </a:solidFill>
              </a:rPr>
              <a:t> </a:t>
            </a:r>
            <a:r>
              <a:rPr lang="en-US" sz="2800" dirty="0" err="1">
                <a:solidFill>
                  <a:schemeClr val="tx1"/>
                </a:solidFill>
              </a:rPr>
              <a:t>bahwa</a:t>
            </a:r>
            <a:r>
              <a:rPr lang="en-US" sz="2800" dirty="0">
                <a:solidFill>
                  <a:schemeClr val="tx1"/>
                </a:solidFill>
              </a:rPr>
              <a:t> </a:t>
            </a:r>
            <a:r>
              <a:rPr lang="en-US" sz="2800" dirty="0" err="1">
                <a:solidFill>
                  <a:schemeClr val="tx1"/>
                </a:solidFill>
              </a:rPr>
              <a:t>Mendeley</a:t>
            </a:r>
            <a:r>
              <a:rPr lang="en-US" sz="2800" dirty="0">
                <a:solidFill>
                  <a:schemeClr val="tx1"/>
                </a:solidFill>
              </a:rPr>
              <a:t> </a:t>
            </a:r>
            <a:r>
              <a:rPr lang="en-US" sz="2800" dirty="0" err="1">
                <a:solidFill>
                  <a:schemeClr val="tx1"/>
                </a:solidFill>
              </a:rPr>
              <a:t>sudah</a:t>
            </a:r>
            <a:r>
              <a:rPr lang="en-US" sz="2800" dirty="0">
                <a:solidFill>
                  <a:schemeClr val="tx1"/>
                </a:solidFill>
              </a:rPr>
              <a:t> </a:t>
            </a:r>
            <a:r>
              <a:rPr lang="en-US" sz="2800" dirty="0" err="1">
                <a:solidFill>
                  <a:schemeClr val="tx1"/>
                </a:solidFill>
              </a:rPr>
              <a:t>terintegrasi</a:t>
            </a:r>
            <a:r>
              <a:rPr lang="en-US" sz="2800" dirty="0">
                <a:solidFill>
                  <a:schemeClr val="tx1"/>
                </a:solidFill>
              </a:rPr>
              <a:t> </a:t>
            </a:r>
            <a:r>
              <a:rPr lang="en-US" sz="2800" dirty="0" smtClean="0">
                <a:solidFill>
                  <a:schemeClr val="tx1"/>
                </a:solidFill>
              </a:rPr>
              <a:t>di </a:t>
            </a:r>
            <a:r>
              <a:rPr lang="en-US" sz="2800" dirty="0" err="1" smtClean="0">
                <a:solidFill>
                  <a:schemeClr val="tx1"/>
                </a:solidFill>
              </a:rPr>
              <a:t>dalam</a:t>
            </a:r>
            <a:r>
              <a:rPr lang="en-US" sz="2800" dirty="0" smtClean="0">
                <a:solidFill>
                  <a:schemeClr val="tx1"/>
                </a:solidFill>
              </a:rPr>
              <a:t> </a:t>
            </a:r>
            <a:r>
              <a:rPr lang="en-US" sz="2800" dirty="0" err="1">
                <a:solidFill>
                  <a:schemeClr val="tx1"/>
                </a:solidFill>
              </a:rPr>
              <a:t>perangkat</a:t>
            </a:r>
            <a:r>
              <a:rPr lang="en-US" sz="2800" dirty="0">
                <a:solidFill>
                  <a:schemeClr val="tx1"/>
                </a:solidFill>
              </a:rPr>
              <a:t> </a:t>
            </a:r>
            <a:r>
              <a:rPr lang="en-US" sz="2800" dirty="0" err="1">
                <a:solidFill>
                  <a:schemeClr val="tx1"/>
                </a:solidFill>
              </a:rPr>
              <a:t>lunak</a:t>
            </a:r>
            <a:r>
              <a:rPr lang="en-US" sz="2800" dirty="0">
                <a:solidFill>
                  <a:schemeClr val="tx1"/>
                </a:solidFill>
              </a:rPr>
              <a:t> </a:t>
            </a:r>
            <a:r>
              <a:rPr lang="en-US" sz="2800" dirty="0" err="1">
                <a:solidFill>
                  <a:schemeClr val="tx1"/>
                </a:solidFill>
              </a:rPr>
              <a:t>pengolah</a:t>
            </a:r>
            <a:r>
              <a:rPr lang="en-US" sz="2800" dirty="0">
                <a:solidFill>
                  <a:schemeClr val="tx1"/>
                </a:solidFill>
              </a:rPr>
              <a:t> kata yang </a:t>
            </a:r>
            <a:r>
              <a:rPr lang="en-US" sz="2800" dirty="0" err="1">
                <a:solidFill>
                  <a:schemeClr val="tx1"/>
                </a:solidFill>
              </a:rPr>
              <a:t>kita</a:t>
            </a:r>
            <a:r>
              <a:rPr lang="en-US" sz="2800" dirty="0">
                <a:solidFill>
                  <a:schemeClr val="tx1"/>
                </a:solidFill>
              </a:rPr>
              <a:t> </a:t>
            </a:r>
            <a:r>
              <a:rPr lang="en-US" sz="2800" dirty="0" err="1">
                <a:solidFill>
                  <a:schemeClr val="tx1"/>
                </a:solidFill>
              </a:rPr>
              <a:t>miliki</a:t>
            </a:r>
            <a:r>
              <a:rPr lang="en-US" sz="2800" dirty="0">
                <a:solidFill>
                  <a:schemeClr val="tx1"/>
                </a:solidFill>
              </a:rPr>
              <a:t>. </a:t>
            </a:r>
            <a:r>
              <a:rPr lang="en-US" sz="2800" dirty="0" err="1">
                <a:solidFill>
                  <a:schemeClr val="tx1"/>
                </a:solidFill>
              </a:rPr>
              <a:t>Untuk</a:t>
            </a:r>
            <a:r>
              <a:rPr lang="en-US" sz="2800" dirty="0">
                <a:solidFill>
                  <a:schemeClr val="tx1"/>
                </a:solidFill>
              </a:rPr>
              <a:t> </a:t>
            </a:r>
            <a:r>
              <a:rPr lang="en-US" sz="2800" dirty="0" err="1">
                <a:solidFill>
                  <a:schemeClr val="tx1"/>
                </a:solidFill>
              </a:rPr>
              <a:t>membuat</a:t>
            </a:r>
            <a:r>
              <a:rPr lang="en-US" sz="2800" dirty="0">
                <a:solidFill>
                  <a:schemeClr val="tx1"/>
                </a:solidFill>
              </a:rPr>
              <a:t> </a:t>
            </a:r>
            <a:r>
              <a:rPr lang="en-US" sz="2800" dirty="0" err="1" smtClean="0">
                <a:solidFill>
                  <a:schemeClr val="tx1"/>
                </a:solidFill>
              </a:rPr>
              <a:t>kutipan</a:t>
            </a:r>
            <a:r>
              <a:rPr lang="en-US" sz="2800" dirty="0" smtClean="0">
                <a:solidFill>
                  <a:schemeClr val="tx1"/>
                </a:solidFill>
              </a:rPr>
              <a:t> </a:t>
            </a:r>
            <a:r>
              <a:rPr lang="en-US" sz="2800" dirty="0" err="1" smtClean="0">
                <a:solidFill>
                  <a:schemeClr val="tx1"/>
                </a:solidFill>
              </a:rPr>
              <a:t>dari</a:t>
            </a:r>
            <a:r>
              <a:rPr lang="en-US" sz="2800" dirty="0">
                <a:solidFill>
                  <a:schemeClr val="tx1"/>
                </a:solidFill>
              </a:rPr>
              <a:t> </a:t>
            </a:r>
            <a:r>
              <a:rPr lang="en-US" sz="2800" dirty="0" err="1" smtClean="0">
                <a:solidFill>
                  <a:schemeClr val="tx1"/>
                </a:solidFill>
              </a:rPr>
              <a:t>daftar</a:t>
            </a:r>
            <a:r>
              <a:rPr lang="en-US" sz="2800" dirty="0" smtClean="0">
                <a:solidFill>
                  <a:schemeClr val="tx1"/>
                </a:solidFill>
              </a:rPr>
              <a:t> </a:t>
            </a:r>
            <a:r>
              <a:rPr lang="en-US" sz="2800" dirty="0" err="1">
                <a:solidFill>
                  <a:schemeClr val="tx1"/>
                </a:solidFill>
              </a:rPr>
              <a:t>referensi</a:t>
            </a:r>
            <a:r>
              <a:rPr lang="en-US" sz="2800" dirty="0">
                <a:solidFill>
                  <a:schemeClr val="tx1"/>
                </a:solidFill>
              </a:rPr>
              <a:t> yang </a:t>
            </a:r>
            <a:r>
              <a:rPr lang="en-US" sz="2800" dirty="0" err="1">
                <a:solidFill>
                  <a:schemeClr val="tx1"/>
                </a:solidFill>
              </a:rPr>
              <a:t>kita</a:t>
            </a:r>
            <a:r>
              <a:rPr lang="en-US" sz="2800" dirty="0">
                <a:solidFill>
                  <a:schemeClr val="tx1"/>
                </a:solidFill>
              </a:rPr>
              <a:t> </a:t>
            </a:r>
            <a:r>
              <a:rPr lang="en-US" sz="2800" dirty="0" err="1">
                <a:solidFill>
                  <a:schemeClr val="tx1"/>
                </a:solidFill>
              </a:rPr>
              <a:t>miliki</a:t>
            </a:r>
            <a:r>
              <a:rPr lang="en-US" sz="2800" dirty="0">
                <a:solidFill>
                  <a:schemeClr val="tx1"/>
                </a:solidFill>
              </a:rPr>
              <a:t> </a:t>
            </a:r>
            <a:r>
              <a:rPr lang="en-US" sz="2800" dirty="0" err="1">
                <a:solidFill>
                  <a:schemeClr val="tx1"/>
                </a:solidFill>
              </a:rPr>
              <a:t>dalam</a:t>
            </a:r>
            <a:r>
              <a:rPr lang="en-US" sz="2800" dirty="0">
                <a:solidFill>
                  <a:schemeClr val="tx1"/>
                </a:solidFill>
              </a:rPr>
              <a:t> </a:t>
            </a:r>
            <a:r>
              <a:rPr lang="en-US" sz="2800" dirty="0" err="1">
                <a:solidFill>
                  <a:schemeClr val="tx1"/>
                </a:solidFill>
              </a:rPr>
              <a:t>Mendeley</a:t>
            </a:r>
            <a:r>
              <a:rPr lang="en-US" sz="2800" dirty="0">
                <a:solidFill>
                  <a:schemeClr val="tx1"/>
                </a:solidFill>
              </a:rPr>
              <a:t>, </a:t>
            </a:r>
            <a:r>
              <a:rPr lang="en-US" sz="2800" dirty="0" err="1">
                <a:solidFill>
                  <a:schemeClr val="tx1"/>
                </a:solidFill>
              </a:rPr>
              <a:t>ikuti</a:t>
            </a:r>
            <a:r>
              <a:rPr lang="en-US" sz="2800" dirty="0">
                <a:solidFill>
                  <a:schemeClr val="tx1"/>
                </a:solidFill>
              </a:rPr>
              <a:t> </a:t>
            </a:r>
            <a:r>
              <a:rPr lang="en-US" sz="2800" dirty="0" err="1">
                <a:solidFill>
                  <a:schemeClr val="tx1"/>
                </a:solidFill>
              </a:rPr>
              <a:t>langkah</a:t>
            </a:r>
            <a:r>
              <a:rPr lang="en-US" sz="2800" dirty="0">
                <a:solidFill>
                  <a:schemeClr val="tx1"/>
                </a:solidFill>
              </a:rPr>
              <a:t> </a:t>
            </a:r>
            <a:r>
              <a:rPr lang="en-US" sz="2800" dirty="0" err="1">
                <a:solidFill>
                  <a:schemeClr val="tx1"/>
                </a:solidFill>
              </a:rPr>
              <a:t>berikut</a:t>
            </a:r>
            <a:r>
              <a:rPr lang="en-US" sz="2800" dirty="0">
                <a:solidFill>
                  <a:schemeClr val="tx1"/>
                </a:solidFill>
              </a:rPr>
              <a:t> </a:t>
            </a:r>
            <a:r>
              <a:rPr lang="en-US" sz="2800" dirty="0" err="1">
                <a:solidFill>
                  <a:schemeClr val="tx1"/>
                </a:solidFill>
              </a:rPr>
              <a:t>ini</a:t>
            </a:r>
            <a:r>
              <a:rPr lang="en-US" sz="2800" dirty="0">
                <a:solidFill>
                  <a:schemeClr val="tx1"/>
                </a:solidFill>
              </a:rPr>
              <a:t>. </a:t>
            </a:r>
          </a:p>
        </p:txBody>
      </p:sp>
      <p:pic>
        <p:nvPicPr>
          <p:cNvPr id="4" name="Picture 3"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5" name="Picture 4"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6" name="Picture 5"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569006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009716" cy="1320800"/>
          </a:xfrm>
        </p:spPr>
        <p:txBody>
          <a:bodyPr>
            <a:noAutofit/>
          </a:bodyPr>
          <a:lstStyle/>
          <a:p>
            <a:pPr algn="just"/>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 </a:t>
            </a:r>
            <a:r>
              <a:rPr lang="pt-BR"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S</a:t>
            </a:r>
            <a:r>
              <a:rPr lang="pt-BR"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ebelum </a:t>
            </a:r>
            <a:r>
              <a:rPr lang="pt-BR"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kita membuat </a:t>
            </a:r>
            <a:r>
              <a:rPr lang="pt-BR"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kutipan </a:t>
            </a:r>
            <a:r>
              <a:rPr lang="pt-BR"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dan daftar pustaka </a:t>
            </a:r>
            <a:r>
              <a:rPr lang="pt-BR"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pada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karya</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ilmiah</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buat</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pastikan</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aplikasi</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sudah</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aktif</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add file </a:t>
            </a:r>
            <a:r>
              <a:rPr lang="en-US" sz="22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menambahkan</a:t>
            </a:r>
            <a:r>
              <a:rPr lang="en-US" sz="22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dokumen</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file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dalam</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format </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.pdf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doc,bias</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juga</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menambahkan</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folder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sekaligus</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tampil</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sebagai</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berikut</a:t>
            </a:r>
            <a:r>
              <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p:txBody>
      </p:sp>
      <p:pic>
        <p:nvPicPr>
          <p:cNvPr id="5" name="Picture 4"/>
          <p:cNvPicPr>
            <a:picLocks noChangeAspect="1"/>
          </p:cNvPicPr>
          <p:nvPr/>
        </p:nvPicPr>
        <p:blipFill rotWithShape="1">
          <a:blip r:embed="rId2"/>
          <a:srcRect r="73423" b="59375"/>
          <a:stretch/>
        </p:blipFill>
        <p:spPr>
          <a:xfrm>
            <a:off x="677334" y="2173403"/>
            <a:ext cx="4740401" cy="4073967"/>
          </a:xfrm>
          <a:prstGeom prst="rect">
            <a:avLst/>
          </a:prstGeom>
        </p:spPr>
      </p:pic>
      <p:pic>
        <p:nvPicPr>
          <p:cNvPr id="7" name="Picture 6"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8" name="Picture 7"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9" name="Picture 8"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rotWithShape="1">
          <a:blip r:embed="rId5"/>
          <a:srcRect l="17095"/>
          <a:stretch/>
        </p:blipFill>
        <p:spPr>
          <a:xfrm>
            <a:off x="5815205" y="2115510"/>
            <a:ext cx="5456150" cy="3700149"/>
          </a:xfrm>
          <a:prstGeom prst="rect">
            <a:avLst/>
          </a:prstGeom>
        </p:spPr>
      </p:pic>
    </p:spTree>
    <p:extLst>
      <p:ext uri="{BB962C8B-B14F-4D97-AF65-F5344CB8AC3E}">
        <p14:creationId xmlns:p14="http://schemas.microsoft.com/office/powerpoint/2010/main" val="1978843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666816" cy="1320800"/>
          </a:xfrm>
        </p:spPr>
        <p:txBody>
          <a:bodyPr>
            <a:noAutofit/>
          </a:bodyPr>
          <a:lstStyle/>
          <a:p>
            <a:r>
              <a:rPr lang="sv-SE"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2. Pilih file yang akan kita </a:t>
            </a:r>
            <a:r>
              <a:rPr lang="sv-SE"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sv-SE"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lalu cari bagian yang akan kita sitir dengan klik 2 </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kali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file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tersebut</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select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memilih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bagian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20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kutip</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lalu</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option copy. Akan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muncul</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tampilan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sebagai</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berikut</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7" name="Picture 6"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8" name="Picture 7"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rotWithShape="1">
          <a:blip r:embed="rId4"/>
          <a:srcRect r="25462"/>
          <a:stretch/>
        </p:blipFill>
        <p:spPr>
          <a:xfrm>
            <a:off x="1183341" y="1816317"/>
            <a:ext cx="4881283" cy="3681856"/>
          </a:xfrm>
          <a:prstGeom prst="rect">
            <a:avLst/>
          </a:prstGeom>
        </p:spPr>
      </p:pic>
    </p:spTree>
    <p:extLst>
      <p:ext uri="{BB962C8B-B14F-4D97-AF65-F5344CB8AC3E}">
        <p14:creationId xmlns:p14="http://schemas.microsoft.com/office/powerpoint/2010/main" val="323653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268170" cy="1320800"/>
          </a:xfrm>
        </p:spPr>
        <p:txBody>
          <a:bodyPr>
            <a:noAutofit/>
          </a:bodyPr>
          <a:lstStyle/>
          <a:p>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 </a:t>
            </a:r>
            <a:r>
              <a:rPr lang="en-US" sz="24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Paste </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di MS Word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lalu</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Reference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toolbar Insert Citation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lalu</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muncul</a:t>
            </a:r>
            <a:r>
              <a:rPr lang="en-US" sz="2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kotak</a:t>
            </a:r>
            <a:r>
              <a:rPr lang="en-US" sz="2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dialog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Go to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Pastikan</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kursor</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MS </a:t>
            </a:r>
            <a:r>
              <a:rPr lang="it-IT" sz="2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Word </a:t>
            </a:r>
            <a:r>
              <a:rPr lang="it-IT"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berada di awal dan akhir paragraf. </a:t>
            </a:r>
            <a:endPar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7" name="Picture 6"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8" name="Picture 7"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9" name="Picture 8"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1386806" y="2216083"/>
            <a:ext cx="7663064" cy="4308370"/>
          </a:xfrm>
          <a:prstGeom prst="rect">
            <a:avLst/>
          </a:prstGeom>
        </p:spPr>
      </p:pic>
    </p:spTree>
    <p:extLst>
      <p:ext uri="{BB962C8B-B14F-4D97-AF65-F5344CB8AC3E}">
        <p14:creationId xmlns:p14="http://schemas.microsoft.com/office/powerpoint/2010/main" val="357518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4.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Hasil</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sitasi</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setelah</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file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lalu</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“Cite”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maka</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otomatis</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MS Word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sudah</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terdapat</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hasil</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sitasi</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sumber</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kutipan</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8" name="Picture 7"/>
          <p:cNvPicPr>
            <a:picLocks noChangeAspect="1"/>
          </p:cNvPicPr>
          <p:nvPr/>
        </p:nvPicPr>
        <p:blipFill>
          <a:blip r:embed="rId4"/>
          <a:stretch>
            <a:fillRect/>
          </a:stretch>
        </p:blipFill>
        <p:spPr>
          <a:xfrm>
            <a:off x="1801906" y="1788471"/>
            <a:ext cx="7746310" cy="4355173"/>
          </a:xfrm>
          <a:prstGeom prst="rect">
            <a:avLst/>
          </a:prstGeom>
        </p:spPr>
      </p:pic>
    </p:spTree>
    <p:extLst>
      <p:ext uri="{BB962C8B-B14F-4D97-AF65-F5344CB8AC3E}">
        <p14:creationId xmlns:p14="http://schemas.microsoft.com/office/powerpoint/2010/main" val="1874832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81066" cy="1320800"/>
          </a:xfrm>
        </p:spPr>
        <p:txBody>
          <a:bodyPr>
            <a:noAutofit/>
          </a:bodyPr>
          <a:lstStyle/>
          <a:p>
            <a:r>
              <a:rPr lang="en-US" sz="1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5. Yang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bertanda</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kuning</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adalah</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hasil</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sitasi</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menggunakan</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mengubah</a:t>
            </a:r>
            <a:r>
              <a:rPr lang="en-US" sz="1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format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penulisan</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citation yang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digunakan</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sesuaikan</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sv-SE" sz="1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pilihan </a:t>
            </a:r>
            <a:r>
              <a:rPr lang="sv-SE"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Style di kanan menu Insert </a:t>
            </a:r>
            <a:r>
              <a:rPr lang="sv-SE" sz="18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Citation.</a:t>
            </a:r>
            <a:r>
              <a:rPr lang="sv-SE"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18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menambah</a:t>
            </a:r>
            <a:r>
              <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“citation style”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menu View,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Citation Style”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salah</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satu</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dari</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gaya</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sitasi</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18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diinginkan</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18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“More </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Style”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menambahkan</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style yang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belum</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18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masuk</a:t>
            </a:r>
            <a:r>
              <a:rPr lang="en-US" sz="18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list. </a:t>
            </a:r>
            <a:endParaRPr lang="en-US" sz="1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981636" y="2264638"/>
            <a:ext cx="7879976" cy="4430323"/>
          </a:xfrm>
          <a:prstGeom prst="rect">
            <a:avLst/>
          </a:prstGeom>
        </p:spPr>
      </p:pic>
    </p:spTree>
    <p:extLst>
      <p:ext uri="{BB962C8B-B14F-4D97-AF65-F5344CB8AC3E}">
        <p14:creationId xmlns:p14="http://schemas.microsoft.com/office/powerpoint/2010/main" val="1495353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6. </a:t>
            </a:r>
            <a:r>
              <a:rPr lang="en-US" sz="2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menambah</a:t>
            </a:r>
            <a:r>
              <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“citation style”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menu View,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“Citation Style”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salah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satu</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dari</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gaya</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sitasi</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diinginkan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“More Style”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menambahkan</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style yang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belum</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0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masuk</a:t>
            </a:r>
            <a:r>
              <a:rPr lang="en-US" sz="20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list.</a:t>
            </a:r>
            <a:endParaRPr lang="en-US" sz="2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rotWithShape="1">
          <a:blip r:embed="rId2"/>
          <a:srcRect r="6402"/>
          <a:stretch/>
        </p:blipFill>
        <p:spPr>
          <a:xfrm>
            <a:off x="1864689" y="1834866"/>
            <a:ext cx="7374096" cy="4429456"/>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1508133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417" y="3762200"/>
            <a:ext cx="7766936" cy="1646302"/>
          </a:xfrm>
        </p:spPr>
        <p:txBody>
          <a:bodyPr/>
          <a:lstStyle/>
          <a:p>
            <a:pPr algn="ctr"/>
            <a:r>
              <a:rPr lang="en-US" sz="5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MEMBUAT </a:t>
            </a:r>
            <a:r>
              <a:rPr lang="en-US" sz="5000" b="1" dirty="0">
                <a:ln w="9525">
                  <a:solidFill>
                    <a:schemeClr val="bg1"/>
                  </a:solidFill>
                  <a:prstDash val="solid"/>
                </a:ln>
                <a:solidFill>
                  <a:schemeClr val="tx1"/>
                </a:solidFill>
                <a:effectLst>
                  <a:outerShdw blurRad="12700" dist="38100" dir="2700000" algn="tl" rotWithShape="0">
                    <a:schemeClr val="bg1">
                      <a:lumMod val="50000"/>
                    </a:schemeClr>
                  </a:outerShdw>
                </a:effectLst>
              </a:rPr>
              <a:t>DAFTAR PUSTAKA MENGGUNAKAN  MENDELEY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447" y="445285"/>
            <a:ext cx="1762805" cy="1762805"/>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4061114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484" y="515939"/>
            <a:ext cx="8596668" cy="1320800"/>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Apakah</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Kelebihan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a:xfrm>
            <a:off x="353484" y="1276351"/>
            <a:ext cx="9911118" cy="4403062"/>
          </a:xfrm>
        </p:spPr>
        <p:txBody>
          <a:bodyPr>
            <a:noAutofit/>
          </a:bodyPr>
          <a:lstStyle/>
          <a:p>
            <a:pPr algn="just">
              <a:buClr>
                <a:schemeClr val="tx1"/>
              </a:buClr>
              <a:buSzPct val="100000"/>
              <a:buFont typeface="+mj-lt"/>
              <a:buAutoNum type="alphaLcPeriod"/>
            </a:pPr>
            <a:r>
              <a:rPr lang="en-US" sz="2100" b="1" dirty="0" err="1" smtClean="0">
                <a:solidFill>
                  <a:schemeClr val="tx1"/>
                </a:solidFill>
              </a:rPr>
              <a:t>Membuat</a:t>
            </a:r>
            <a:r>
              <a:rPr lang="en-US" sz="2100" b="1" dirty="0" smtClean="0">
                <a:solidFill>
                  <a:schemeClr val="tx1"/>
                </a:solidFill>
              </a:rPr>
              <a:t> </a:t>
            </a:r>
            <a:r>
              <a:rPr lang="en-US" sz="2100" b="1" dirty="0" err="1">
                <a:solidFill>
                  <a:schemeClr val="tx1"/>
                </a:solidFill>
              </a:rPr>
              <a:t>sitasi</a:t>
            </a:r>
            <a:r>
              <a:rPr lang="en-US" sz="2100" b="1" dirty="0">
                <a:solidFill>
                  <a:schemeClr val="tx1"/>
                </a:solidFill>
              </a:rPr>
              <a:t> </a:t>
            </a:r>
            <a:r>
              <a:rPr lang="en-US" sz="2100" b="1" dirty="0" err="1">
                <a:solidFill>
                  <a:schemeClr val="tx1"/>
                </a:solidFill>
              </a:rPr>
              <a:t>dan</a:t>
            </a:r>
            <a:r>
              <a:rPr lang="en-US" sz="2100" b="1" dirty="0">
                <a:solidFill>
                  <a:schemeClr val="tx1"/>
                </a:solidFill>
              </a:rPr>
              <a:t> </a:t>
            </a:r>
            <a:r>
              <a:rPr lang="en-US" sz="2100" b="1" dirty="0" err="1">
                <a:solidFill>
                  <a:schemeClr val="tx1"/>
                </a:solidFill>
              </a:rPr>
              <a:t>daftar</a:t>
            </a:r>
            <a:r>
              <a:rPr lang="en-US" sz="2100" b="1" dirty="0">
                <a:solidFill>
                  <a:schemeClr val="tx1"/>
                </a:solidFill>
              </a:rPr>
              <a:t> </a:t>
            </a:r>
            <a:r>
              <a:rPr lang="en-US" sz="2100" b="1" dirty="0" err="1">
                <a:solidFill>
                  <a:schemeClr val="tx1"/>
                </a:solidFill>
              </a:rPr>
              <a:t>pustaka</a:t>
            </a:r>
            <a:r>
              <a:rPr lang="en-US" sz="2100" b="1" dirty="0">
                <a:solidFill>
                  <a:schemeClr val="tx1"/>
                </a:solidFill>
              </a:rPr>
              <a:t> </a:t>
            </a:r>
            <a:r>
              <a:rPr lang="en-US" sz="2100" b="1" dirty="0" err="1">
                <a:solidFill>
                  <a:schemeClr val="tx1"/>
                </a:solidFill>
              </a:rPr>
              <a:t>untuk</a:t>
            </a:r>
            <a:r>
              <a:rPr lang="en-US" sz="2100" b="1" dirty="0">
                <a:solidFill>
                  <a:schemeClr val="tx1"/>
                </a:solidFill>
              </a:rPr>
              <a:t> </a:t>
            </a:r>
            <a:r>
              <a:rPr lang="en-US" sz="2100" b="1" dirty="0" err="1">
                <a:solidFill>
                  <a:schemeClr val="tx1"/>
                </a:solidFill>
              </a:rPr>
              <a:t>keperluan</a:t>
            </a:r>
            <a:r>
              <a:rPr lang="en-US" sz="2100" b="1" dirty="0">
                <a:solidFill>
                  <a:schemeClr val="tx1"/>
                </a:solidFill>
              </a:rPr>
              <a:t> </a:t>
            </a:r>
            <a:r>
              <a:rPr lang="en-US" sz="2100" b="1" dirty="0" err="1" smtClean="0">
                <a:solidFill>
                  <a:schemeClr val="tx1"/>
                </a:solidFill>
              </a:rPr>
              <a:t>penulisan</a:t>
            </a:r>
            <a:endParaRPr lang="en-US" sz="2100" b="1" dirty="0">
              <a:solidFill>
                <a:schemeClr val="tx1"/>
              </a:solidFill>
            </a:endParaRPr>
          </a:p>
          <a:p>
            <a:pPr algn="just">
              <a:buClr>
                <a:schemeClr val="tx1"/>
              </a:buClr>
              <a:buFont typeface="+mj-lt"/>
              <a:buAutoNum type="alphaLcPeriod"/>
            </a:pPr>
            <a:r>
              <a:rPr lang="en-US" sz="2100" b="1" dirty="0" err="1" smtClean="0">
                <a:solidFill>
                  <a:schemeClr val="tx1"/>
                </a:solidFill>
              </a:rPr>
              <a:t>Karya</a:t>
            </a:r>
            <a:r>
              <a:rPr lang="en-US" sz="2100" b="1" dirty="0" smtClean="0">
                <a:solidFill>
                  <a:schemeClr val="tx1"/>
                </a:solidFill>
              </a:rPr>
              <a:t> </a:t>
            </a:r>
            <a:r>
              <a:rPr lang="en-US" sz="2100" b="1" dirty="0" err="1">
                <a:solidFill>
                  <a:schemeClr val="tx1"/>
                </a:solidFill>
              </a:rPr>
              <a:t>ilmiah</a:t>
            </a:r>
            <a:r>
              <a:rPr lang="en-US" sz="2100" b="1" dirty="0">
                <a:solidFill>
                  <a:schemeClr val="tx1"/>
                </a:solidFill>
              </a:rPr>
              <a:t> yang </a:t>
            </a:r>
            <a:r>
              <a:rPr lang="en-US" sz="2100" b="1" dirty="0" err="1">
                <a:solidFill>
                  <a:schemeClr val="tx1"/>
                </a:solidFill>
              </a:rPr>
              <a:t>kita</a:t>
            </a:r>
            <a:r>
              <a:rPr lang="en-US" sz="2100" b="1" dirty="0">
                <a:solidFill>
                  <a:schemeClr val="tx1"/>
                </a:solidFill>
              </a:rPr>
              <a:t> </a:t>
            </a:r>
            <a:r>
              <a:rPr lang="en-US" sz="2100" b="1" i="1" dirty="0">
                <a:solidFill>
                  <a:schemeClr val="tx1"/>
                </a:solidFill>
              </a:rPr>
              <a:t>upload di </a:t>
            </a:r>
            <a:r>
              <a:rPr lang="en-US" sz="2100" b="1" i="1" dirty="0" err="1">
                <a:solidFill>
                  <a:schemeClr val="tx1"/>
                </a:solidFill>
              </a:rPr>
              <a:t>Mendeley</a:t>
            </a:r>
            <a:r>
              <a:rPr lang="en-US" sz="2100" b="1" i="1" dirty="0">
                <a:solidFill>
                  <a:schemeClr val="tx1"/>
                </a:solidFill>
              </a:rPr>
              <a:t> </a:t>
            </a:r>
            <a:r>
              <a:rPr lang="en-US" sz="2100" b="1" i="1" dirty="0" err="1">
                <a:solidFill>
                  <a:schemeClr val="tx1"/>
                </a:solidFill>
              </a:rPr>
              <a:t>secara</a:t>
            </a:r>
            <a:r>
              <a:rPr lang="en-US" sz="2100" b="1" i="1" dirty="0">
                <a:solidFill>
                  <a:schemeClr val="tx1"/>
                </a:solidFill>
              </a:rPr>
              <a:t> </a:t>
            </a:r>
            <a:r>
              <a:rPr lang="en-US" sz="2100" b="1" i="1" dirty="0" err="1">
                <a:solidFill>
                  <a:schemeClr val="tx1"/>
                </a:solidFill>
              </a:rPr>
              <a:t>otomatis</a:t>
            </a:r>
            <a:r>
              <a:rPr lang="en-US" sz="2100" b="1" i="1" dirty="0">
                <a:solidFill>
                  <a:schemeClr val="tx1"/>
                </a:solidFill>
              </a:rPr>
              <a:t> </a:t>
            </a:r>
            <a:r>
              <a:rPr lang="en-US" sz="2100" b="1" i="1" dirty="0" err="1">
                <a:solidFill>
                  <a:schemeClr val="tx1"/>
                </a:solidFill>
              </a:rPr>
              <a:t>diurutkan</a:t>
            </a:r>
            <a:r>
              <a:rPr lang="en-US" sz="2100" b="1" i="1" dirty="0">
                <a:solidFill>
                  <a:schemeClr val="tx1"/>
                </a:solidFill>
              </a:rPr>
              <a:t> </a:t>
            </a:r>
            <a:r>
              <a:rPr lang="en-US" sz="2100" b="1" i="1" dirty="0" err="1" smtClean="0">
                <a:solidFill>
                  <a:schemeClr val="tx1"/>
                </a:solidFill>
              </a:rPr>
              <a:t>baik</a:t>
            </a:r>
            <a:r>
              <a:rPr lang="en-US" sz="2100" b="1" i="1" dirty="0">
                <a:solidFill>
                  <a:schemeClr val="tx1"/>
                </a:solidFill>
              </a:rPr>
              <a:t> </a:t>
            </a:r>
            <a:r>
              <a:rPr lang="en-US" sz="2100" b="1" dirty="0" err="1" smtClean="0">
                <a:solidFill>
                  <a:schemeClr val="tx1"/>
                </a:solidFill>
              </a:rPr>
              <a:t>menurut</a:t>
            </a:r>
            <a:r>
              <a:rPr lang="en-US" sz="2100" b="1" dirty="0" smtClean="0">
                <a:solidFill>
                  <a:schemeClr val="tx1"/>
                </a:solidFill>
              </a:rPr>
              <a:t> </a:t>
            </a:r>
            <a:r>
              <a:rPr lang="en-US" sz="2100" b="1" dirty="0" err="1">
                <a:solidFill>
                  <a:schemeClr val="tx1"/>
                </a:solidFill>
              </a:rPr>
              <a:t>penulis</a:t>
            </a:r>
            <a:r>
              <a:rPr lang="en-US" sz="2100" b="1" dirty="0">
                <a:solidFill>
                  <a:schemeClr val="tx1"/>
                </a:solidFill>
              </a:rPr>
              <a:t>, </a:t>
            </a:r>
            <a:r>
              <a:rPr lang="en-US" sz="2100" b="1" dirty="0" err="1">
                <a:solidFill>
                  <a:schemeClr val="tx1"/>
                </a:solidFill>
              </a:rPr>
              <a:t>judul</a:t>
            </a:r>
            <a:r>
              <a:rPr lang="en-US" sz="2100" b="1" dirty="0">
                <a:solidFill>
                  <a:schemeClr val="tx1"/>
                </a:solidFill>
              </a:rPr>
              <a:t>, </a:t>
            </a:r>
            <a:r>
              <a:rPr lang="en-US" sz="2100" b="1" dirty="0" err="1">
                <a:solidFill>
                  <a:schemeClr val="tx1"/>
                </a:solidFill>
              </a:rPr>
              <a:t>tahun</a:t>
            </a:r>
            <a:r>
              <a:rPr lang="en-US" sz="2100" b="1" dirty="0">
                <a:solidFill>
                  <a:schemeClr val="tx1"/>
                </a:solidFill>
              </a:rPr>
              <a:t> </a:t>
            </a:r>
            <a:r>
              <a:rPr lang="en-US" sz="2100" b="1" dirty="0" err="1">
                <a:solidFill>
                  <a:schemeClr val="tx1"/>
                </a:solidFill>
              </a:rPr>
              <a:t>dan</a:t>
            </a:r>
            <a:r>
              <a:rPr lang="en-US" sz="2100" b="1" dirty="0">
                <a:solidFill>
                  <a:schemeClr val="tx1"/>
                </a:solidFill>
              </a:rPr>
              <a:t> </a:t>
            </a:r>
            <a:r>
              <a:rPr lang="en-US" sz="2100" b="1" dirty="0" err="1">
                <a:solidFill>
                  <a:schemeClr val="tx1"/>
                </a:solidFill>
              </a:rPr>
              <a:t>penerbit</a:t>
            </a:r>
            <a:r>
              <a:rPr lang="en-US" sz="2100" b="1" dirty="0">
                <a:solidFill>
                  <a:schemeClr val="tx1"/>
                </a:solidFill>
              </a:rPr>
              <a:t>. </a:t>
            </a:r>
          </a:p>
          <a:p>
            <a:pPr algn="just">
              <a:buClr>
                <a:schemeClr val="tx1"/>
              </a:buClr>
              <a:buFont typeface="+mj-lt"/>
              <a:buAutoNum type="alphaLcPeriod"/>
            </a:pPr>
            <a:r>
              <a:rPr lang="sv-SE" sz="2100" b="1" dirty="0" smtClean="0">
                <a:solidFill>
                  <a:schemeClr val="tx1"/>
                </a:solidFill>
              </a:rPr>
              <a:t>Kita </a:t>
            </a:r>
            <a:r>
              <a:rPr lang="sv-SE" sz="2100" b="1" dirty="0">
                <a:solidFill>
                  <a:schemeClr val="tx1"/>
                </a:solidFill>
              </a:rPr>
              <a:t>dapat mencari tulisan tidak hanya dalam satu jurnal tetapi </a:t>
            </a:r>
            <a:r>
              <a:rPr lang="sv-SE" sz="2100" b="1" dirty="0" smtClean="0">
                <a:solidFill>
                  <a:schemeClr val="tx1"/>
                </a:solidFill>
              </a:rPr>
              <a:t>diseluruh </a:t>
            </a:r>
            <a:r>
              <a:rPr lang="en-US" sz="2100" b="1" dirty="0" err="1" smtClean="0">
                <a:solidFill>
                  <a:schemeClr val="tx1"/>
                </a:solidFill>
              </a:rPr>
              <a:t>jurnal</a:t>
            </a:r>
            <a:r>
              <a:rPr lang="en-US" sz="2100" b="1" dirty="0" smtClean="0">
                <a:solidFill>
                  <a:schemeClr val="tx1"/>
                </a:solidFill>
              </a:rPr>
              <a:t>/</a:t>
            </a:r>
            <a:r>
              <a:rPr lang="en-US" sz="2100" b="1" dirty="0" err="1" smtClean="0">
                <a:solidFill>
                  <a:schemeClr val="tx1"/>
                </a:solidFill>
              </a:rPr>
              <a:t>buku</a:t>
            </a:r>
            <a:r>
              <a:rPr lang="en-US" sz="2100" b="1" dirty="0" smtClean="0">
                <a:solidFill>
                  <a:schemeClr val="tx1"/>
                </a:solidFill>
              </a:rPr>
              <a:t>/program </a:t>
            </a:r>
            <a:r>
              <a:rPr lang="en-US" sz="2100" b="1" dirty="0">
                <a:solidFill>
                  <a:schemeClr val="tx1"/>
                </a:solidFill>
              </a:rPr>
              <a:t>yang </a:t>
            </a:r>
            <a:r>
              <a:rPr lang="en-US" sz="2100" b="1" dirty="0" err="1">
                <a:solidFill>
                  <a:schemeClr val="tx1"/>
                </a:solidFill>
              </a:rPr>
              <a:t>mengandung</a:t>
            </a:r>
            <a:r>
              <a:rPr lang="en-US" sz="2100" b="1" dirty="0">
                <a:solidFill>
                  <a:schemeClr val="tx1"/>
                </a:solidFill>
              </a:rPr>
              <a:t> kata yang </a:t>
            </a:r>
            <a:r>
              <a:rPr lang="en-US" sz="2100" b="1" dirty="0" err="1">
                <a:solidFill>
                  <a:schemeClr val="tx1"/>
                </a:solidFill>
              </a:rPr>
              <a:t>kita</a:t>
            </a:r>
            <a:r>
              <a:rPr lang="en-US" sz="2100" b="1" dirty="0">
                <a:solidFill>
                  <a:schemeClr val="tx1"/>
                </a:solidFill>
              </a:rPr>
              <a:t> </a:t>
            </a:r>
            <a:r>
              <a:rPr lang="en-US" sz="2100" b="1" dirty="0" err="1">
                <a:solidFill>
                  <a:schemeClr val="tx1"/>
                </a:solidFill>
              </a:rPr>
              <a:t>cari</a:t>
            </a:r>
            <a:r>
              <a:rPr lang="en-US" sz="2100" b="1" dirty="0">
                <a:solidFill>
                  <a:schemeClr val="tx1"/>
                </a:solidFill>
              </a:rPr>
              <a:t>. </a:t>
            </a:r>
          </a:p>
          <a:p>
            <a:pPr algn="just">
              <a:buClr>
                <a:schemeClr val="tx1"/>
              </a:buClr>
              <a:buFont typeface="+mj-lt"/>
              <a:buAutoNum type="alphaLcPeriod"/>
            </a:pPr>
            <a:r>
              <a:rPr lang="sv-SE" sz="2100" b="1" dirty="0" smtClean="0">
                <a:solidFill>
                  <a:schemeClr val="tx1"/>
                </a:solidFill>
              </a:rPr>
              <a:t>Setiap </a:t>
            </a:r>
            <a:r>
              <a:rPr lang="sv-SE" sz="2100" b="1" dirty="0">
                <a:solidFill>
                  <a:schemeClr val="tx1"/>
                </a:solidFill>
              </a:rPr>
              <a:t>file yang kita tambahkan di dalam program Mendeley ini </a:t>
            </a:r>
            <a:r>
              <a:rPr lang="sv-SE" sz="2100" b="1" dirty="0" smtClean="0">
                <a:solidFill>
                  <a:schemeClr val="tx1"/>
                </a:solidFill>
              </a:rPr>
              <a:t>dapat </a:t>
            </a:r>
            <a:r>
              <a:rPr lang="en-US" sz="2100" b="1" dirty="0" err="1" smtClean="0">
                <a:solidFill>
                  <a:schemeClr val="tx1"/>
                </a:solidFill>
              </a:rPr>
              <a:t>diketahui</a:t>
            </a:r>
            <a:r>
              <a:rPr lang="en-US" sz="2100" b="1" dirty="0" smtClean="0">
                <a:solidFill>
                  <a:schemeClr val="tx1"/>
                </a:solidFill>
              </a:rPr>
              <a:t> </a:t>
            </a:r>
            <a:r>
              <a:rPr lang="en-US" sz="2100" b="1" dirty="0" err="1">
                <a:solidFill>
                  <a:schemeClr val="tx1"/>
                </a:solidFill>
              </a:rPr>
              <a:t>detailnya</a:t>
            </a:r>
            <a:r>
              <a:rPr lang="en-US" sz="2100" b="1" dirty="0">
                <a:solidFill>
                  <a:schemeClr val="tx1"/>
                </a:solidFill>
              </a:rPr>
              <a:t> </a:t>
            </a:r>
            <a:r>
              <a:rPr lang="en-US" sz="2100" b="1" dirty="0" err="1">
                <a:solidFill>
                  <a:schemeClr val="tx1"/>
                </a:solidFill>
              </a:rPr>
              <a:t>otomatis</a:t>
            </a:r>
            <a:r>
              <a:rPr lang="en-US" sz="2100" b="1" dirty="0">
                <a:solidFill>
                  <a:schemeClr val="tx1"/>
                </a:solidFill>
              </a:rPr>
              <a:t> </a:t>
            </a:r>
            <a:r>
              <a:rPr lang="en-US" sz="2100" b="1" dirty="0" err="1">
                <a:solidFill>
                  <a:schemeClr val="tx1"/>
                </a:solidFill>
              </a:rPr>
              <a:t>secara</a:t>
            </a:r>
            <a:r>
              <a:rPr lang="en-US" sz="2100" b="1" dirty="0">
                <a:solidFill>
                  <a:schemeClr val="tx1"/>
                </a:solidFill>
              </a:rPr>
              <a:t> </a:t>
            </a:r>
            <a:r>
              <a:rPr lang="en-US" sz="2100" b="1" dirty="0" err="1">
                <a:solidFill>
                  <a:schemeClr val="tx1"/>
                </a:solidFill>
              </a:rPr>
              <a:t>lengkap</a:t>
            </a:r>
            <a:r>
              <a:rPr lang="en-US" sz="2100" b="1" dirty="0">
                <a:solidFill>
                  <a:schemeClr val="tx1"/>
                </a:solidFill>
              </a:rPr>
              <a:t> </a:t>
            </a:r>
            <a:r>
              <a:rPr lang="en-US" sz="2100" b="1" dirty="0" err="1">
                <a:solidFill>
                  <a:schemeClr val="tx1"/>
                </a:solidFill>
              </a:rPr>
              <a:t>tanpa</a:t>
            </a:r>
            <a:r>
              <a:rPr lang="en-US" sz="2100" b="1" dirty="0">
                <a:solidFill>
                  <a:schemeClr val="tx1"/>
                </a:solidFill>
              </a:rPr>
              <a:t> </a:t>
            </a:r>
            <a:r>
              <a:rPr lang="en-US" sz="2100" b="1" dirty="0" err="1">
                <a:solidFill>
                  <a:schemeClr val="tx1"/>
                </a:solidFill>
              </a:rPr>
              <a:t>harus</a:t>
            </a:r>
            <a:r>
              <a:rPr lang="en-US" sz="2100" b="1" dirty="0">
                <a:solidFill>
                  <a:schemeClr val="tx1"/>
                </a:solidFill>
              </a:rPr>
              <a:t> </a:t>
            </a:r>
            <a:r>
              <a:rPr lang="en-US" sz="2100" b="1" dirty="0" err="1">
                <a:solidFill>
                  <a:schemeClr val="tx1"/>
                </a:solidFill>
              </a:rPr>
              <a:t>kita</a:t>
            </a:r>
            <a:r>
              <a:rPr lang="en-US" sz="2100" b="1" dirty="0">
                <a:solidFill>
                  <a:schemeClr val="tx1"/>
                </a:solidFill>
              </a:rPr>
              <a:t> </a:t>
            </a:r>
            <a:r>
              <a:rPr lang="en-US" sz="2100" b="1" dirty="0" err="1" smtClean="0">
                <a:solidFill>
                  <a:schemeClr val="tx1"/>
                </a:solidFill>
              </a:rPr>
              <a:t>tambahkan</a:t>
            </a:r>
            <a:r>
              <a:rPr lang="en-US" sz="2100" b="1" dirty="0">
                <a:solidFill>
                  <a:schemeClr val="tx1"/>
                </a:solidFill>
              </a:rPr>
              <a:t> </a:t>
            </a:r>
            <a:r>
              <a:rPr lang="en-US" sz="2100" b="1" dirty="0" err="1" smtClean="0">
                <a:solidFill>
                  <a:schemeClr val="tx1"/>
                </a:solidFill>
              </a:rPr>
              <a:t>satu</a:t>
            </a:r>
            <a:r>
              <a:rPr lang="en-US" sz="2100" b="1" dirty="0" smtClean="0">
                <a:solidFill>
                  <a:schemeClr val="tx1"/>
                </a:solidFill>
              </a:rPr>
              <a:t> </a:t>
            </a:r>
            <a:r>
              <a:rPr lang="en-US" sz="2100" b="1" dirty="0" err="1" smtClean="0">
                <a:solidFill>
                  <a:schemeClr val="tx1"/>
                </a:solidFill>
              </a:rPr>
              <a:t>persatu</a:t>
            </a:r>
            <a:r>
              <a:rPr lang="en-US" sz="2100" b="1" dirty="0" smtClean="0">
                <a:solidFill>
                  <a:schemeClr val="tx1"/>
                </a:solidFill>
              </a:rPr>
              <a:t>.</a:t>
            </a:r>
          </a:p>
          <a:p>
            <a:pPr algn="just">
              <a:buClr>
                <a:schemeClr val="tx1"/>
              </a:buClr>
              <a:buFont typeface="+mj-lt"/>
              <a:buAutoNum type="alphaLcPeriod"/>
            </a:pPr>
            <a:r>
              <a:rPr lang="en-US" sz="2100" b="1" dirty="0" err="1" smtClean="0">
                <a:solidFill>
                  <a:schemeClr val="tx1"/>
                </a:solidFill>
              </a:rPr>
              <a:t>Terhubung</a:t>
            </a:r>
            <a:r>
              <a:rPr lang="en-US" sz="2100" b="1" dirty="0" smtClean="0">
                <a:solidFill>
                  <a:schemeClr val="tx1"/>
                </a:solidFill>
              </a:rPr>
              <a:t> </a:t>
            </a:r>
            <a:r>
              <a:rPr lang="en-US" sz="2100" b="1" dirty="0" err="1">
                <a:solidFill>
                  <a:schemeClr val="tx1"/>
                </a:solidFill>
              </a:rPr>
              <a:t>secara</a:t>
            </a:r>
            <a:r>
              <a:rPr lang="en-US" sz="2100" b="1" dirty="0">
                <a:solidFill>
                  <a:schemeClr val="tx1"/>
                </a:solidFill>
              </a:rPr>
              <a:t> </a:t>
            </a:r>
            <a:r>
              <a:rPr lang="en-US" sz="2100" b="1" i="1" dirty="0">
                <a:solidFill>
                  <a:schemeClr val="tx1"/>
                </a:solidFill>
              </a:rPr>
              <a:t>online </a:t>
            </a:r>
            <a:r>
              <a:rPr lang="en-US" sz="2100" b="1" i="1" dirty="0" err="1">
                <a:solidFill>
                  <a:schemeClr val="tx1"/>
                </a:solidFill>
              </a:rPr>
              <a:t>dengan</a:t>
            </a:r>
            <a:r>
              <a:rPr lang="en-US" sz="2100" b="1" i="1" dirty="0">
                <a:solidFill>
                  <a:schemeClr val="tx1"/>
                </a:solidFill>
              </a:rPr>
              <a:t> website, </a:t>
            </a:r>
            <a:r>
              <a:rPr lang="en-US" sz="2100" b="1" i="1" dirty="0" err="1">
                <a:solidFill>
                  <a:schemeClr val="tx1"/>
                </a:solidFill>
              </a:rPr>
              <a:t>jadi</a:t>
            </a:r>
            <a:r>
              <a:rPr lang="en-US" sz="2100" b="1" i="1" dirty="0">
                <a:solidFill>
                  <a:schemeClr val="tx1"/>
                </a:solidFill>
              </a:rPr>
              <a:t> </a:t>
            </a:r>
            <a:r>
              <a:rPr lang="en-US" sz="2100" b="1" i="1" dirty="0" err="1">
                <a:solidFill>
                  <a:schemeClr val="tx1"/>
                </a:solidFill>
              </a:rPr>
              <a:t>bagi</a:t>
            </a:r>
            <a:r>
              <a:rPr lang="en-US" sz="2100" b="1" i="1" dirty="0">
                <a:solidFill>
                  <a:schemeClr val="tx1"/>
                </a:solidFill>
              </a:rPr>
              <a:t> </a:t>
            </a:r>
            <a:r>
              <a:rPr lang="en-US" sz="2100" b="1" i="1" dirty="0" err="1">
                <a:solidFill>
                  <a:schemeClr val="tx1"/>
                </a:solidFill>
              </a:rPr>
              <a:t>kita</a:t>
            </a:r>
            <a:r>
              <a:rPr lang="en-US" sz="2100" b="1" i="1" dirty="0">
                <a:solidFill>
                  <a:schemeClr val="tx1"/>
                </a:solidFill>
              </a:rPr>
              <a:t> yang </a:t>
            </a:r>
            <a:r>
              <a:rPr lang="en-US" sz="2100" b="1" i="1" dirty="0" err="1" smtClean="0">
                <a:solidFill>
                  <a:schemeClr val="tx1"/>
                </a:solidFill>
              </a:rPr>
              <a:t>memiliki</a:t>
            </a:r>
            <a:r>
              <a:rPr lang="en-US" sz="2100" b="1" i="1" dirty="0">
                <a:solidFill>
                  <a:schemeClr val="tx1"/>
                </a:solidFill>
              </a:rPr>
              <a:t> </a:t>
            </a:r>
            <a:r>
              <a:rPr lang="sv-SE" sz="2100" b="1" dirty="0" smtClean="0">
                <a:solidFill>
                  <a:schemeClr val="tx1"/>
                </a:solidFill>
              </a:rPr>
              <a:t>akun </a:t>
            </a:r>
            <a:r>
              <a:rPr lang="sv-SE" sz="2100" b="1" dirty="0">
                <a:solidFill>
                  <a:schemeClr val="tx1"/>
                </a:solidFill>
              </a:rPr>
              <a:t>Mendeley di internet dapat di sinkronkan dengan file yang ada </a:t>
            </a:r>
            <a:r>
              <a:rPr lang="sv-SE" sz="2100" b="1" dirty="0" smtClean="0">
                <a:solidFill>
                  <a:schemeClr val="tx1"/>
                </a:solidFill>
              </a:rPr>
              <a:t>di </a:t>
            </a:r>
            <a:r>
              <a:rPr lang="en-US" sz="2100" b="1" dirty="0" err="1" smtClean="0">
                <a:solidFill>
                  <a:schemeClr val="tx1"/>
                </a:solidFill>
              </a:rPr>
              <a:t>komputer</a:t>
            </a:r>
            <a:r>
              <a:rPr lang="en-US" sz="2100" b="1" dirty="0" smtClean="0">
                <a:solidFill>
                  <a:schemeClr val="tx1"/>
                </a:solidFill>
              </a:rPr>
              <a:t> </a:t>
            </a:r>
            <a:r>
              <a:rPr lang="en-US" sz="2100" b="1" dirty="0" err="1">
                <a:solidFill>
                  <a:schemeClr val="tx1"/>
                </a:solidFill>
              </a:rPr>
              <a:t>kita</a:t>
            </a:r>
            <a:r>
              <a:rPr lang="en-US" sz="2100" b="1" dirty="0">
                <a:solidFill>
                  <a:schemeClr val="tx1"/>
                </a:solidFill>
              </a:rPr>
              <a:t> </a:t>
            </a:r>
            <a:r>
              <a:rPr lang="en-US" sz="2100" b="1" dirty="0" err="1">
                <a:solidFill>
                  <a:schemeClr val="tx1"/>
                </a:solidFill>
              </a:rPr>
              <a:t>dan</a:t>
            </a:r>
            <a:r>
              <a:rPr lang="en-US" sz="2100" b="1" dirty="0">
                <a:solidFill>
                  <a:schemeClr val="tx1"/>
                </a:solidFill>
              </a:rPr>
              <a:t> </a:t>
            </a:r>
            <a:r>
              <a:rPr lang="en-US" sz="2100" b="1" dirty="0" err="1">
                <a:solidFill>
                  <a:schemeClr val="tx1"/>
                </a:solidFill>
              </a:rPr>
              <a:t>sewaktu-waktu</a:t>
            </a:r>
            <a:r>
              <a:rPr lang="en-US" sz="2100" b="1" dirty="0">
                <a:solidFill>
                  <a:schemeClr val="tx1"/>
                </a:solidFill>
              </a:rPr>
              <a:t> </a:t>
            </a:r>
            <a:r>
              <a:rPr lang="en-US" sz="2100" b="1" dirty="0" err="1">
                <a:solidFill>
                  <a:schemeClr val="tx1"/>
                </a:solidFill>
              </a:rPr>
              <a:t>dapat</a:t>
            </a:r>
            <a:r>
              <a:rPr lang="en-US" sz="2100" b="1" dirty="0">
                <a:solidFill>
                  <a:schemeClr val="tx1"/>
                </a:solidFill>
              </a:rPr>
              <a:t> </a:t>
            </a:r>
            <a:r>
              <a:rPr lang="en-US" sz="2100" b="1" dirty="0" err="1">
                <a:solidFill>
                  <a:schemeClr val="tx1"/>
                </a:solidFill>
              </a:rPr>
              <a:t>diakses</a:t>
            </a:r>
            <a:r>
              <a:rPr lang="en-US" sz="2100" b="1" dirty="0">
                <a:solidFill>
                  <a:schemeClr val="tx1"/>
                </a:solidFill>
              </a:rPr>
              <a:t> </a:t>
            </a:r>
            <a:r>
              <a:rPr lang="en-US" sz="2100" b="1" dirty="0" err="1">
                <a:solidFill>
                  <a:schemeClr val="tx1"/>
                </a:solidFill>
              </a:rPr>
              <a:t>dimanapun</a:t>
            </a:r>
            <a:r>
              <a:rPr lang="en-US" sz="2100" b="1" dirty="0">
                <a:solidFill>
                  <a:schemeClr val="tx1"/>
                </a:solidFill>
              </a:rPr>
              <a:t> </a:t>
            </a:r>
            <a:r>
              <a:rPr lang="en-US" sz="2100" b="1" dirty="0" err="1" smtClean="0">
                <a:solidFill>
                  <a:schemeClr val="tx1"/>
                </a:solidFill>
              </a:rPr>
              <a:t>dan</a:t>
            </a:r>
            <a:r>
              <a:rPr lang="en-US" sz="2100" b="1" dirty="0">
                <a:solidFill>
                  <a:schemeClr val="tx1"/>
                </a:solidFill>
              </a:rPr>
              <a:t> </a:t>
            </a:r>
            <a:r>
              <a:rPr lang="en-US" sz="2100" b="1" dirty="0" err="1" smtClean="0">
                <a:solidFill>
                  <a:schemeClr val="tx1"/>
                </a:solidFill>
              </a:rPr>
              <a:t>kapanpun</a:t>
            </a:r>
            <a:r>
              <a:rPr lang="en-US" sz="2100" b="1" dirty="0" smtClean="0">
                <a:solidFill>
                  <a:schemeClr val="tx1"/>
                </a:solidFill>
              </a:rPr>
              <a:t> </a:t>
            </a:r>
            <a:r>
              <a:rPr lang="en-US" sz="2100" b="1" dirty="0" err="1">
                <a:solidFill>
                  <a:schemeClr val="tx1"/>
                </a:solidFill>
              </a:rPr>
              <a:t>asal</a:t>
            </a:r>
            <a:r>
              <a:rPr lang="en-US" sz="2100" b="1" dirty="0">
                <a:solidFill>
                  <a:schemeClr val="tx1"/>
                </a:solidFill>
              </a:rPr>
              <a:t> </a:t>
            </a:r>
            <a:r>
              <a:rPr lang="en-US" sz="2100" b="1" dirty="0" err="1">
                <a:solidFill>
                  <a:schemeClr val="tx1"/>
                </a:solidFill>
              </a:rPr>
              <a:t>ada</a:t>
            </a:r>
            <a:r>
              <a:rPr lang="en-US" sz="2100" b="1" dirty="0">
                <a:solidFill>
                  <a:schemeClr val="tx1"/>
                </a:solidFill>
              </a:rPr>
              <a:t> </a:t>
            </a:r>
            <a:r>
              <a:rPr lang="en-US" sz="2100" b="1" dirty="0" err="1">
                <a:solidFill>
                  <a:schemeClr val="tx1"/>
                </a:solidFill>
              </a:rPr>
              <a:t>jaringan</a:t>
            </a:r>
            <a:r>
              <a:rPr lang="en-US" sz="2100" b="1" dirty="0">
                <a:solidFill>
                  <a:schemeClr val="tx1"/>
                </a:solidFill>
              </a:rPr>
              <a:t> </a:t>
            </a:r>
            <a:r>
              <a:rPr lang="en-US" sz="2100" b="1" dirty="0" smtClean="0">
                <a:solidFill>
                  <a:schemeClr val="tx1"/>
                </a:solidFill>
              </a:rPr>
              <a:t>internet.</a:t>
            </a:r>
          </a:p>
          <a:p>
            <a:pPr algn="just">
              <a:buClr>
                <a:schemeClr val="tx1"/>
              </a:buClr>
              <a:buFont typeface="+mj-lt"/>
              <a:buAutoNum type="alphaLcPeriod"/>
            </a:pPr>
            <a:r>
              <a:rPr lang="en-US" sz="2100" b="1" dirty="0" err="1" smtClean="0">
                <a:solidFill>
                  <a:schemeClr val="tx1"/>
                </a:solidFill>
              </a:rPr>
              <a:t>Dengan</a:t>
            </a:r>
            <a:r>
              <a:rPr lang="en-US" sz="2100" b="1" dirty="0" smtClean="0">
                <a:solidFill>
                  <a:schemeClr val="tx1"/>
                </a:solidFill>
              </a:rPr>
              <a:t> </a:t>
            </a:r>
            <a:r>
              <a:rPr lang="en-US" sz="2100" b="1" dirty="0" err="1">
                <a:solidFill>
                  <a:schemeClr val="tx1"/>
                </a:solidFill>
              </a:rPr>
              <a:t>fasilitas</a:t>
            </a:r>
            <a:r>
              <a:rPr lang="en-US" sz="2100" b="1" dirty="0">
                <a:solidFill>
                  <a:schemeClr val="tx1"/>
                </a:solidFill>
              </a:rPr>
              <a:t> </a:t>
            </a:r>
            <a:r>
              <a:rPr lang="en-US" sz="2100" b="1" i="1" dirty="0">
                <a:solidFill>
                  <a:schemeClr val="tx1"/>
                </a:solidFill>
              </a:rPr>
              <a:t>web importer </a:t>
            </a:r>
            <a:r>
              <a:rPr lang="en-US" sz="2100" b="1" i="1" dirty="0" err="1">
                <a:solidFill>
                  <a:schemeClr val="tx1"/>
                </a:solidFill>
              </a:rPr>
              <a:t>kita</a:t>
            </a:r>
            <a:r>
              <a:rPr lang="en-US" sz="2100" b="1" i="1" dirty="0">
                <a:solidFill>
                  <a:schemeClr val="tx1"/>
                </a:solidFill>
              </a:rPr>
              <a:t> </a:t>
            </a:r>
            <a:r>
              <a:rPr lang="en-US" sz="2100" b="1" i="1" dirty="0" err="1">
                <a:solidFill>
                  <a:schemeClr val="tx1"/>
                </a:solidFill>
              </a:rPr>
              <a:t>dapat</a:t>
            </a:r>
            <a:r>
              <a:rPr lang="en-US" sz="2100" b="1" i="1" dirty="0">
                <a:solidFill>
                  <a:schemeClr val="tx1"/>
                </a:solidFill>
              </a:rPr>
              <a:t> </a:t>
            </a:r>
            <a:r>
              <a:rPr lang="en-US" sz="2100" b="1" i="1" dirty="0" err="1">
                <a:solidFill>
                  <a:schemeClr val="tx1"/>
                </a:solidFill>
              </a:rPr>
              <a:t>menambahkan</a:t>
            </a:r>
            <a:r>
              <a:rPr lang="en-US" sz="2100" b="1" i="1" dirty="0">
                <a:solidFill>
                  <a:schemeClr val="tx1"/>
                </a:solidFill>
              </a:rPr>
              <a:t> file </a:t>
            </a:r>
            <a:r>
              <a:rPr lang="en-US" sz="2100" b="1" i="1" dirty="0" err="1">
                <a:solidFill>
                  <a:schemeClr val="tx1"/>
                </a:solidFill>
              </a:rPr>
              <a:t>ke</a:t>
            </a:r>
            <a:r>
              <a:rPr lang="en-US" sz="2100" b="1" i="1" dirty="0">
                <a:solidFill>
                  <a:schemeClr val="tx1"/>
                </a:solidFill>
              </a:rPr>
              <a:t> </a:t>
            </a:r>
            <a:r>
              <a:rPr lang="en-US" sz="2100" b="1" i="1" dirty="0" err="1">
                <a:solidFill>
                  <a:schemeClr val="tx1"/>
                </a:solidFill>
              </a:rPr>
              <a:t>Mendeley</a:t>
            </a:r>
            <a:r>
              <a:rPr lang="en-US" sz="2100" b="1" i="1" dirty="0">
                <a:solidFill>
                  <a:schemeClr val="tx1"/>
                </a:solidFill>
              </a:rPr>
              <a:t> </a:t>
            </a:r>
            <a:r>
              <a:rPr lang="en-US" sz="2100" b="1" i="1" dirty="0" smtClean="0">
                <a:solidFill>
                  <a:schemeClr val="tx1"/>
                </a:solidFill>
              </a:rPr>
              <a:t> </a:t>
            </a:r>
            <a:r>
              <a:rPr lang="en-US" sz="2100" b="1" dirty="0" err="1" smtClean="0">
                <a:solidFill>
                  <a:schemeClr val="tx1"/>
                </a:solidFill>
              </a:rPr>
              <a:t>tanpa</a:t>
            </a:r>
            <a:r>
              <a:rPr lang="en-US" sz="2100" b="1" dirty="0" smtClean="0">
                <a:solidFill>
                  <a:schemeClr val="tx1"/>
                </a:solidFill>
              </a:rPr>
              <a:t> </a:t>
            </a:r>
            <a:r>
              <a:rPr lang="en-US" sz="2100" b="1" dirty="0" err="1">
                <a:solidFill>
                  <a:schemeClr val="tx1"/>
                </a:solidFill>
              </a:rPr>
              <a:t>mengunduhnya</a:t>
            </a:r>
            <a:endParaRPr lang="en-US" sz="2100" b="1" dirty="0">
              <a:solidFill>
                <a:schemeClr val="tx1"/>
              </a:solidFill>
            </a:endParaRPr>
          </a:p>
          <a:p>
            <a:pPr algn="just">
              <a:buClr>
                <a:schemeClr val="tx1"/>
              </a:buClr>
            </a:pPr>
            <a:endParaRPr lang="en-US" sz="2100" b="1" dirty="0">
              <a:solidFill>
                <a:schemeClr val="tx1"/>
              </a:solidFill>
            </a:endParaRPr>
          </a:p>
        </p:txBody>
      </p:sp>
      <p:pic>
        <p:nvPicPr>
          <p:cNvPr id="4" name="Picture 3"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5" name="Picture 4"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6" name="Picture 5"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2612649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838266" cy="1320800"/>
          </a:xfrm>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Posisikan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kursor</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di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akhir</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paper di </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MS Word,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ketikan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References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Daftar</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Pustaka</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 name="Picture 7"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9" name="Picture 8"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10" name="Picture 9"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1815353" y="2146952"/>
            <a:ext cx="6723529" cy="3780139"/>
          </a:xfrm>
          <a:prstGeom prst="rect">
            <a:avLst/>
          </a:prstGeom>
        </p:spPr>
      </p:pic>
    </p:spTree>
    <p:extLst>
      <p:ext uri="{BB962C8B-B14F-4D97-AF65-F5344CB8AC3E}">
        <p14:creationId xmlns:p14="http://schemas.microsoft.com/office/powerpoint/2010/main" val="21586956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n-NO"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2.Klik </a:t>
            </a:r>
            <a:r>
              <a:rPr lang="nn-NO" b="1" i="1" dirty="0">
                <a:ln w="9525">
                  <a:solidFill>
                    <a:schemeClr val="bg1"/>
                  </a:solidFill>
                  <a:prstDash val="solid"/>
                </a:ln>
                <a:solidFill>
                  <a:schemeClr val="tx1"/>
                </a:solidFill>
                <a:effectLst>
                  <a:outerShdw blurRad="12700" dist="38100" dir="2700000" algn="tl" rotWithShape="0">
                    <a:schemeClr val="bg1">
                      <a:lumMod val="50000"/>
                    </a:schemeClr>
                  </a:outerShdw>
                </a:effectLst>
              </a:rPr>
              <a:t>Insert Bibliography pada menu bar</a:t>
            </a:r>
            <a:r>
              <a:rPr lang="nn-NO"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1253076" y="1765916"/>
            <a:ext cx="8017991" cy="4507919"/>
          </a:xfrm>
          <a:prstGeom prst="rect">
            <a:avLst/>
          </a:prstGeom>
        </p:spPr>
      </p:pic>
    </p:spTree>
    <p:extLst>
      <p:ext uri="{BB962C8B-B14F-4D97-AF65-F5344CB8AC3E}">
        <p14:creationId xmlns:p14="http://schemas.microsoft.com/office/powerpoint/2010/main" val="41053335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37" y="609600"/>
            <a:ext cx="11758863" cy="1320800"/>
          </a:xfrm>
        </p:spPr>
        <p:txBody>
          <a:bodyPr>
            <a:noAutofit/>
          </a:bodyPr>
          <a:lstStyle/>
          <a:p>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secara</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otomatis</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membuat</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daftar</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pustaka</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dari</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seluruh</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referensi</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disitir</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di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dalam</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dokumen</a:t>
            </a:r>
            <a: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br>
              <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7" name="Picture 6"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8" name="Picture 7"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pic>
        <p:nvPicPr>
          <p:cNvPr id="3" name="Picture 2"/>
          <p:cNvPicPr>
            <a:picLocks noChangeAspect="1"/>
          </p:cNvPicPr>
          <p:nvPr/>
        </p:nvPicPr>
        <p:blipFill>
          <a:blip r:embed="rId4"/>
          <a:stretch>
            <a:fillRect/>
          </a:stretch>
        </p:blipFill>
        <p:spPr>
          <a:xfrm>
            <a:off x="1216279" y="1930400"/>
            <a:ext cx="8054788" cy="4528607"/>
          </a:xfrm>
          <a:prstGeom prst="rect">
            <a:avLst/>
          </a:prstGeom>
        </p:spPr>
      </p:pic>
    </p:spTree>
    <p:extLst>
      <p:ext uri="{BB962C8B-B14F-4D97-AF65-F5344CB8AC3E}">
        <p14:creationId xmlns:p14="http://schemas.microsoft.com/office/powerpoint/2010/main" val="14426258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417" y="3762200"/>
            <a:ext cx="7766936" cy="1646302"/>
          </a:xfrm>
        </p:spPr>
        <p:txBody>
          <a:bodyPr/>
          <a:lstStyle/>
          <a:p>
            <a:pPr algn="ctr"/>
            <a:r>
              <a:rPr lang="en-US" sz="5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MENGGUNAKAN MENDELEY WEB DAN DESKTOP</a:t>
            </a:r>
            <a:endParaRPr lang="en-US" sz="5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447" y="445285"/>
            <a:ext cx="1762805" cy="1762805"/>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3363308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94197"/>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Buka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program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endeley</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Desktop</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rotWithShape="1">
          <a:blip r:embed="rId2"/>
          <a:srcRect r="17760" b="13462"/>
          <a:stretch/>
        </p:blipFill>
        <p:spPr>
          <a:xfrm>
            <a:off x="1181124" y="1403796"/>
            <a:ext cx="8284848" cy="4901411"/>
          </a:xfrm>
          <a:prstGeom prst="rect">
            <a:avLst/>
          </a:prstGeom>
        </p:spPr>
      </p:pic>
    </p:spTree>
    <p:extLst>
      <p:ext uri="{BB962C8B-B14F-4D97-AF65-F5344CB8AC3E}">
        <p14:creationId xmlns:p14="http://schemas.microsoft.com/office/powerpoint/2010/main" val="20894193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isikan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e-mail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password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telah</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didaftarkan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langkah</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sebelumnya</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p>
        </p:txBody>
      </p:sp>
      <p:pic>
        <p:nvPicPr>
          <p:cNvPr id="4" name="Picture 3"/>
          <p:cNvPicPr>
            <a:picLocks noChangeAspect="1"/>
          </p:cNvPicPr>
          <p:nvPr/>
        </p:nvPicPr>
        <p:blipFill rotWithShape="1">
          <a:blip r:embed="rId2"/>
          <a:srcRect l="9483" t="4532" r="9648" b="12016"/>
          <a:stretch/>
        </p:blipFill>
        <p:spPr>
          <a:xfrm>
            <a:off x="1403797" y="2200148"/>
            <a:ext cx="6593983" cy="3825641"/>
          </a:xfrm>
          <a:prstGeom prst="rect">
            <a:avLst/>
          </a:prstGeom>
        </p:spPr>
      </p:pic>
    </p:spTree>
    <p:extLst>
      <p:ext uri="{BB962C8B-B14F-4D97-AF65-F5344CB8AC3E}">
        <p14:creationId xmlns:p14="http://schemas.microsoft.com/office/powerpoint/2010/main" val="164658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Tools,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Install Web Importer.</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rotWithShape="1">
          <a:blip r:embed="rId2"/>
          <a:srcRect l="9483" t="4532" r="9648" b="12016"/>
          <a:stretch/>
        </p:blipFill>
        <p:spPr>
          <a:xfrm>
            <a:off x="1403797" y="2200148"/>
            <a:ext cx="6593983" cy="3825641"/>
          </a:xfrm>
          <a:prstGeom prst="rect">
            <a:avLst/>
          </a:prstGeom>
        </p:spPr>
      </p:pic>
    </p:spTree>
    <p:extLst>
      <p:ext uri="{BB962C8B-B14F-4D97-AF65-F5344CB8AC3E}">
        <p14:creationId xmlns:p14="http://schemas.microsoft.com/office/powerpoint/2010/main" val="3539243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58339" cy="1320800"/>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4.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browser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ingin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Anda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Gunakan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4135" r="14696" b="13866"/>
          <a:stretch/>
        </p:blipFill>
        <p:spPr>
          <a:xfrm>
            <a:off x="1347037" y="1680692"/>
            <a:ext cx="7255092" cy="4951928"/>
          </a:xfrm>
          <a:prstGeom prst="rect">
            <a:avLst/>
          </a:prstGeom>
        </p:spPr>
      </p:pic>
    </p:spTree>
    <p:extLst>
      <p:ext uri="{BB962C8B-B14F-4D97-AF65-F5344CB8AC3E}">
        <p14:creationId xmlns:p14="http://schemas.microsoft.com/office/powerpoint/2010/main" val="26397309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58339" cy="1320800"/>
          </a:xfrm>
        </p:spPr>
        <p:txBody>
          <a:bodyPr>
            <a:normAutofit/>
          </a:bodyPr>
          <a:lstStyle/>
          <a:p>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5.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Download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Apabila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Digunakan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Mozila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Firefox) browser Extension</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8295" t="6998" r="13805" b="8431"/>
          <a:stretch/>
        </p:blipFill>
        <p:spPr>
          <a:xfrm>
            <a:off x="1462945" y="1778585"/>
            <a:ext cx="8068635" cy="4924868"/>
          </a:xfrm>
          <a:prstGeom prst="rect">
            <a:avLst/>
          </a:prstGeom>
        </p:spPr>
      </p:pic>
    </p:spTree>
    <p:extLst>
      <p:ext uri="{BB962C8B-B14F-4D97-AF65-F5344CB8AC3E}">
        <p14:creationId xmlns:p14="http://schemas.microsoft.com/office/powerpoint/2010/main" val="118523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a:t>
            </a:r>
            <a:r>
              <a:rPr lang="en-US" dirty="0" err="1" smtClean="0"/>
              <a:t>Klik</a:t>
            </a:r>
            <a:r>
              <a:rPr lang="en-US" dirty="0" smtClean="0"/>
              <a:t> Open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1759" t="76893" r="10836" b="4973"/>
          <a:stretch/>
        </p:blipFill>
        <p:spPr>
          <a:xfrm>
            <a:off x="677334" y="1497327"/>
            <a:ext cx="10071280" cy="1326524"/>
          </a:xfrm>
          <a:prstGeom prst="rect">
            <a:avLst/>
          </a:prstGeom>
        </p:spPr>
      </p:pic>
    </p:spTree>
    <p:extLst>
      <p:ext uri="{BB962C8B-B14F-4D97-AF65-F5344CB8AC3E}">
        <p14:creationId xmlns:p14="http://schemas.microsoft.com/office/powerpoint/2010/main" val="3663600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9467" y="2614084"/>
            <a:ext cx="7766936" cy="1646302"/>
          </a:xfrm>
        </p:spPr>
        <p:txBody>
          <a:bodyPr/>
          <a:lstStyle/>
          <a:p>
            <a:pPr algn="ct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PROSES INSTALASI </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 DI WINDOW</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447" y="445285"/>
            <a:ext cx="1762805" cy="1762805"/>
          </a:xfrm>
          <a:prstGeom prst="rect">
            <a:avLst/>
          </a:prstGeom>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225011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58339" cy="1320800"/>
          </a:xfrm>
        </p:spPr>
        <p:txBody>
          <a:bodyPr>
            <a:normAutofit fontScale="90000"/>
          </a:bodyPr>
          <a:lstStyle/>
          <a:p>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Instal</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apabila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digunakan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Chrome,  Chrome Browser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Extention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(Chrome) </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8413" t="11268" r="21427" b="30678"/>
          <a:stretch/>
        </p:blipFill>
        <p:spPr>
          <a:xfrm>
            <a:off x="-683323" y="1794554"/>
            <a:ext cx="11317981" cy="4246808"/>
          </a:xfrm>
          <a:prstGeom prst="rect">
            <a:avLst/>
          </a:prstGeom>
        </p:spPr>
      </p:pic>
    </p:spTree>
    <p:extLst>
      <p:ext uri="{BB962C8B-B14F-4D97-AF65-F5344CB8AC3E}">
        <p14:creationId xmlns:p14="http://schemas.microsoft.com/office/powerpoint/2010/main" val="5796746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458339" cy="1320800"/>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6.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Instal</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Chrome Browser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Extention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Available On Chrome</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8413" t="11268" r="21427" b="30678"/>
          <a:stretch/>
        </p:blipFill>
        <p:spPr>
          <a:xfrm>
            <a:off x="-683323" y="1794554"/>
            <a:ext cx="11317981" cy="4246808"/>
          </a:xfrm>
          <a:prstGeom prst="rect">
            <a:avLst/>
          </a:prstGeom>
        </p:spPr>
      </p:pic>
    </p:spTree>
    <p:extLst>
      <p:ext uri="{BB962C8B-B14F-4D97-AF65-F5344CB8AC3E}">
        <p14:creationId xmlns:p14="http://schemas.microsoft.com/office/powerpoint/2010/main" val="3072510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102283" cy="1320800"/>
          </a:xfrm>
        </p:spPr>
        <p:txBody>
          <a:bodyPr>
            <a:noAutofit/>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7.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Masuk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web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mengunjungi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alamat</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https</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://mendeley.com/</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 r="-228"/>
          <a:stretch/>
        </p:blipFill>
        <p:spPr>
          <a:xfrm>
            <a:off x="677333" y="1918951"/>
            <a:ext cx="9110611" cy="4536583"/>
          </a:xfrm>
          <a:prstGeom prst="rect">
            <a:avLst/>
          </a:prstGeom>
        </p:spPr>
      </p:pic>
    </p:spTree>
    <p:extLst>
      <p:ext uri="{BB962C8B-B14F-4D97-AF65-F5344CB8AC3E}">
        <p14:creationId xmlns:p14="http://schemas.microsoft.com/office/powerpoint/2010/main" val="36923318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102283" cy="1320800"/>
          </a:xfrm>
        </p:spPr>
        <p:txBody>
          <a:bodyPr>
            <a:noAutofit/>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8.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Sign In,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tampil</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kotak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dialog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berikut</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8147" r="14933"/>
          <a:stretch/>
        </p:blipFill>
        <p:spPr>
          <a:xfrm>
            <a:off x="509907" y="2160589"/>
            <a:ext cx="2446986" cy="4536583"/>
          </a:xfrm>
          <a:prstGeom prst="rect">
            <a:avLst/>
          </a:prstGeom>
        </p:spPr>
      </p:pic>
      <p:sp>
        <p:nvSpPr>
          <p:cNvPr id="6" name="Right Arrow 5"/>
          <p:cNvSpPr/>
          <p:nvPr/>
        </p:nvSpPr>
        <p:spPr>
          <a:xfrm>
            <a:off x="3245476" y="3464417"/>
            <a:ext cx="1068947" cy="1287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srcRect l="28125" t="34895" r="29412" b="11550"/>
          <a:stretch/>
        </p:blipFill>
        <p:spPr>
          <a:xfrm>
            <a:off x="5136776" y="1930400"/>
            <a:ext cx="5177118" cy="3671048"/>
          </a:xfrm>
          <a:prstGeom prst="rect">
            <a:avLst/>
          </a:prstGeom>
        </p:spPr>
      </p:pic>
    </p:spTree>
    <p:extLst>
      <p:ext uri="{BB962C8B-B14F-4D97-AF65-F5344CB8AC3E}">
        <p14:creationId xmlns:p14="http://schemas.microsoft.com/office/powerpoint/2010/main" val="30113242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102283" cy="1320800"/>
          </a:xfrm>
        </p:spPr>
        <p:txBody>
          <a:bodyPr>
            <a:noAutofit/>
          </a:bodyPr>
          <a:lstStyle/>
          <a:p>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9</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tampil</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sebagai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berikut</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08529" y="1638012"/>
            <a:ext cx="8761478" cy="4925926"/>
          </a:xfrm>
          <a:prstGeom prst="rect">
            <a:avLst/>
          </a:prstGeom>
        </p:spPr>
      </p:pic>
    </p:spTree>
    <p:extLst>
      <p:ext uri="{BB962C8B-B14F-4D97-AF65-F5344CB8AC3E}">
        <p14:creationId xmlns:p14="http://schemas.microsoft.com/office/powerpoint/2010/main" val="3889829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94327" y="2408429"/>
            <a:ext cx="6963874" cy="3915267"/>
          </a:xfrm>
          <a:prstGeom prst="rect">
            <a:avLst/>
          </a:prstGeom>
        </p:spPr>
      </p:pic>
      <p:sp>
        <p:nvSpPr>
          <p:cNvPr id="2" name="Title 1"/>
          <p:cNvSpPr>
            <a:spLocks noGrp="1"/>
          </p:cNvSpPr>
          <p:nvPr>
            <p:ph type="title"/>
          </p:nvPr>
        </p:nvSpPr>
        <p:spPr>
          <a:xfrm>
            <a:off x="677333" y="609600"/>
            <a:ext cx="10102283" cy="1320800"/>
          </a:xfrm>
        </p:spPr>
        <p:txBody>
          <a:bodyPr>
            <a:noAutofit/>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10.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Search,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masukan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kata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kunci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sedang</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dicari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referensinya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maka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artikel</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dimaksud</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muncul</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5548143" y="3315173"/>
            <a:ext cx="618186" cy="2575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48884" y="4117948"/>
            <a:ext cx="3118833" cy="111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628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548491" cy="1320800"/>
          </a:xfrm>
        </p:spPr>
        <p:txBody>
          <a:bodyPr>
            <a:noAutofit/>
          </a:bodyPr>
          <a:lstStyle/>
          <a:p>
            <a:pPr algn="just"/>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11.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Setelah</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muncul</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artikel</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artikel</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dimaksud</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yaitu</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dari</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kesesuaian</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yang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kita</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cari</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jumlah</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pembaca</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pengutip</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Save References,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maka</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berubah</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menjadi</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“Add to Library”,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lakukan</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berulang-ulang</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endPar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p:cNvSpPr/>
          <p:nvPr/>
        </p:nvSpPr>
        <p:spPr>
          <a:xfrm>
            <a:off x="3142446" y="4955812"/>
            <a:ext cx="989004" cy="247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909482" y="3126224"/>
            <a:ext cx="6508376" cy="3659175"/>
          </a:xfrm>
          <a:prstGeom prst="rect">
            <a:avLst/>
          </a:prstGeom>
        </p:spPr>
      </p:pic>
    </p:spTree>
    <p:extLst>
      <p:ext uri="{BB962C8B-B14F-4D97-AF65-F5344CB8AC3E}">
        <p14:creationId xmlns:p14="http://schemas.microsoft.com/office/powerpoint/2010/main" val="21671347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548491" cy="1320800"/>
          </a:xfrm>
        </p:spPr>
        <p:txBody>
          <a:bodyPr>
            <a:noAutofit/>
          </a:bodyPr>
          <a:lstStyle/>
          <a:p>
            <a:pPr algn="just"/>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12.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Artikel</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dapat</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didownload</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0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mengklik</a:t>
            </a:r>
            <a:r>
              <a:rPr lang="en-US" sz="30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Get Full Text Journal</a:t>
            </a:r>
            <a:endParaRPr lang="en-US" sz="30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Picture 2"/>
          <p:cNvPicPr>
            <a:picLocks noChangeAspect="1"/>
          </p:cNvPicPr>
          <p:nvPr/>
        </p:nvPicPr>
        <p:blipFill>
          <a:blip r:embed="rId2"/>
          <a:stretch>
            <a:fillRect/>
          </a:stretch>
        </p:blipFill>
        <p:spPr>
          <a:xfrm>
            <a:off x="677333" y="1650813"/>
            <a:ext cx="8829053" cy="4963919"/>
          </a:xfrm>
          <a:prstGeom prst="rect">
            <a:avLst/>
          </a:prstGeom>
        </p:spPr>
      </p:pic>
      <p:sp>
        <p:nvSpPr>
          <p:cNvPr id="5" name="Rectangle 4"/>
          <p:cNvSpPr/>
          <p:nvPr/>
        </p:nvSpPr>
        <p:spPr>
          <a:xfrm>
            <a:off x="2949263" y="4801266"/>
            <a:ext cx="1249250" cy="234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49263" y="2564123"/>
            <a:ext cx="1249250" cy="234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23506" y="5959665"/>
            <a:ext cx="1249250" cy="234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4373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527286" cy="1320800"/>
          </a:xfrm>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13.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Setelah</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referensi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di save,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masuk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Desktop,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Synchronize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atau</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F5</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9186" t="4225" r="8855" b="12148"/>
          <a:stretch/>
        </p:blipFill>
        <p:spPr>
          <a:xfrm>
            <a:off x="986428" y="1698581"/>
            <a:ext cx="8219158" cy="4715098"/>
          </a:xfrm>
          <a:prstGeom prst="rect">
            <a:avLst/>
          </a:prstGeom>
        </p:spPr>
      </p:pic>
      <p:sp>
        <p:nvSpPr>
          <p:cNvPr id="5" name="Rectangle 4"/>
          <p:cNvSpPr/>
          <p:nvPr/>
        </p:nvSpPr>
        <p:spPr>
          <a:xfrm>
            <a:off x="999307" y="3683358"/>
            <a:ext cx="2962141" cy="450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2179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411376" cy="1320800"/>
          </a:xfrm>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14.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Maka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referensi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masuk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ke</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daftar</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referensi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Desktop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tab Recently Added,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dan</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bisa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dikutip</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seperti</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langkah</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sebelumnya</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793632" y="2160589"/>
            <a:ext cx="8364071" cy="4702494"/>
          </a:xfrm>
          <a:prstGeom prst="rect">
            <a:avLst/>
          </a:prstGeom>
        </p:spPr>
      </p:pic>
      <p:sp>
        <p:nvSpPr>
          <p:cNvPr id="5" name="Rectangle 4"/>
          <p:cNvSpPr/>
          <p:nvPr/>
        </p:nvSpPr>
        <p:spPr>
          <a:xfrm>
            <a:off x="677334" y="3812146"/>
            <a:ext cx="2220412" cy="167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61372" y="3281966"/>
            <a:ext cx="3883934" cy="6976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179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400116" cy="1320800"/>
          </a:xfrm>
        </p:spPr>
        <p:txBody>
          <a:bodyPr>
            <a:noAutofit/>
          </a:bodyPr>
          <a:lstStyle/>
          <a:p>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1.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dua</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kali file Mendeley-Desktop-1.13.6-win32.exe yang </a:t>
            </a:r>
            <a:r>
              <a:rPr lang="en-US" sz="2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telah</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di </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download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pada</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www.mendeley.com.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Selanjutnya</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muncul</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kotak</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dialog </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Setup Wizard </a:t>
            </a:r>
            <a:r>
              <a:rPr lang="en-US" sz="24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lalu</a:t>
            </a:r>
            <a:r>
              <a:rPr lang="en-US" sz="24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pilih</a:t>
            </a:r>
            <a:r>
              <a:rPr lang="en-US" sz="24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4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Next. </a:t>
            </a:r>
            <a:endPar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rotWithShape="1">
          <a:blip r:embed="rId2"/>
          <a:srcRect l="36010" t="42914" r="28851" b="16241"/>
          <a:stretch/>
        </p:blipFill>
        <p:spPr>
          <a:xfrm>
            <a:off x="1913425" y="1930400"/>
            <a:ext cx="6927933" cy="4527550"/>
          </a:xfrm>
          <a:prstGeom prst="rect">
            <a:avLst/>
          </a:prstGeom>
          <a:ln w="25400">
            <a:solidFill>
              <a:schemeClr val="tx1"/>
            </a:solidFill>
          </a:ln>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7417894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TERIMA KASIH</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Subtitle 2"/>
          <p:cNvSpPr>
            <a:spLocks noGrp="1"/>
          </p:cNvSpPr>
          <p:nvPr>
            <p:ph type="subTitle" idx="1"/>
          </p:nvPr>
        </p:nvSpPr>
        <p:spPr/>
        <p:txBody>
          <a:bodyPr/>
          <a:lstStyle/>
          <a:p>
            <a:endParaRPr lang="en-US"/>
          </a:p>
        </p:txBody>
      </p:sp>
      <p:pic>
        <p:nvPicPr>
          <p:cNvPr id="4" name="Picture 3" descr="Next-icon.png">
            <a:hlinkClick r:id="" action="ppaction://hlinkshowjump?jump=nextslide"/>
          </p:cNvPr>
          <p:cNvPicPr>
            <a:picLocks noChangeAspect="1"/>
          </p:cNvPicPr>
          <p:nvPr/>
        </p:nvPicPr>
        <p:blipFill>
          <a:blip r:embed="rId2" cstate="print"/>
          <a:stretch>
            <a:fillRect/>
          </a:stretch>
        </p:blipFill>
        <p:spPr>
          <a:xfrm>
            <a:off x="11271355" y="6143644"/>
            <a:ext cx="714356" cy="714356"/>
          </a:xfrm>
          <a:prstGeom prst="rect">
            <a:avLst/>
          </a:prstGeom>
        </p:spPr>
      </p:pic>
      <p:pic>
        <p:nvPicPr>
          <p:cNvPr id="5" name="Picture 4" descr="home.png">
            <a:hlinkClick r:id="" action="ppaction://hlinkshowjump?jump=firstslide"/>
          </p:cNvPr>
          <p:cNvPicPr>
            <a:picLocks noChangeAspect="1"/>
          </p:cNvPicPr>
          <p:nvPr/>
        </p:nvPicPr>
        <p:blipFill>
          <a:blip r:embed="rId3" cstate="print"/>
          <a:stretch>
            <a:fillRect/>
          </a:stretch>
        </p:blipFill>
        <p:spPr>
          <a:xfrm>
            <a:off x="9413967" y="6072206"/>
            <a:ext cx="928694" cy="928694"/>
          </a:xfrm>
          <a:prstGeom prst="rect">
            <a:avLst/>
          </a:prstGeom>
        </p:spPr>
      </p:pic>
      <p:pic>
        <p:nvPicPr>
          <p:cNvPr id="6" name="Picture 5" descr="Next-icon.png">
            <a:hlinkClick r:id="" action="ppaction://hlinkshowjump?jump=previousslide"/>
          </p:cNvPr>
          <p:cNvPicPr>
            <a:picLocks noChangeAspect="1"/>
          </p:cNvPicPr>
          <p:nvPr/>
        </p:nvPicPr>
        <p:blipFill>
          <a:blip r:embed="rId2"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565052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19100"/>
            <a:ext cx="10534650" cy="1320800"/>
          </a:xfrm>
        </p:spPr>
        <p:txBody>
          <a:bodyPr>
            <a:normAutofit fontScale="90000"/>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Kemudian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akan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muncul</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tampilan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sebagai</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berikut</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I Agree”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jika</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setuju</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dengan</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Licence</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Agreement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oleh</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b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Content Placeholder 3"/>
          <p:cNvPicPr>
            <a:picLocks noGrp="1" noChangeAspect="1"/>
          </p:cNvPicPr>
          <p:nvPr>
            <p:ph idx="1"/>
          </p:nvPr>
        </p:nvPicPr>
        <p:blipFill rotWithShape="1">
          <a:blip r:embed="rId2"/>
          <a:stretch/>
        </p:blipFill>
        <p:spPr>
          <a:xfrm>
            <a:off x="1524168" y="2160588"/>
            <a:ext cx="6903701" cy="3881437"/>
          </a:xfrm>
          <a:prstGeom prst="rect">
            <a:avLst/>
          </a:prstGeom>
          <a:ln w="25400">
            <a:solidFill>
              <a:schemeClr val="tx1"/>
            </a:solidFill>
          </a:ln>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67707"/>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96269"/>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67707"/>
            <a:ext cx="714356" cy="714356"/>
          </a:xfrm>
          <a:prstGeom prst="rect">
            <a:avLst/>
          </a:prstGeom>
        </p:spPr>
      </p:pic>
    </p:spTree>
    <p:extLst>
      <p:ext uri="{BB962C8B-B14F-4D97-AF65-F5344CB8AC3E}">
        <p14:creationId xmlns:p14="http://schemas.microsoft.com/office/powerpoint/2010/main" val="2433671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666816" cy="1320800"/>
          </a:xfrm>
        </p:spPr>
        <p:txBody>
          <a:bodyPr>
            <a:noAutofit/>
          </a:bodyPr>
          <a:lstStyle/>
          <a:p>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“Browse”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menyesuaikan</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di folder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mana</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aplikasi</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sv-SE"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akan </a:t>
            </a:r>
            <a:r>
              <a:rPr lang="sv-SE" sz="2200" b="1" dirty="0">
                <a:ln w="9525">
                  <a:solidFill>
                    <a:schemeClr val="bg1"/>
                  </a:solidFill>
                  <a:prstDash val="solid"/>
                </a:ln>
                <a:solidFill>
                  <a:schemeClr val="tx1"/>
                </a:solidFill>
                <a:effectLst>
                  <a:outerShdw blurRad="12700" dist="38100" dir="2700000" algn="tl" rotWithShape="0">
                    <a:schemeClr val="bg1">
                      <a:lumMod val="50000"/>
                    </a:schemeClr>
                  </a:outerShdw>
                </a:effectLst>
              </a:rPr>
              <a:t>dipasang. Kita dapat mengabaikan pilihan tersebut dan </a:t>
            </a:r>
            <a:r>
              <a:rPr lang="sv-SE"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langsung </a:t>
            </a:r>
            <a:r>
              <a:rPr lang="en-US" sz="22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sz="22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“Next”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melanjutkan</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ke</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tahapan</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200"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berikutnya</a:t>
            </a:r>
            <a:r>
              <a:rPr lang="en-US" sz="2200" b="1" i="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2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rotWithShape="1">
          <a:blip r:embed="rId2"/>
          <a:srcRect l="36208" t="27245" r="28752" b="27861"/>
          <a:stretch/>
        </p:blipFill>
        <p:spPr>
          <a:xfrm>
            <a:off x="2303902" y="1930400"/>
            <a:ext cx="6413679" cy="4620025"/>
          </a:xfrm>
          <a:prstGeom prst="rect">
            <a:avLst/>
          </a:prstGeom>
          <a:ln w="25400">
            <a:solidFill>
              <a:schemeClr val="tx1"/>
            </a:solidFill>
          </a:ln>
        </p:spPr>
      </p:pic>
      <p:pic>
        <p:nvPicPr>
          <p:cNvPr id="5" name="Picture 4"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6" name="Picture 5"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7" name="Picture 6"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1141016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84" y="609600"/>
            <a:ext cx="11228916" cy="1320800"/>
          </a:xfrm>
        </p:spPr>
        <p:txBody>
          <a:bodyPr/>
          <a:lstStyle/>
          <a:p>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4. </a:t>
            </a:r>
            <a:r>
              <a:rPr lang="en-US"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Klik</a:t>
            </a:r>
            <a:r>
              <a:rPr lang="en-US"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“Install”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untuk</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memulai</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proses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instalasi</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b="1" i="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Mendeley</a:t>
            </a:r>
            <a:r>
              <a:rPr lang="en-US" b="1" i="1" dirty="0">
                <a:ln w="9525">
                  <a:solidFill>
                    <a:schemeClr val="bg1"/>
                  </a:solidFill>
                  <a:prstDash val="solid"/>
                </a:ln>
                <a:solidFill>
                  <a:schemeClr val="tx1"/>
                </a:solidFill>
                <a:effectLst>
                  <a:outerShdw blurRad="12700" dist="38100" dir="2700000" algn="tl" rotWithShape="0">
                    <a:schemeClr val="bg1">
                      <a:lumMod val="50000"/>
                    </a:schemeClr>
                  </a:outerShdw>
                </a:effectLst>
              </a:rPr>
              <a:t> Desktop.</a:t>
            </a: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rotWithShape="1">
          <a:blip r:embed="rId2"/>
          <a:srcRect l="36109" t="26188" r="28752" b="21699"/>
          <a:stretch/>
        </p:blipFill>
        <p:spPr>
          <a:xfrm>
            <a:off x="1466850" y="1898650"/>
            <a:ext cx="8248650" cy="4601692"/>
          </a:xfrm>
          <a:prstGeom prst="rect">
            <a:avLst/>
          </a:prstGeom>
          <a:ln w="25400">
            <a:solidFill>
              <a:schemeClr val="tx1"/>
            </a:solidFill>
          </a:ln>
        </p:spPr>
      </p:pic>
      <p:pic>
        <p:nvPicPr>
          <p:cNvPr id="6" name="Picture 5" descr="Next-icon.png">
            <a:hlinkClick r:id="" action="ppaction://hlinkshowjump?jump=nextslide"/>
          </p:cNvPr>
          <p:cNvPicPr>
            <a:picLocks noChangeAspect="1"/>
          </p:cNvPicPr>
          <p:nvPr/>
        </p:nvPicPr>
        <p:blipFill>
          <a:blip r:embed="rId3" cstate="print"/>
          <a:stretch>
            <a:fillRect/>
          </a:stretch>
        </p:blipFill>
        <p:spPr>
          <a:xfrm>
            <a:off x="11271355" y="6143644"/>
            <a:ext cx="714356" cy="714356"/>
          </a:xfrm>
          <a:prstGeom prst="rect">
            <a:avLst/>
          </a:prstGeom>
        </p:spPr>
      </p:pic>
      <p:pic>
        <p:nvPicPr>
          <p:cNvPr id="7" name="Picture 6" descr="home.png">
            <a:hlinkClick r:id="" action="ppaction://hlinkshowjump?jump=firstslide"/>
          </p:cNvPr>
          <p:cNvPicPr>
            <a:picLocks noChangeAspect="1"/>
          </p:cNvPicPr>
          <p:nvPr/>
        </p:nvPicPr>
        <p:blipFill>
          <a:blip r:embed="rId4" cstate="print"/>
          <a:stretch>
            <a:fillRect/>
          </a:stretch>
        </p:blipFill>
        <p:spPr>
          <a:xfrm>
            <a:off x="9413967" y="6072206"/>
            <a:ext cx="928694" cy="928694"/>
          </a:xfrm>
          <a:prstGeom prst="rect">
            <a:avLst/>
          </a:prstGeom>
        </p:spPr>
      </p:pic>
      <p:pic>
        <p:nvPicPr>
          <p:cNvPr id="8" name="Picture 7" descr="Next-icon.png">
            <a:hlinkClick r:id="" action="ppaction://hlinkshowjump?jump=previousslide"/>
          </p:cNvPr>
          <p:cNvPicPr>
            <a:picLocks noChangeAspect="1"/>
          </p:cNvPicPr>
          <p:nvPr/>
        </p:nvPicPr>
        <p:blipFill>
          <a:blip r:embed="rId3" cstate="print"/>
          <a:stretch>
            <a:fillRect/>
          </a:stretch>
        </p:blipFill>
        <p:spPr>
          <a:xfrm flipH="1">
            <a:off x="10414099" y="6143644"/>
            <a:ext cx="714356" cy="714356"/>
          </a:xfrm>
          <a:prstGeom prst="rect">
            <a:avLst/>
          </a:prstGeom>
        </p:spPr>
      </p:pic>
    </p:spTree>
    <p:extLst>
      <p:ext uri="{BB962C8B-B14F-4D97-AF65-F5344CB8AC3E}">
        <p14:creationId xmlns:p14="http://schemas.microsoft.com/office/powerpoint/2010/main" val="3201017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728</TotalTime>
  <Words>1575</Words>
  <Application>Microsoft Office PowerPoint</Application>
  <PresentationFormat>Widescreen</PresentationFormat>
  <Paragraphs>85</Paragraphs>
  <Slides>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Trebuchet MS</vt:lpstr>
      <vt:lpstr>Wingdings 3</vt:lpstr>
      <vt:lpstr>Facet</vt:lpstr>
      <vt:lpstr>PELATIHAN CITATION &amp; REFERENCE MANAGER DENGAN MENGGUNAKAN MENDELEY</vt:lpstr>
      <vt:lpstr>1. Apakah yang disebut dengan Mendeley?</vt:lpstr>
      <vt:lpstr>Fitur Andalan Mendeley</vt:lpstr>
      <vt:lpstr>2. Apakah Kelebihan Mendeley?</vt:lpstr>
      <vt:lpstr>PROSES INSTALASI MENDELEY DI WINDOW</vt:lpstr>
      <vt:lpstr>1. Klik dua kali file Mendeley-Desktop-1.13.6-win32.exe yang telah di download pada www.mendeley.com. Selanjutnya akan muncul kotak dialog Setup Wizard lalu pilih Next. </vt:lpstr>
      <vt:lpstr>2. Kemudian akan muncul tampilan sebagai berikut, klik “I Agree” jika setuju dengan Licence Agreement oleh Mendeley. </vt:lpstr>
      <vt:lpstr>3. Klik “Browse” untuk menyesuaikan di folder mana aplikasi Mendeley  akan dipasang. Kita dapat mengabaikan pilihan tersebut dan langsung klik “Next” untuk melanjutkan ke tahapan berikutnya.</vt:lpstr>
      <vt:lpstr>4. Klik “Install” untuk memulai proses instalasi Mendeley Desktop.</vt:lpstr>
      <vt:lpstr>5. Tunggu proses instalasi sampai penuh hingga 100%.</vt:lpstr>
      <vt:lpstr>6. Lalu beri tanda centang pada “Run Mendeley Desktop” dan klik “Finish” untuk menyempurnakan proses instalasi. Sampai disini proses instalasi Mendeley Desktop telah selesai. </vt:lpstr>
      <vt:lpstr>7. Setelah instalasi selesai kemudian akan muncul tampilan dialog seperti ini. </vt:lpstr>
      <vt:lpstr>8. Kemudian isi email kita dan password kita yang baru untuk “Register” Mendeley. Klik Register, lalu ketika sudah klik Register ini kita akan terhubung dengan website Mendeley resmi untuk membuat akun anggota dengan “Create a Free Account”. </vt:lpstr>
      <vt:lpstr>MEMBUAT AKUN MENDELEY</vt:lpstr>
      <vt:lpstr>1. Jalankan web browser yang kita gunakan, dan akses laman web http://www.mendeley.com </vt:lpstr>
      <vt:lpstr>2. Klik “Create Free Acount” untuk memulai proses membuat akun Mendeley.  Akun Mendeley juga dapat dibuat menggunakan akun e-mail yang kita miliki.  </vt:lpstr>
      <vt:lpstr>3. Ketikkan nama depan, nama belakang. Kemudian klik “Register”. Akan tampil sebagai berikut:</vt:lpstr>
      <vt:lpstr>4. isi “field of study” atau pilih disiplin ilmu yang sesuai dengan minat, misalnya Economics, Econometrics, and Finance. Dan pilih “Current Role” atau status akademik (profesi) kita (peran kita sekarang), misal Dosen (Lecturer). </vt:lpstr>
      <vt:lpstr>PowerPoint Presentation</vt:lpstr>
      <vt:lpstr>6. Apabila Anda berhasil membuat “account”, maka akan masuk dan tampilannya sebagai berikut :</vt:lpstr>
      <vt:lpstr>7. Anda dapat merubah profil Anda, seperti photo profil dan yang lainnya.</vt:lpstr>
      <vt:lpstr>8. Riwayat Pekerjaan dan Pendidikan juga dapat diisi.</vt:lpstr>
      <vt:lpstr>MENGGUNAKAN SOFTWARE MENDELEY DESKTOP</vt:lpstr>
      <vt:lpstr>1. Jalankan Aplikasi Mendeley Desktop yang ada Shortcutnya di Desktop</vt:lpstr>
      <vt:lpstr>2. Lalu akan muncul dialog “Welcome to Mendeley”, isikan email dan password yang sudah kita masukkan tadi. Pilih klik “Sign In”. </vt:lpstr>
      <vt:lpstr>3. Tampilan selanjunya adalah muncul kotak dialog untuk menambah file pdf atau doc yang bisa dibrowse dari file pdf atau doc di laptop kita. Untuk melewati langkah ini bisa di klik “Skip”. Untuk melanjutkan langkah ini bisa langsung pilih “Next” setelah kita memasukkan file yang akan diimpor. </vt:lpstr>
      <vt:lpstr>4. Hasil akhirnya adalah antar muka (interface) Mendeley, dengan tampilan sebagai berikut:</vt:lpstr>
      <vt:lpstr>5. Interface Aplikasi Mendeley Desktop </vt:lpstr>
      <vt:lpstr>6. Untuk mengaktifkan Mendeley pada MS Word, perlu terlebih dulu  menginstall plug in caranya klik menu Tools pada Mendeley pilik “Install MS Word Plug In”. Tunggu sampai proses install plug in selesai. Tujuannya sebagai aplikasi pembuat sitasi dan daftar pustaka pada MS Word.</vt:lpstr>
      <vt:lpstr>7. Setelah Klik OK, bukalah aplikasi Microsoft Word, Klik Tab Refdrences, maka ada tampilan yang berbeda, yaitu ada icon Mendeley.</vt:lpstr>
      <vt:lpstr>MEMBUAT KUTIPAN MENGGUNAKAN  MENDELEY</vt:lpstr>
      <vt:lpstr>Catatan :</vt:lpstr>
      <vt:lpstr>1. Sebelum kita membuat kutipan dan daftar pustaka pada karya ilmiah yang akan kita buat pastikan aplikasi Mendeley sudah aktif. Kemudian klik add file untuk menambahkan dokumen atau file dalam format .pdf atau .doc,bias juga menambahkan folder sekaligus, akan tampil sebagai berikut: </vt:lpstr>
      <vt:lpstr>2. Pilih file yang akan kita , lalu cari bagian yang akan kita sitir dengan klik 2 kali pada file tersebut. Kemudian klik select untuk memilih bagian yang akan kita kutip, lalu pilih option copy. Akan muncul tampilan sebagai berikut: </vt:lpstr>
      <vt:lpstr> 3. Paste di MS Word lalu klik Reference pilih toolbar Insert Citation lalu akan muncul kotak dialog dan pilih Go to Mendeley. Pastikan kursor pada MS Word berada di awal dan akhir paragraf. </vt:lpstr>
      <vt:lpstr>4. Hasil sitasi setelah klik file pada Mendeley lalu klik “Cite” maka otomatis pada MS Word kita sudah terdapat hasil sitasi atau sumber kutipan.</vt:lpstr>
      <vt:lpstr>5. Yang bertanda kuning adalah hasil sitasi menggunakan Mendeley. Untuk mengubah format penulisan citation yang digunakan, sesuaikan pilihan Style di kanan menu Insert Citation. Untuk menambah “citation style” pada Mendeley pilih menu View, klik “Citation Style” pilih salah satu dari gaya sitasi yang diinginkan atau pilih “More Style” untuk menambahkan style yang belum masuk list. </vt:lpstr>
      <vt:lpstr>6. Untuk menambah “citation style” pada Mendeley pilih menu View, klik “Citation Style” pilih salah satu dari gaya sitasi yang diinginkan atau pilih “More Style” untuk menambahkan style yang belum masuk list.</vt:lpstr>
      <vt:lpstr>MEMBUAT DAFTAR PUSTAKA MENGGUNAKAN  MENDELEY</vt:lpstr>
      <vt:lpstr>1. Posisikan kursor di akhir paper di MS Word, ketikan References atau Daftar Pustaka</vt:lpstr>
      <vt:lpstr>2.Klik Insert Bibliography pada menu bar.</vt:lpstr>
      <vt:lpstr>3. Mendeley akan secara otomatis akan membuat daftar pustaka dari  seluruh referensi yang disitir di dalam dokumen. </vt:lpstr>
      <vt:lpstr>MENGGUNAKAN MENDELEY WEB DAN DESKTOP</vt:lpstr>
      <vt:lpstr>1. Buka program Mendeley Desktop</vt:lpstr>
      <vt:lpstr>2. Kemudian isikan e-mail dan password yang telah didaftarkan pada langkah sebelumnya.</vt:lpstr>
      <vt:lpstr>3. Klik Tools, kemudian klik Install Web Importer.</vt:lpstr>
      <vt:lpstr>4. Pilih browser yang ingin Anda Gunakan. </vt:lpstr>
      <vt:lpstr>5. Klik Download (Apabila yang Digunakan Mozila Firefox) browser Extension</vt:lpstr>
      <vt:lpstr>6. Klik Open</vt:lpstr>
      <vt:lpstr>5. Klik Instal  apabila yang digunakan Chrome,  Chrome Browser Extention (Chrome) </vt:lpstr>
      <vt:lpstr>6. Klik Instal Chrome Browser Extention, kemudian Klik Available On Chrome </vt:lpstr>
      <vt:lpstr>7. Masuk ke mendeley web dengan mengunjungi alamat  https://mendeley.com/</vt:lpstr>
      <vt:lpstr>8. Klik Sign In, kemudian akan tampil kotak dialog berikut. </vt:lpstr>
      <vt:lpstr>9. Kemudian akan tampil sebagai berikut.</vt:lpstr>
      <vt:lpstr>10. Kemudian klik Search, dan masukan kata kunci yang sedang dicari referensinya, maka artikel yang dimaksud akan muncul</vt:lpstr>
      <vt:lpstr>11. Setelah muncul artikel, pilih artikel yang dimaksud, yaitu dari kesesuaian dengan yang kita cari, jumlah pembaca dan pengutip. Kemudian klik Save References, maka akan berubah menjadi “Add to Library”, lakukan berulang-ulang. </vt:lpstr>
      <vt:lpstr>12. Artikel dapat didownload dengan mengklik Get Full Text Journal</vt:lpstr>
      <vt:lpstr>13. Setelah referensi di save, masuk ke Mendeley Desktop, Kemudian Klik Synchronize atau F5</vt:lpstr>
      <vt:lpstr>14. Maka referensi akan masuk, ke daftar referensi Mendeley Desktop pada tab Recently Added, dan bisa dikutip seperti langkah sebelumnya.</vt:lpstr>
      <vt:lpstr>TERIMA KASIH</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FASILITASI JURNAL BEREPUTASI INTERNASIONAL UNIVERSITAS PASUNDAN</dc:title>
  <dc:creator>ACEP RH</dc:creator>
  <cp:lastModifiedBy>RICKS</cp:lastModifiedBy>
  <cp:revision>55</cp:revision>
  <dcterms:created xsi:type="dcterms:W3CDTF">2017-08-10T16:25:52Z</dcterms:created>
  <dcterms:modified xsi:type="dcterms:W3CDTF">2018-05-09T01:40:58Z</dcterms:modified>
</cp:coreProperties>
</file>